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9"/>
  </p:notesMasterIdLst>
  <p:handoutMasterIdLst>
    <p:handoutMasterId r:id="rId90"/>
  </p:handoutMasterIdLst>
  <p:sldIdLst>
    <p:sldId id="689" r:id="rId2"/>
    <p:sldId id="690" r:id="rId3"/>
    <p:sldId id="408" r:id="rId4"/>
    <p:sldId id="259" r:id="rId5"/>
    <p:sldId id="388" r:id="rId6"/>
    <p:sldId id="262" r:id="rId7"/>
    <p:sldId id="725" r:id="rId8"/>
    <p:sldId id="745" r:id="rId9"/>
    <p:sldId id="746" r:id="rId10"/>
    <p:sldId id="747" r:id="rId11"/>
    <p:sldId id="748" r:id="rId12"/>
    <p:sldId id="272" r:id="rId13"/>
    <p:sldId id="273" r:id="rId14"/>
    <p:sldId id="409" r:id="rId15"/>
    <p:sldId id="730" r:id="rId16"/>
    <p:sldId id="731" r:id="rId17"/>
    <p:sldId id="732" r:id="rId18"/>
    <p:sldId id="277" r:id="rId19"/>
    <p:sldId id="733" r:id="rId20"/>
    <p:sldId id="413" r:id="rId21"/>
    <p:sldId id="414" r:id="rId22"/>
    <p:sldId id="700" r:id="rId23"/>
    <p:sldId id="749" r:id="rId24"/>
    <p:sldId id="701" r:id="rId25"/>
    <p:sldId id="750" r:id="rId26"/>
    <p:sldId id="702" r:id="rId27"/>
    <p:sldId id="678" r:id="rId28"/>
    <p:sldId id="675" r:id="rId29"/>
    <p:sldId id="679" r:id="rId30"/>
    <p:sldId id="680" r:id="rId31"/>
    <p:sldId id="677" r:id="rId32"/>
    <p:sldId id="681" r:id="rId33"/>
    <p:sldId id="734" r:id="rId34"/>
    <p:sldId id="751" r:id="rId35"/>
    <p:sldId id="752" r:id="rId36"/>
    <p:sldId id="753" r:id="rId37"/>
    <p:sldId id="805" r:id="rId38"/>
    <p:sldId id="754" r:id="rId39"/>
    <p:sldId id="755" r:id="rId40"/>
    <p:sldId id="756" r:id="rId41"/>
    <p:sldId id="757" r:id="rId42"/>
    <p:sldId id="802" r:id="rId43"/>
    <p:sldId id="758" r:id="rId44"/>
    <p:sldId id="759" r:id="rId45"/>
    <p:sldId id="760" r:id="rId46"/>
    <p:sldId id="761" r:id="rId47"/>
    <p:sldId id="762" r:id="rId48"/>
    <p:sldId id="763" r:id="rId49"/>
    <p:sldId id="764" r:id="rId50"/>
    <p:sldId id="765" r:id="rId51"/>
    <p:sldId id="766" r:id="rId52"/>
    <p:sldId id="767" r:id="rId53"/>
    <p:sldId id="768" r:id="rId54"/>
    <p:sldId id="769" r:id="rId55"/>
    <p:sldId id="803" r:id="rId56"/>
    <p:sldId id="770" r:id="rId57"/>
    <p:sldId id="771" r:id="rId58"/>
    <p:sldId id="772" r:id="rId59"/>
    <p:sldId id="773" r:id="rId60"/>
    <p:sldId id="774" r:id="rId61"/>
    <p:sldId id="775" r:id="rId62"/>
    <p:sldId id="776" r:id="rId63"/>
    <p:sldId id="777" r:id="rId64"/>
    <p:sldId id="778" r:id="rId65"/>
    <p:sldId id="779" r:id="rId66"/>
    <p:sldId id="780" r:id="rId67"/>
    <p:sldId id="781" r:id="rId68"/>
    <p:sldId id="782" r:id="rId69"/>
    <p:sldId id="783" r:id="rId70"/>
    <p:sldId id="784" r:id="rId71"/>
    <p:sldId id="785" r:id="rId72"/>
    <p:sldId id="786" r:id="rId73"/>
    <p:sldId id="787" r:id="rId74"/>
    <p:sldId id="788" r:id="rId75"/>
    <p:sldId id="789" r:id="rId76"/>
    <p:sldId id="790" r:id="rId77"/>
    <p:sldId id="791" r:id="rId78"/>
    <p:sldId id="792" r:id="rId79"/>
    <p:sldId id="793" r:id="rId80"/>
    <p:sldId id="794" r:id="rId81"/>
    <p:sldId id="795" r:id="rId82"/>
    <p:sldId id="796" r:id="rId83"/>
    <p:sldId id="797" r:id="rId84"/>
    <p:sldId id="798" r:id="rId85"/>
    <p:sldId id="799" r:id="rId86"/>
    <p:sldId id="800" r:id="rId87"/>
    <p:sldId id="804" r:id="rId88"/>
  </p:sldIdLst>
  <p:sldSz cx="6553200" cy="9253538"/>
  <p:notesSz cx="7104063" cy="10234613"/>
  <p:defaultTextStyle>
    <a:defPPr>
      <a:defRPr lang="ko-KR"/>
    </a:defPPr>
    <a:lvl1pPr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1pPr>
    <a:lvl2pPr marL="4572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2pPr>
    <a:lvl3pPr marL="9144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3pPr>
    <a:lvl4pPr marL="13716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4pPr>
    <a:lvl5pPr marL="18288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5pPr>
    <a:lvl6pPr marL="2286000" algn="l" defTabSz="914400" rtl="0" eaLnBrk="1" latinLnBrk="1" hangingPunct="1">
      <a:defRPr kumimoji="1" sz="1100" kern="1200">
        <a:solidFill>
          <a:srgbClr val="FF0000"/>
        </a:solidFill>
        <a:latin typeface="Times New Roman" pitchFamily="18" charset="0"/>
        <a:ea typeface="굴림" charset="-127"/>
        <a:cs typeface="+mn-cs"/>
      </a:defRPr>
    </a:lvl6pPr>
    <a:lvl7pPr marL="2743200" algn="l" defTabSz="914400" rtl="0" eaLnBrk="1" latinLnBrk="1" hangingPunct="1">
      <a:defRPr kumimoji="1" sz="1100" kern="1200">
        <a:solidFill>
          <a:srgbClr val="FF0000"/>
        </a:solidFill>
        <a:latin typeface="Times New Roman" pitchFamily="18" charset="0"/>
        <a:ea typeface="굴림" charset="-127"/>
        <a:cs typeface="+mn-cs"/>
      </a:defRPr>
    </a:lvl7pPr>
    <a:lvl8pPr marL="3200400" algn="l" defTabSz="914400" rtl="0" eaLnBrk="1" latinLnBrk="1" hangingPunct="1">
      <a:defRPr kumimoji="1" sz="1100" kern="1200">
        <a:solidFill>
          <a:srgbClr val="FF0000"/>
        </a:solidFill>
        <a:latin typeface="Times New Roman" pitchFamily="18" charset="0"/>
        <a:ea typeface="굴림" charset="-127"/>
        <a:cs typeface="+mn-cs"/>
      </a:defRPr>
    </a:lvl8pPr>
    <a:lvl9pPr marL="3657600" algn="l" defTabSz="914400" rtl="0" eaLnBrk="1" latinLnBrk="1" hangingPunct="1">
      <a:defRPr kumimoji="1" sz="1100" kern="1200">
        <a:solidFill>
          <a:srgbClr val="FF0000"/>
        </a:solidFill>
        <a:latin typeface="Times New Roman" pitchFamily="18" charset="0"/>
        <a:ea typeface="굴림" charset="-127"/>
        <a:cs typeface="+mn-cs"/>
      </a:defRPr>
    </a:lvl9pPr>
  </p:defaultTextStyle>
  <p:extLst>
    <p:ext uri="{EFAFB233-063F-42B5-8137-9DF3F51BA10A}">
      <p15:sldGuideLst xmlns:p15="http://schemas.microsoft.com/office/powerpoint/2012/main">
        <p15:guide id="1" orient="horz" pos="555">
          <p15:clr>
            <a:srgbClr val="A4A3A4"/>
          </p15:clr>
        </p15:guide>
        <p15:guide id="2" orient="horz" pos="419">
          <p15:clr>
            <a:srgbClr val="A4A3A4"/>
          </p15:clr>
        </p15:guide>
        <p15:guide id="3" pos="499">
          <p15:clr>
            <a:srgbClr val="A4A3A4"/>
          </p15:clr>
        </p15:guide>
        <p15:guide id="4" pos="3629">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006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2" autoAdjust="0"/>
    <p:restoredTop sz="99190" autoAdjust="0"/>
  </p:normalViewPr>
  <p:slideViewPr>
    <p:cSldViewPr snapToGrid="0">
      <p:cViewPr varScale="1">
        <p:scale>
          <a:sx n="82" d="100"/>
          <a:sy n="82" d="100"/>
        </p:scale>
        <p:origin x="3294" y="96"/>
      </p:cViewPr>
      <p:guideLst>
        <p:guide orient="horz" pos="555"/>
        <p:guide orient="horz" pos="419"/>
        <p:guide pos="499"/>
        <p:guide pos="36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varScale="1">
        <p:scale>
          <a:sx n="91" d="100"/>
          <a:sy n="91" d="100"/>
        </p:scale>
        <p:origin x="-2730" y="-126"/>
      </p:cViewPr>
      <p:guideLst>
        <p:guide orient="horz" pos="3224"/>
        <p:guide pos="2238"/>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2" y="2"/>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solidFill>
                  <a:schemeClr val="tx1"/>
                </a:solidFill>
                <a:latin typeface="굴림" charset="-127"/>
              </a:defRPr>
            </a:lvl1pPr>
          </a:lstStyle>
          <a:p>
            <a:endParaRPr lang="en-US" altLang="ko-KR"/>
          </a:p>
        </p:txBody>
      </p:sp>
      <p:sp>
        <p:nvSpPr>
          <p:cNvPr id="69635" name="Rectangle 3"/>
          <p:cNvSpPr>
            <a:spLocks noGrp="1" noChangeArrowheads="1"/>
          </p:cNvSpPr>
          <p:nvPr>
            <p:ph type="dt" sz="quarter" idx="1"/>
          </p:nvPr>
        </p:nvSpPr>
        <p:spPr bwMode="auto">
          <a:xfrm>
            <a:off x="4023836" y="2"/>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solidFill>
                  <a:schemeClr val="tx1"/>
                </a:solidFill>
                <a:latin typeface="굴림" charset="-127"/>
              </a:defRPr>
            </a:lvl1pPr>
          </a:lstStyle>
          <a:p>
            <a:endParaRPr lang="en-US" altLang="ko-KR"/>
          </a:p>
        </p:txBody>
      </p:sp>
      <p:sp>
        <p:nvSpPr>
          <p:cNvPr id="69636" name="Rectangle 4"/>
          <p:cNvSpPr>
            <a:spLocks noGrp="1" noChangeArrowheads="1"/>
          </p:cNvSpPr>
          <p:nvPr>
            <p:ph type="ftr" sz="quarter" idx="2"/>
          </p:nvPr>
        </p:nvSpPr>
        <p:spPr bwMode="auto">
          <a:xfrm>
            <a:off x="2" y="9721852"/>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solidFill>
                  <a:schemeClr val="tx1"/>
                </a:solidFill>
                <a:latin typeface="굴림" charset="-127"/>
              </a:defRPr>
            </a:lvl1pPr>
          </a:lstStyle>
          <a:p>
            <a:endParaRPr lang="en-US" altLang="ko-KR"/>
          </a:p>
        </p:txBody>
      </p:sp>
      <p:sp>
        <p:nvSpPr>
          <p:cNvPr id="69637" name="Rectangle 5"/>
          <p:cNvSpPr>
            <a:spLocks noGrp="1" noChangeArrowheads="1"/>
          </p:cNvSpPr>
          <p:nvPr>
            <p:ph type="sldNum" sz="quarter" idx="3"/>
          </p:nvPr>
        </p:nvSpPr>
        <p:spPr bwMode="auto">
          <a:xfrm>
            <a:off x="4023836" y="9721852"/>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solidFill>
                  <a:schemeClr val="tx1"/>
                </a:solidFill>
                <a:latin typeface="굴림" charset="-127"/>
              </a:defRPr>
            </a:lvl1pPr>
          </a:lstStyle>
          <a:p>
            <a:fld id="{DBC6B033-3286-4852-8629-B0A283CEE30A}" type="slidenum">
              <a:rPr lang="en-US" altLang="ko-KR"/>
              <a:pPr/>
              <a:t>‹#›</a:t>
            </a:fld>
            <a:endParaRPr lang="en-US" altLang="ko-KR"/>
          </a:p>
        </p:txBody>
      </p:sp>
    </p:spTree>
    <p:extLst>
      <p:ext uri="{BB962C8B-B14F-4D97-AF65-F5344CB8AC3E}">
        <p14:creationId xmlns:p14="http://schemas.microsoft.com/office/powerpoint/2010/main" val="2841923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2" y="2"/>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solidFill>
                  <a:schemeClr val="tx1"/>
                </a:solidFill>
                <a:latin typeface="굴림" charset="-127"/>
              </a:defRPr>
            </a:lvl1pPr>
          </a:lstStyle>
          <a:p>
            <a:endParaRPr lang="en-US" altLang="ko-KR"/>
          </a:p>
        </p:txBody>
      </p:sp>
      <p:sp>
        <p:nvSpPr>
          <p:cNvPr id="67587" name="Rectangle 3"/>
          <p:cNvSpPr>
            <a:spLocks noGrp="1" noChangeArrowheads="1"/>
          </p:cNvSpPr>
          <p:nvPr>
            <p:ph type="dt" idx="1"/>
          </p:nvPr>
        </p:nvSpPr>
        <p:spPr bwMode="auto">
          <a:xfrm>
            <a:off x="4023836" y="2"/>
            <a:ext cx="3078639"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solidFill>
                  <a:schemeClr val="tx1"/>
                </a:solidFill>
                <a:latin typeface="굴림" charset="-127"/>
              </a:defRPr>
            </a:lvl1pPr>
          </a:lstStyle>
          <a:p>
            <a:endParaRPr lang="en-US" altLang="ko-KR"/>
          </a:p>
        </p:txBody>
      </p:sp>
      <p:sp>
        <p:nvSpPr>
          <p:cNvPr id="67588" name="Rectangle 4"/>
          <p:cNvSpPr>
            <a:spLocks noGrp="1" noRot="1" noChangeAspect="1" noChangeArrowheads="1" noTextEdit="1"/>
          </p:cNvSpPr>
          <p:nvPr>
            <p:ph type="sldImg" idx="2"/>
          </p:nvPr>
        </p:nvSpPr>
        <p:spPr bwMode="auto">
          <a:xfrm>
            <a:off x="2195513" y="768350"/>
            <a:ext cx="2714625" cy="3836988"/>
          </a:xfrm>
          <a:prstGeom prst="rect">
            <a:avLst/>
          </a:prstGeom>
          <a:noFill/>
          <a:ln w="9525">
            <a:solidFill>
              <a:srgbClr val="000000"/>
            </a:solidFill>
            <a:miter lim="800000"/>
            <a:headEnd/>
            <a:tailEnd/>
          </a:ln>
          <a:effectLst/>
        </p:spPr>
      </p:sp>
      <p:sp>
        <p:nvSpPr>
          <p:cNvPr id="67589" name="Rectangle 5"/>
          <p:cNvSpPr>
            <a:spLocks noGrp="1" noChangeArrowheads="1"/>
          </p:cNvSpPr>
          <p:nvPr>
            <p:ph type="body" sz="quarter" idx="3"/>
          </p:nvPr>
        </p:nvSpPr>
        <p:spPr bwMode="auto">
          <a:xfrm>
            <a:off x="710090" y="4860926"/>
            <a:ext cx="5683886"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67590" name="Rectangle 6"/>
          <p:cNvSpPr>
            <a:spLocks noGrp="1" noChangeArrowheads="1"/>
          </p:cNvSpPr>
          <p:nvPr>
            <p:ph type="ftr" sz="quarter" idx="4"/>
          </p:nvPr>
        </p:nvSpPr>
        <p:spPr bwMode="auto">
          <a:xfrm>
            <a:off x="2" y="9721852"/>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solidFill>
                  <a:schemeClr val="tx1"/>
                </a:solidFill>
                <a:latin typeface="굴림" charset="-127"/>
              </a:defRPr>
            </a:lvl1pPr>
          </a:lstStyle>
          <a:p>
            <a:endParaRPr lang="en-US" altLang="ko-KR"/>
          </a:p>
        </p:txBody>
      </p:sp>
      <p:sp>
        <p:nvSpPr>
          <p:cNvPr id="67591" name="Rectangle 7"/>
          <p:cNvSpPr>
            <a:spLocks noGrp="1" noChangeArrowheads="1"/>
          </p:cNvSpPr>
          <p:nvPr>
            <p:ph type="sldNum" sz="quarter" idx="5"/>
          </p:nvPr>
        </p:nvSpPr>
        <p:spPr bwMode="auto">
          <a:xfrm>
            <a:off x="4023836" y="9721852"/>
            <a:ext cx="3078639"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solidFill>
                  <a:schemeClr val="tx1"/>
                </a:solidFill>
                <a:latin typeface="굴림" charset="-127"/>
              </a:defRPr>
            </a:lvl1pPr>
          </a:lstStyle>
          <a:p>
            <a:fld id="{338795AA-DEDE-4254-865D-4155AE67C526}" type="slidenum">
              <a:rPr lang="en-US" altLang="ko-KR"/>
              <a:pPr/>
              <a:t>‹#›</a:t>
            </a:fld>
            <a:endParaRPr lang="en-US" altLang="ko-KR"/>
          </a:p>
        </p:txBody>
      </p:sp>
    </p:spTree>
    <p:extLst>
      <p:ext uri="{BB962C8B-B14F-4D97-AF65-F5344CB8AC3E}">
        <p14:creationId xmlns:p14="http://schemas.microsoft.com/office/powerpoint/2010/main" val="2514535903"/>
      </p:ext>
    </p:extLst>
  </p:cSld>
  <p:clrMap bg1="lt1" tx1="dk1" bg2="lt2" tx2="dk2" accent1="accent1" accent2="accent2" accent3="accent3" accent4="accent4" accent5="accent5" accent6="accent6" hlink="hlink" folHlink="folHlink"/>
  <p:notesStyle>
    <a:lvl1pPr algn="l" rtl="0" fontAlgn="base" latinLnBrk="1">
      <a:spcBef>
        <a:spcPct val="30000"/>
      </a:spcBef>
      <a:spcAft>
        <a:spcPct val="0"/>
      </a:spcAft>
      <a:defRPr kumimoji="1" sz="1200" kern="1200">
        <a:solidFill>
          <a:schemeClr val="tx1"/>
        </a:solidFill>
        <a:latin typeface="굴림" charset="-127"/>
        <a:ea typeface="굴림" charset="-127"/>
        <a:cs typeface="+mn-cs"/>
      </a:defRPr>
    </a:lvl1pPr>
    <a:lvl2pPr marL="457200" algn="l" rtl="0" fontAlgn="base" latinLnBrk="1">
      <a:spcBef>
        <a:spcPct val="30000"/>
      </a:spcBef>
      <a:spcAft>
        <a:spcPct val="0"/>
      </a:spcAft>
      <a:defRPr kumimoji="1" sz="1200" kern="1200">
        <a:solidFill>
          <a:schemeClr val="tx1"/>
        </a:solidFill>
        <a:latin typeface="굴림" charset="-127"/>
        <a:ea typeface="굴림" charset="-127"/>
        <a:cs typeface="+mn-cs"/>
      </a:defRPr>
    </a:lvl2pPr>
    <a:lvl3pPr marL="914400" algn="l" rtl="0" fontAlgn="base" latinLnBrk="1">
      <a:spcBef>
        <a:spcPct val="30000"/>
      </a:spcBef>
      <a:spcAft>
        <a:spcPct val="0"/>
      </a:spcAft>
      <a:defRPr kumimoji="1" sz="1200" kern="1200">
        <a:solidFill>
          <a:schemeClr val="tx1"/>
        </a:solidFill>
        <a:latin typeface="굴림" charset="-127"/>
        <a:ea typeface="굴림" charset="-127"/>
        <a:cs typeface="+mn-cs"/>
      </a:defRPr>
    </a:lvl3pPr>
    <a:lvl4pPr marL="1371600" algn="l" rtl="0" fontAlgn="base" latinLnBrk="1">
      <a:spcBef>
        <a:spcPct val="30000"/>
      </a:spcBef>
      <a:spcAft>
        <a:spcPct val="0"/>
      </a:spcAft>
      <a:defRPr kumimoji="1" sz="1200" kern="1200">
        <a:solidFill>
          <a:schemeClr val="tx1"/>
        </a:solidFill>
        <a:latin typeface="굴림" charset="-127"/>
        <a:ea typeface="굴림" charset="-127"/>
        <a:cs typeface="+mn-cs"/>
      </a:defRPr>
    </a:lvl4pPr>
    <a:lvl5pPr marL="1828800" algn="l" rtl="0" fontAlgn="base" latinLnBrk="1">
      <a:spcBef>
        <a:spcPct val="30000"/>
      </a:spcBef>
      <a:spcAft>
        <a:spcPct val="0"/>
      </a:spcAft>
      <a:defRPr kumimoji="1" sz="1200" kern="1200">
        <a:solidFill>
          <a:schemeClr val="tx1"/>
        </a:solidFill>
        <a:latin typeface="굴림" charset="-127"/>
        <a:ea typeface="굴림"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E16C85A-C386-43F2-B83A-64F146BD2F63}" type="slidenum">
              <a:rPr lang="en-US" altLang="ko-KR"/>
              <a:pPr/>
              <a:t>1</a:t>
            </a:fld>
            <a:endParaRPr lang="en-US" altLang="ko-K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69206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3D707BE-5357-4987-A321-A2EF3FEC55A3}" type="slidenum">
              <a:rPr lang="en-US" altLang="ko-KR"/>
              <a:pPr/>
              <a:t>2</a:t>
            </a:fld>
            <a:endParaRPr lang="en-US" altLang="ko-K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39748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492125" y="2874963"/>
            <a:ext cx="5568950" cy="1982787"/>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982663" y="5243513"/>
            <a:ext cx="4587875" cy="2365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슬라이드 번호 개체 틀 3"/>
          <p:cNvSpPr>
            <a:spLocks noGrp="1"/>
          </p:cNvSpPr>
          <p:nvPr>
            <p:ph type="sldNum" sz="quarter" idx="10"/>
          </p:nvPr>
        </p:nvSpPr>
        <p:spPr/>
        <p:txBody>
          <a:bodyPr/>
          <a:lstStyle>
            <a:lvl1pPr>
              <a:defRPr/>
            </a:lvl1pPr>
          </a:lstStyle>
          <a:p>
            <a:fld id="{FC8A59DB-155B-4581-8337-57FCF138270F}" type="slidenum">
              <a:rPr lang="en-US" altLang="ko-K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27025" y="2159000"/>
            <a:ext cx="5899150" cy="610711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10"/>
          </p:nvPr>
        </p:nvSpPr>
        <p:spPr/>
        <p:txBody>
          <a:bodyPr/>
          <a:lstStyle>
            <a:lvl1pPr>
              <a:defRPr/>
            </a:lvl1pPr>
          </a:lstStyle>
          <a:p>
            <a:fld id="{AE1474EE-C4DF-405A-8D9D-F16CE4EBB318}" type="slidenum">
              <a:rPr lang="en-US" altLang="ko-K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4751388" y="369888"/>
            <a:ext cx="1474787" cy="78962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27025" y="369888"/>
            <a:ext cx="4271963" cy="78962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10"/>
          </p:nvPr>
        </p:nvSpPr>
        <p:spPr/>
        <p:txBody>
          <a:bodyPr/>
          <a:lstStyle>
            <a:lvl1pPr>
              <a:defRPr/>
            </a:lvl1pPr>
          </a:lstStyle>
          <a:p>
            <a:fld id="{44DE625A-84A9-4898-BC61-D763B23CC130}" type="slidenum">
              <a:rPr lang="en-US" altLang="ko-K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327025" y="369888"/>
            <a:ext cx="5899150" cy="78962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슬라이드 번호 개체 틀 2"/>
          <p:cNvSpPr>
            <a:spLocks noGrp="1"/>
          </p:cNvSpPr>
          <p:nvPr>
            <p:ph type="sldNum" sz="quarter" idx="10"/>
          </p:nvPr>
        </p:nvSpPr>
        <p:spPr>
          <a:xfrm>
            <a:off x="720725" y="8726488"/>
            <a:ext cx="5111750" cy="179387"/>
          </a:xfrm>
        </p:spPr>
        <p:txBody>
          <a:bodyPr/>
          <a:lstStyle>
            <a:lvl1pPr>
              <a:defRPr/>
            </a:lvl1pPr>
          </a:lstStyle>
          <a:p>
            <a:fld id="{FA07D026-43FA-4806-B91D-6AD09E4659D8}" type="slidenum">
              <a:rPr lang="en-US" altLang="ko-K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327025" y="2159000"/>
            <a:ext cx="5899150" cy="610711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10"/>
          </p:nvPr>
        </p:nvSpPr>
        <p:spPr/>
        <p:txBody>
          <a:bodyPr/>
          <a:lstStyle>
            <a:lvl1pPr>
              <a:defRPr/>
            </a:lvl1pPr>
          </a:lstStyle>
          <a:p>
            <a:fld id="{4AAC2FD6-1B33-4163-8CE5-0634B3056EA6}" type="slidenum">
              <a:rPr lang="en-US" altLang="ko-K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517525" y="5946775"/>
            <a:ext cx="5570538" cy="1836738"/>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517525" y="3922713"/>
            <a:ext cx="5570538" cy="2024062"/>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슬라이드 번호 개체 틀 3"/>
          <p:cNvSpPr>
            <a:spLocks noGrp="1"/>
          </p:cNvSpPr>
          <p:nvPr>
            <p:ph type="sldNum" sz="quarter" idx="10"/>
          </p:nvPr>
        </p:nvSpPr>
        <p:spPr/>
        <p:txBody>
          <a:bodyPr/>
          <a:lstStyle>
            <a:lvl1pPr>
              <a:defRPr/>
            </a:lvl1pPr>
          </a:lstStyle>
          <a:p>
            <a:fld id="{695B985A-829B-4AAE-965E-CFCBF0577CB2}" type="slidenum">
              <a:rPr lang="en-US" altLang="ko-K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327025" y="2159000"/>
            <a:ext cx="2873375" cy="6107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3352800" y="2159000"/>
            <a:ext cx="2873375" cy="6107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슬라이드 번호 개체 틀 4"/>
          <p:cNvSpPr>
            <a:spLocks noGrp="1"/>
          </p:cNvSpPr>
          <p:nvPr>
            <p:ph type="sldNum" sz="quarter" idx="10"/>
          </p:nvPr>
        </p:nvSpPr>
        <p:spPr/>
        <p:txBody>
          <a:bodyPr/>
          <a:lstStyle>
            <a:lvl1pPr>
              <a:defRPr/>
            </a:lvl1pPr>
          </a:lstStyle>
          <a:p>
            <a:fld id="{93B75BC1-8C0E-4737-9484-F59CE241C5CB}" type="slidenum">
              <a:rPr lang="en-US" altLang="ko-K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327025" y="2071688"/>
            <a:ext cx="2895600" cy="8636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327025" y="2935288"/>
            <a:ext cx="2895600" cy="53308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3328988" y="2071688"/>
            <a:ext cx="2897187" cy="8636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3328988" y="2935288"/>
            <a:ext cx="2897187" cy="53308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슬라이드 번호 개체 틀 6"/>
          <p:cNvSpPr>
            <a:spLocks noGrp="1"/>
          </p:cNvSpPr>
          <p:nvPr>
            <p:ph type="sldNum" sz="quarter" idx="10"/>
          </p:nvPr>
        </p:nvSpPr>
        <p:spPr/>
        <p:txBody>
          <a:bodyPr/>
          <a:lstStyle>
            <a:lvl1pPr>
              <a:defRPr/>
            </a:lvl1pPr>
          </a:lstStyle>
          <a:p>
            <a:fld id="{F7998815-AB63-46EF-AF14-BCA2733FFD89}" type="slidenum">
              <a:rPr lang="en-US" altLang="ko-K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슬라이드 번호 개체 틀 2"/>
          <p:cNvSpPr>
            <a:spLocks noGrp="1"/>
          </p:cNvSpPr>
          <p:nvPr>
            <p:ph type="sldNum" sz="quarter" idx="10"/>
          </p:nvPr>
        </p:nvSpPr>
        <p:spPr/>
        <p:txBody>
          <a:bodyPr/>
          <a:lstStyle>
            <a:lvl1pPr>
              <a:defRPr/>
            </a:lvl1pPr>
          </a:lstStyle>
          <a:p>
            <a:fld id="{00113F21-7E55-4DDF-AB8F-8A8ACFC1D06C}" type="slidenum">
              <a:rPr lang="en-US" altLang="ko-K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p:txBody>
          <a:bodyPr/>
          <a:lstStyle>
            <a:lvl1pPr>
              <a:defRPr/>
            </a:lvl1pPr>
          </a:lstStyle>
          <a:p>
            <a:fld id="{4A40E13C-785F-4771-9A2B-B2BA067DC4B2}" type="slidenum">
              <a:rPr lang="en-US" altLang="ko-K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327025" y="368300"/>
            <a:ext cx="2155825" cy="15684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2562225" y="368300"/>
            <a:ext cx="3663950" cy="78978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327025" y="1936750"/>
            <a:ext cx="2155825" cy="63293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4"/>
          <p:cNvSpPr>
            <a:spLocks noGrp="1"/>
          </p:cNvSpPr>
          <p:nvPr>
            <p:ph type="sldNum" sz="quarter" idx="10"/>
          </p:nvPr>
        </p:nvSpPr>
        <p:spPr/>
        <p:txBody>
          <a:bodyPr/>
          <a:lstStyle>
            <a:lvl1pPr>
              <a:defRPr/>
            </a:lvl1pPr>
          </a:lstStyle>
          <a:p>
            <a:fld id="{37753870-D46C-4FF3-ABC2-EE0E89546697}" type="slidenum">
              <a:rPr lang="en-US" altLang="ko-K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284288" y="6477000"/>
            <a:ext cx="3932237" cy="765175"/>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284288" y="827088"/>
            <a:ext cx="3932237" cy="55514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284288" y="7242175"/>
            <a:ext cx="3932237" cy="10858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4"/>
          <p:cNvSpPr>
            <a:spLocks noGrp="1"/>
          </p:cNvSpPr>
          <p:nvPr>
            <p:ph type="sldNum" sz="quarter" idx="10"/>
          </p:nvPr>
        </p:nvSpPr>
        <p:spPr/>
        <p:txBody>
          <a:bodyPr/>
          <a:lstStyle>
            <a:lvl1pPr>
              <a:defRPr/>
            </a:lvl1pPr>
          </a:lstStyle>
          <a:p>
            <a:fld id="{325D1C7E-1AD7-40CB-8034-8328F9117BC9}" type="slidenum">
              <a:rPr lang="en-US" altLang="ko-K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720725" y="8726488"/>
            <a:ext cx="5111750" cy="179387"/>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bodyPr>
          <a:lstStyle>
            <a:lvl1pPr algn="ctr">
              <a:defRPr sz="800" b="1">
                <a:solidFill>
                  <a:schemeClr val="tx1"/>
                </a:solidFill>
                <a:latin typeface="Arial" charset="0"/>
                <a:ea typeface="휴먼둥근헤드라인" pitchFamily="18" charset="-127"/>
              </a:defRPr>
            </a:lvl1pPr>
          </a:lstStyle>
          <a:p>
            <a:fld id="{E3E5CA1E-F1A4-4A61-A1A7-1B9C935DEC50}" type="slidenum">
              <a:rPr lang="en-US" altLang="ko-KR"/>
              <a:pPr/>
              <a:t>‹#›</a:t>
            </a:fld>
            <a:endParaRPr lang="en-US" altLang="ko-KR"/>
          </a:p>
        </p:txBody>
      </p:sp>
      <p:sp>
        <p:nvSpPr>
          <p:cNvPr id="1032" name="Line 8"/>
          <p:cNvSpPr>
            <a:spLocks noChangeShapeType="1"/>
          </p:cNvSpPr>
          <p:nvPr userDrawn="1"/>
        </p:nvSpPr>
        <p:spPr bwMode="auto">
          <a:xfrm>
            <a:off x="790575" y="719138"/>
            <a:ext cx="4965700" cy="0"/>
          </a:xfrm>
          <a:prstGeom prst="line">
            <a:avLst/>
          </a:prstGeom>
          <a:noFill/>
          <a:ln w="25400">
            <a:solidFill>
              <a:schemeClr val="tx1"/>
            </a:solidFill>
            <a:round/>
            <a:headEnd/>
            <a:tailEnd/>
          </a:ln>
          <a:effectLst/>
        </p:spPr>
        <p:txBody>
          <a:bodyPr/>
          <a:lstStyle/>
          <a:p>
            <a:endParaRPr lang="ko-KR" altLang="en-US"/>
          </a:p>
        </p:txBody>
      </p:sp>
      <p:sp>
        <p:nvSpPr>
          <p:cNvPr id="1036" name="Line 12"/>
          <p:cNvSpPr>
            <a:spLocks noChangeShapeType="1"/>
          </p:cNvSpPr>
          <p:nvPr userDrawn="1"/>
        </p:nvSpPr>
        <p:spPr bwMode="auto">
          <a:xfrm>
            <a:off x="790575" y="8636000"/>
            <a:ext cx="4965700" cy="0"/>
          </a:xfrm>
          <a:prstGeom prst="line">
            <a:avLst/>
          </a:prstGeom>
          <a:noFill/>
          <a:ln w="25400">
            <a:solidFill>
              <a:schemeClr val="tx1"/>
            </a:solidFill>
            <a:round/>
            <a:headEnd/>
            <a:tailEnd/>
          </a:ln>
          <a:effectLst/>
        </p:spPr>
        <p:txBody>
          <a:bodyPr/>
          <a:lstStyle/>
          <a:p>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image" Target="../media/image3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4.PNG"/><Relationship Id="rId4" Type="http://schemas.openxmlformats.org/officeDocument/2006/relationships/image" Target="../media/image13.wmf"/></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4.jpeg"/><Relationship Id="rId7" Type="http://schemas.openxmlformats.org/officeDocument/2006/relationships/oleObject" Target="../embeddings/oleObject2.bin"/><Relationship Id="rId12"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1.wmf"/><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65CE02B2-2794-4B06-AF9E-90E716827395}" type="slidenum">
              <a:rPr lang="en-US" altLang="ko-KR"/>
              <a:pPr/>
              <a:t>1</a:t>
            </a:fld>
            <a:endParaRPr lang="en-US" altLang="ko-KR"/>
          </a:p>
        </p:txBody>
      </p:sp>
      <p:sp>
        <p:nvSpPr>
          <p:cNvPr id="4103" name="Text Box 7"/>
          <p:cNvSpPr txBox="1">
            <a:spLocks noChangeArrowheads="1"/>
          </p:cNvSpPr>
          <p:nvPr/>
        </p:nvSpPr>
        <p:spPr bwMode="auto">
          <a:xfrm>
            <a:off x="792162" y="1446213"/>
            <a:ext cx="4968875" cy="2800767"/>
          </a:xfrm>
          <a:prstGeom prst="rect">
            <a:avLst/>
          </a:prstGeom>
          <a:noFill/>
          <a:ln w="9525">
            <a:noFill/>
            <a:miter lim="800000"/>
            <a:headEnd/>
            <a:tailEnd/>
          </a:ln>
          <a:effectLst/>
        </p:spPr>
        <p:txBody>
          <a:bodyPr>
            <a:spAutoFit/>
          </a:bodyPr>
          <a:lstStyle/>
          <a:p>
            <a:pPr marL="177800" indent="-177800" algn="ctr"/>
            <a:r>
              <a:rPr lang="en-US" altLang="ko-KR" sz="3200" b="1" dirty="0" smtClean="0">
                <a:solidFill>
                  <a:schemeClr val="tx1"/>
                </a:solidFill>
                <a:latin typeface="Arial" charset="0"/>
              </a:rPr>
              <a:t>Digital </a:t>
            </a:r>
            <a:r>
              <a:rPr lang="en-US" altLang="ko-KR" sz="3200" b="1" dirty="0">
                <a:solidFill>
                  <a:schemeClr val="tx1"/>
                </a:solidFill>
                <a:latin typeface="Arial" charset="0"/>
              </a:rPr>
              <a:t>Video Recorder</a:t>
            </a:r>
          </a:p>
          <a:p>
            <a:pPr marL="177800" indent="-177800" algn="ctr"/>
            <a:endParaRPr lang="en-US" altLang="ko-KR" sz="3600" b="1" dirty="0">
              <a:solidFill>
                <a:schemeClr val="tx1"/>
              </a:solidFill>
              <a:latin typeface="Arial" charset="0"/>
            </a:endParaRPr>
          </a:p>
          <a:p>
            <a:pPr marL="177800" indent="-177800" algn="ctr"/>
            <a:endParaRPr lang="en-US" altLang="ko-KR" sz="3600" b="1" dirty="0">
              <a:solidFill>
                <a:schemeClr val="tx1"/>
              </a:solidFill>
              <a:latin typeface="Arial" charset="0"/>
            </a:endParaRPr>
          </a:p>
          <a:p>
            <a:pPr marL="177800" indent="-177800" algn="ctr"/>
            <a:endParaRPr lang="en-US" altLang="ko-KR" sz="3600" b="1" dirty="0">
              <a:solidFill>
                <a:schemeClr val="tx1"/>
              </a:solidFill>
              <a:latin typeface="Arial" charset="0"/>
            </a:endParaRPr>
          </a:p>
          <a:p>
            <a:pPr marL="177800" indent="-177800" algn="ctr"/>
            <a:r>
              <a:rPr lang="en-US" altLang="ko-KR" sz="3600" b="1" dirty="0">
                <a:solidFill>
                  <a:srgbClr val="FF9900"/>
                </a:solidFill>
                <a:latin typeface="Arial" charset="0"/>
                <a:ea typeface="바탕" pitchFamily="18" charset="-127"/>
              </a:rPr>
              <a:t>User’s </a:t>
            </a:r>
            <a:r>
              <a:rPr lang="en-US" altLang="ko-KR" sz="3600" b="1" dirty="0" smtClean="0">
                <a:solidFill>
                  <a:srgbClr val="FF9900"/>
                </a:solidFill>
                <a:latin typeface="Arial" charset="0"/>
                <a:ea typeface="바탕" pitchFamily="18" charset="-127"/>
              </a:rPr>
              <a:t>Manual</a:t>
            </a:r>
            <a:endParaRPr lang="en-US" altLang="ko-KR" sz="3600" b="1" dirty="0">
              <a:solidFill>
                <a:srgbClr val="FF9900"/>
              </a:solidFill>
              <a:latin typeface="Arial" charset="0"/>
              <a:ea typeface="바탕" pitchFamily="18" charset="-127"/>
            </a:endParaRPr>
          </a:p>
        </p:txBody>
      </p:sp>
      <p:sp>
        <p:nvSpPr>
          <p:cNvPr id="4107" name="Text Box 11"/>
          <p:cNvSpPr txBox="1">
            <a:spLocks noChangeArrowheads="1"/>
          </p:cNvSpPr>
          <p:nvPr/>
        </p:nvSpPr>
        <p:spPr bwMode="auto">
          <a:xfrm>
            <a:off x="792162" y="6815801"/>
            <a:ext cx="4968875" cy="1384995"/>
          </a:xfrm>
          <a:prstGeom prst="rect">
            <a:avLst/>
          </a:prstGeom>
          <a:noFill/>
          <a:ln w="9525">
            <a:noFill/>
            <a:miter lim="800000"/>
            <a:headEnd/>
            <a:tailEnd/>
          </a:ln>
          <a:effectLst/>
        </p:spPr>
        <p:txBody>
          <a:bodyPr>
            <a:spAutoFit/>
          </a:bodyPr>
          <a:lstStyle/>
          <a:p>
            <a:pPr marL="177800" lvl="0" indent="-177800" algn="ctr"/>
            <a:r>
              <a:rPr lang="en-US" altLang="ko-KR" sz="2800" b="1" dirty="0" smtClean="0">
                <a:solidFill>
                  <a:srgbClr val="000000"/>
                </a:solidFill>
                <a:latin typeface="Arial" charset="0"/>
              </a:rPr>
              <a:t>aN-Lite04M</a:t>
            </a:r>
          </a:p>
          <a:p>
            <a:pPr marL="177800" lvl="0" indent="-177800" algn="ctr"/>
            <a:r>
              <a:rPr lang="en-US" altLang="ko-KR" sz="2800" b="1" dirty="0" smtClean="0">
                <a:solidFill>
                  <a:srgbClr val="000000"/>
                </a:solidFill>
                <a:latin typeface="Arial" charset="0"/>
              </a:rPr>
              <a:t>aN-Lite08M</a:t>
            </a:r>
            <a:endParaRPr lang="en-US" altLang="ko-KR" sz="2800" b="1" dirty="0">
              <a:solidFill>
                <a:srgbClr val="000000"/>
              </a:solidFill>
              <a:latin typeface="Arial" charset="0"/>
            </a:endParaRPr>
          </a:p>
          <a:p>
            <a:pPr marL="177800" indent="-177800" algn="ctr"/>
            <a:r>
              <a:rPr lang="en-US" altLang="ko-KR" sz="2800" b="1" dirty="0" smtClean="0">
                <a:solidFill>
                  <a:srgbClr val="000000"/>
                </a:solidFill>
                <a:latin typeface="Arial" charset="0"/>
              </a:rPr>
              <a:t>aN-Lite16W</a:t>
            </a:r>
            <a:endParaRPr lang="en-US" altLang="ko-KR" sz="2800" b="1" dirty="0">
              <a:solidFill>
                <a:srgbClr val="000000"/>
              </a:solidFill>
              <a:latin typeface="Arial" charset="0"/>
            </a:endParaRPr>
          </a:p>
        </p:txBody>
      </p:sp>
    </p:spTree>
    <p:extLst>
      <p:ext uri="{BB962C8B-B14F-4D97-AF65-F5344CB8AC3E}">
        <p14:creationId xmlns:p14="http://schemas.microsoft.com/office/powerpoint/2010/main" val="19461613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2"/>
          <a:stretch>
            <a:fillRect/>
          </a:stretch>
        </p:blipFill>
        <p:spPr>
          <a:xfrm>
            <a:off x="804700" y="6653896"/>
            <a:ext cx="4980317" cy="692873"/>
          </a:xfrm>
          <a:prstGeom prst="rect">
            <a:avLst/>
          </a:prstGeom>
        </p:spPr>
      </p:pic>
      <p:pic>
        <p:nvPicPr>
          <p:cNvPr id="6" name="그림 5"/>
          <p:cNvPicPr>
            <a:picLocks noChangeAspect="1"/>
          </p:cNvPicPr>
          <p:nvPr/>
        </p:nvPicPr>
        <p:blipFill>
          <a:blip r:embed="rId3"/>
          <a:stretch>
            <a:fillRect/>
          </a:stretch>
        </p:blipFill>
        <p:spPr>
          <a:xfrm>
            <a:off x="808945" y="3964389"/>
            <a:ext cx="4978616" cy="822960"/>
          </a:xfrm>
          <a:prstGeom prst="rect">
            <a:avLst/>
          </a:prstGeom>
        </p:spPr>
      </p:pic>
      <p:pic>
        <p:nvPicPr>
          <p:cNvPr id="5" name="그림 4"/>
          <p:cNvPicPr>
            <a:picLocks noChangeAspect="1"/>
          </p:cNvPicPr>
          <p:nvPr/>
        </p:nvPicPr>
        <p:blipFill>
          <a:blip r:embed="rId4"/>
          <a:stretch>
            <a:fillRect/>
          </a:stretch>
        </p:blipFill>
        <p:spPr>
          <a:xfrm>
            <a:off x="808861" y="1950251"/>
            <a:ext cx="4941567" cy="795528"/>
          </a:xfrm>
          <a:prstGeom prst="rect">
            <a:avLst/>
          </a:prstGeom>
        </p:spPr>
      </p:pic>
      <p:sp>
        <p:nvSpPr>
          <p:cNvPr id="41" name="슬라이드 번호 개체 틀 1"/>
          <p:cNvSpPr>
            <a:spLocks noGrp="1"/>
          </p:cNvSpPr>
          <p:nvPr>
            <p:ph type="sldNum" sz="quarter" idx="10"/>
          </p:nvPr>
        </p:nvSpPr>
        <p:spPr/>
        <p:txBody>
          <a:bodyPr/>
          <a:lstStyle/>
          <a:p>
            <a:fld id="{3A86E58C-8B79-4A7E-81CE-C38BAD646F1C}" type="slidenum">
              <a:rPr lang="en-US" altLang="ko-KR"/>
              <a:pPr/>
              <a:t>10</a:t>
            </a:fld>
            <a:endParaRPr lang="en-US" altLang="ko-KR"/>
          </a:p>
        </p:txBody>
      </p:sp>
      <p:grpSp>
        <p:nvGrpSpPr>
          <p:cNvPr id="45" name="그룹 82"/>
          <p:cNvGrpSpPr>
            <a:grpSpLocks/>
          </p:cNvGrpSpPr>
          <p:nvPr/>
        </p:nvGrpSpPr>
        <p:grpSpPr bwMode="auto">
          <a:xfrm>
            <a:off x="1692181" y="1378997"/>
            <a:ext cx="4228884" cy="1699162"/>
            <a:chOff x="1973282" y="2073376"/>
            <a:chExt cx="4177515" cy="1677272"/>
          </a:xfrm>
        </p:grpSpPr>
        <p:sp>
          <p:nvSpPr>
            <p:cNvPr id="53" name="Text Box 1269"/>
            <p:cNvSpPr txBox="1">
              <a:spLocks noChangeArrowheads="1"/>
            </p:cNvSpPr>
            <p:nvPr/>
          </p:nvSpPr>
          <p:spPr bwMode="auto">
            <a:xfrm>
              <a:off x="4422066" y="2345143"/>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7</a:t>
              </a:r>
              <a:r>
                <a:rPr lang="en-US" altLang="ko-KR" sz="800" dirty="0" smtClean="0">
                  <a:solidFill>
                    <a:schemeClr val="tx1"/>
                  </a:solidFill>
                  <a:latin typeface="Arial" charset="0"/>
                </a:rPr>
                <a:t>. </a:t>
              </a:r>
              <a:r>
                <a:rPr lang="en-US" altLang="ko-KR" sz="800" dirty="0">
                  <a:solidFill>
                    <a:schemeClr val="tx1"/>
                  </a:solidFill>
                  <a:latin typeface="Arial" charset="0"/>
                </a:rPr>
                <a:t>LAN</a:t>
              </a:r>
            </a:p>
          </p:txBody>
        </p:sp>
        <p:sp>
          <p:nvSpPr>
            <p:cNvPr id="57" name="Text Box 1273"/>
            <p:cNvSpPr txBox="1">
              <a:spLocks noChangeArrowheads="1"/>
            </p:cNvSpPr>
            <p:nvPr/>
          </p:nvSpPr>
          <p:spPr bwMode="auto">
            <a:xfrm>
              <a:off x="4038388" y="3531698"/>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4</a:t>
              </a:r>
              <a:r>
                <a:rPr lang="en-US" altLang="ko-KR" sz="800" dirty="0" smtClean="0">
                  <a:solidFill>
                    <a:schemeClr val="tx1"/>
                  </a:solidFill>
                  <a:latin typeface="Arial" charset="0"/>
                </a:rPr>
                <a:t>. </a:t>
              </a:r>
              <a:r>
                <a:rPr lang="en-US" altLang="ko-KR" sz="800" dirty="0">
                  <a:solidFill>
                    <a:schemeClr val="tx1"/>
                  </a:solidFill>
                  <a:latin typeface="Arial" charset="0"/>
                </a:rPr>
                <a:t>VGA</a:t>
              </a:r>
            </a:p>
          </p:txBody>
        </p:sp>
        <p:sp>
          <p:nvSpPr>
            <p:cNvPr id="59" name="Text Box 1275"/>
            <p:cNvSpPr txBox="1">
              <a:spLocks noChangeArrowheads="1"/>
            </p:cNvSpPr>
            <p:nvPr/>
          </p:nvSpPr>
          <p:spPr bwMode="auto">
            <a:xfrm>
              <a:off x="3587117" y="3536336"/>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3</a:t>
              </a:r>
              <a:r>
                <a:rPr lang="en-US" altLang="ko-KR" sz="800" dirty="0" smtClean="0">
                  <a:solidFill>
                    <a:schemeClr val="tx1"/>
                  </a:solidFill>
                  <a:latin typeface="Arial" charset="0"/>
                </a:rPr>
                <a:t>.HDMI</a:t>
              </a:r>
              <a:endParaRPr lang="en-US" altLang="ko-KR" sz="800" dirty="0">
                <a:solidFill>
                  <a:schemeClr val="tx1"/>
                </a:solidFill>
                <a:latin typeface="Arial" charset="0"/>
              </a:endParaRPr>
            </a:p>
          </p:txBody>
        </p:sp>
        <p:sp>
          <p:nvSpPr>
            <p:cNvPr id="61" name="Text Box 1277"/>
            <p:cNvSpPr txBox="1">
              <a:spLocks noChangeArrowheads="1"/>
            </p:cNvSpPr>
            <p:nvPr/>
          </p:nvSpPr>
          <p:spPr bwMode="auto">
            <a:xfrm>
              <a:off x="5037000" y="3528368"/>
              <a:ext cx="765175"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5</a:t>
              </a:r>
              <a:r>
                <a:rPr lang="en-US" altLang="ko-KR" sz="800" dirty="0" smtClean="0">
                  <a:solidFill>
                    <a:schemeClr val="tx1"/>
                  </a:solidFill>
                  <a:latin typeface="Arial" charset="0"/>
                </a:rPr>
                <a:t>. DC 12V</a:t>
              </a:r>
              <a:endParaRPr lang="en-US" altLang="ko-KR" sz="800" dirty="0">
                <a:solidFill>
                  <a:schemeClr val="tx1"/>
                </a:solidFill>
                <a:latin typeface="Arial" charset="0"/>
              </a:endParaRPr>
            </a:p>
          </p:txBody>
        </p:sp>
        <p:sp>
          <p:nvSpPr>
            <p:cNvPr id="64" name="Line 1281"/>
            <p:cNvSpPr>
              <a:spLocks noChangeShapeType="1"/>
            </p:cNvSpPr>
            <p:nvPr/>
          </p:nvSpPr>
          <p:spPr bwMode="auto">
            <a:xfrm>
              <a:off x="4803617" y="2510920"/>
              <a:ext cx="0" cy="234950"/>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65" name="Text Box 1282"/>
            <p:cNvSpPr txBox="1">
              <a:spLocks noChangeArrowheads="1"/>
            </p:cNvSpPr>
            <p:nvPr/>
          </p:nvSpPr>
          <p:spPr bwMode="auto">
            <a:xfrm>
              <a:off x="1973282" y="3531055"/>
              <a:ext cx="933585"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1</a:t>
              </a:r>
              <a:r>
                <a:rPr lang="en-US" altLang="ko-KR" sz="800" dirty="0" smtClean="0">
                  <a:solidFill>
                    <a:schemeClr val="tx1"/>
                  </a:solidFill>
                  <a:latin typeface="Arial" charset="0"/>
                </a:rPr>
                <a:t>. AUDIO </a:t>
              </a:r>
              <a:r>
                <a:rPr lang="en-US" altLang="ko-KR" sz="800" dirty="0">
                  <a:solidFill>
                    <a:schemeClr val="tx1"/>
                  </a:solidFill>
                  <a:latin typeface="Arial" charset="0"/>
                </a:rPr>
                <a:t>OUT</a:t>
              </a:r>
            </a:p>
          </p:txBody>
        </p:sp>
        <p:sp>
          <p:nvSpPr>
            <p:cNvPr id="70" name="Text Box 1288"/>
            <p:cNvSpPr txBox="1">
              <a:spLocks noChangeArrowheads="1"/>
            </p:cNvSpPr>
            <p:nvPr/>
          </p:nvSpPr>
          <p:spPr bwMode="auto">
            <a:xfrm>
              <a:off x="4466421" y="2073376"/>
              <a:ext cx="1684376"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6</a:t>
              </a:r>
              <a:r>
                <a:rPr lang="en-US" altLang="ko-KR" sz="800" dirty="0" smtClean="0">
                  <a:solidFill>
                    <a:schemeClr val="tx1"/>
                  </a:solidFill>
                  <a:latin typeface="Arial" charset="0"/>
                </a:rPr>
                <a:t>.SENSOR IN / RELAY / RS485</a:t>
              </a:r>
              <a:endParaRPr lang="en-US" altLang="ko-KR" sz="800" dirty="0">
                <a:solidFill>
                  <a:schemeClr val="tx1"/>
                </a:solidFill>
                <a:latin typeface="Arial" charset="0"/>
              </a:endParaRPr>
            </a:p>
          </p:txBody>
        </p:sp>
        <p:sp>
          <p:nvSpPr>
            <p:cNvPr id="71" name="Text Box 1280"/>
            <p:cNvSpPr txBox="1">
              <a:spLocks noChangeArrowheads="1"/>
            </p:cNvSpPr>
            <p:nvPr/>
          </p:nvSpPr>
          <p:spPr bwMode="auto">
            <a:xfrm>
              <a:off x="3164921" y="2348645"/>
              <a:ext cx="900113"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8</a:t>
              </a:r>
              <a:r>
                <a:rPr lang="en-US" altLang="ko-KR" sz="800" dirty="0" smtClean="0">
                  <a:solidFill>
                    <a:schemeClr val="tx1"/>
                  </a:solidFill>
                  <a:latin typeface="Arial" charset="0"/>
                </a:rPr>
                <a:t>. </a:t>
              </a:r>
              <a:r>
                <a:rPr lang="en-US" altLang="ko-KR" sz="800" dirty="0">
                  <a:solidFill>
                    <a:schemeClr val="tx1"/>
                  </a:solidFill>
                  <a:latin typeface="Arial" charset="0"/>
                </a:rPr>
                <a:t>AUDIO IN</a:t>
              </a:r>
            </a:p>
          </p:txBody>
        </p:sp>
        <p:sp>
          <p:nvSpPr>
            <p:cNvPr id="128" name="Line 1281"/>
            <p:cNvSpPr>
              <a:spLocks noChangeShapeType="1"/>
            </p:cNvSpPr>
            <p:nvPr/>
          </p:nvSpPr>
          <p:spPr bwMode="auto">
            <a:xfrm>
              <a:off x="3494508" y="2510920"/>
              <a:ext cx="0" cy="243707"/>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142" name="Line 1281"/>
            <p:cNvSpPr>
              <a:spLocks noChangeShapeType="1"/>
            </p:cNvSpPr>
            <p:nvPr/>
          </p:nvSpPr>
          <p:spPr bwMode="auto">
            <a:xfrm>
              <a:off x="5237486" y="2272794"/>
              <a:ext cx="2425" cy="731737"/>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grpSp>
      <p:sp>
        <p:nvSpPr>
          <p:cNvPr id="77" name="Text Box 1267"/>
          <p:cNvSpPr txBox="1">
            <a:spLocks noChangeArrowheads="1"/>
          </p:cNvSpPr>
          <p:nvPr/>
        </p:nvSpPr>
        <p:spPr bwMode="auto">
          <a:xfrm>
            <a:off x="2497137" y="2865779"/>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2</a:t>
            </a:r>
            <a:r>
              <a:rPr lang="en-US" altLang="ko-KR" sz="800" dirty="0" smtClean="0">
                <a:solidFill>
                  <a:schemeClr val="tx1"/>
                </a:solidFill>
                <a:latin typeface="Arial" charset="0"/>
              </a:rPr>
              <a:t>.VIDEO </a:t>
            </a:r>
            <a:r>
              <a:rPr lang="en-US" altLang="ko-KR" sz="800" dirty="0">
                <a:solidFill>
                  <a:schemeClr val="tx1"/>
                </a:solidFill>
                <a:latin typeface="Arial" charset="0"/>
              </a:rPr>
              <a:t>IN</a:t>
            </a:r>
          </a:p>
        </p:txBody>
      </p:sp>
      <p:sp>
        <p:nvSpPr>
          <p:cNvPr id="85" name="Line 1276"/>
          <p:cNvSpPr>
            <a:spLocks noChangeShapeType="1"/>
          </p:cNvSpPr>
          <p:nvPr/>
        </p:nvSpPr>
        <p:spPr bwMode="auto">
          <a:xfrm flipH="1" flipV="1">
            <a:off x="2254756" y="2691146"/>
            <a:ext cx="0" cy="182284"/>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23" name="Line 1276"/>
          <p:cNvSpPr>
            <a:spLocks noChangeShapeType="1"/>
          </p:cNvSpPr>
          <p:nvPr/>
        </p:nvSpPr>
        <p:spPr bwMode="auto">
          <a:xfrm flipH="1" flipV="1">
            <a:off x="2681476" y="2697471"/>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24" name="Line 1276"/>
          <p:cNvSpPr>
            <a:spLocks noChangeShapeType="1"/>
          </p:cNvSpPr>
          <p:nvPr/>
        </p:nvSpPr>
        <p:spPr bwMode="auto">
          <a:xfrm flipH="1" flipV="1">
            <a:off x="3632642" y="2680015"/>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25" name="Line 1276"/>
          <p:cNvSpPr>
            <a:spLocks noChangeShapeType="1"/>
          </p:cNvSpPr>
          <p:nvPr/>
        </p:nvSpPr>
        <p:spPr bwMode="auto">
          <a:xfrm flipH="1" flipV="1">
            <a:off x="4087681" y="2680015"/>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26" name="Line 1276"/>
          <p:cNvSpPr>
            <a:spLocks noChangeShapeType="1"/>
          </p:cNvSpPr>
          <p:nvPr/>
        </p:nvSpPr>
        <p:spPr bwMode="auto">
          <a:xfrm flipH="1" flipV="1">
            <a:off x="5261502" y="2670084"/>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61" name="Line 1276"/>
          <p:cNvSpPr>
            <a:spLocks noChangeShapeType="1"/>
          </p:cNvSpPr>
          <p:nvPr/>
        </p:nvSpPr>
        <p:spPr bwMode="auto">
          <a:xfrm flipH="1" flipV="1">
            <a:off x="2198265" y="4778791"/>
            <a:ext cx="0" cy="182284"/>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62" name="Line 1276"/>
          <p:cNvSpPr>
            <a:spLocks noChangeShapeType="1"/>
          </p:cNvSpPr>
          <p:nvPr/>
        </p:nvSpPr>
        <p:spPr bwMode="auto">
          <a:xfrm flipH="1" flipV="1">
            <a:off x="4165188" y="4792303"/>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grpSp>
        <p:nvGrpSpPr>
          <p:cNvPr id="166" name="그룹 82"/>
          <p:cNvGrpSpPr>
            <a:grpSpLocks/>
          </p:cNvGrpSpPr>
          <p:nvPr/>
        </p:nvGrpSpPr>
        <p:grpSpPr bwMode="auto">
          <a:xfrm>
            <a:off x="2476103" y="6097821"/>
            <a:ext cx="3494844" cy="2107845"/>
            <a:chOff x="2778634" y="2167537"/>
            <a:chExt cx="3452390" cy="2080691"/>
          </a:xfrm>
        </p:grpSpPr>
        <p:sp>
          <p:nvSpPr>
            <p:cNvPr id="167" name="Text Box 1269"/>
            <p:cNvSpPr txBox="1">
              <a:spLocks noChangeArrowheads="1"/>
            </p:cNvSpPr>
            <p:nvPr/>
          </p:nvSpPr>
          <p:spPr bwMode="auto">
            <a:xfrm>
              <a:off x="4709028" y="3857607"/>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7</a:t>
              </a:r>
              <a:r>
                <a:rPr lang="en-US" altLang="ko-KR" sz="800" dirty="0" smtClean="0">
                  <a:solidFill>
                    <a:schemeClr val="tx1"/>
                  </a:solidFill>
                  <a:latin typeface="Arial" charset="0"/>
                </a:rPr>
                <a:t>. </a:t>
              </a:r>
              <a:r>
                <a:rPr lang="en-US" altLang="ko-KR" sz="800" dirty="0">
                  <a:solidFill>
                    <a:schemeClr val="tx1"/>
                  </a:solidFill>
                  <a:latin typeface="Arial" charset="0"/>
                </a:rPr>
                <a:t>LAN</a:t>
              </a:r>
            </a:p>
          </p:txBody>
        </p:sp>
        <p:sp>
          <p:nvSpPr>
            <p:cNvPr id="169" name="Text Box 1273"/>
            <p:cNvSpPr txBox="1">
              <a:spLocks noChangeArrowheads="1"/>
            </p:cNvSpPr>
            <p:nvPr/>
          </p:nvSpPr>
          <p:spPr bwMode="auto">
            <a:xfrm>
              <a:off x="4277279" y="2338891"/>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4</a:t>
              </a:r>
              <a:r>
                <a:rPr lang="en-US" altLang="ko-KR" sz="800" dirty="0" smtClean="0">
                  <a:solidFill>
                    <a:schemeClr val="tx1"/>
                  </a:solidFill>
                  <a:latin typeface="Arial" charset="0"/>
                </a:rPr>
                <a:t>. </a:t>
              </a:r>
              <a:r>
                <a:rPr lang="en-US" altLang="ko-KR" sz="800" dirty="0">
                  <a:solidFill>
                    <a:schemeClr val="tx1"/>
                  </a:solidFill>
                  <a:latin typeface="Arial" charset="0"/>
                </a:rPr>
                <a:t>VGA</a:t>
              </a:r>
            </a:p>
          </p:txBody>
        </p:sp>
        <p:sp>
          <p:nvSpPr>
            <p:cNvPr id="170" name="Text Box 1275"/>
            <p:cNvSpPr txBox="1">
              <a:spLocks noChangeArrowheads="1"/>
            </p:cNvSpPr>
            <p:nvPr/>
          </p:nvSpPr>
          <p:spPr bwMode="auto">
            <a:xfrm>
              <a:off x="4425610" y="3514751"/>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3</a:t>
              </a:r>
              <a:r>
                <a:rPr lang="en-US" altLang="ko-KR" sz="800" dirty="0" smtClean="0">
                  <a:solidFill>
                    <a:schemeClr val="tx1"/>
                  </a:solidFill>
                  <a:latin typeface="Arial" charset="0"/>
                </a:rPr>
                <a:t>.HDMI</a:t>
              </a:r>
              <a:endParaRPr lang="en-US" altLang="ko-KR" sz="800" dirty="0">
                <a:solidFill>
                  <a:schemeClr val="tx1"/>
                </a:solidFill>
                <a:latin typeface="Arial" charset="0"/>
              </a:endParaRPr>
            </a:p>
          </p:txBody>
        </p:sp>
        <p:sp>
          <p:nvSpPr>
            <p:cNvPr id="171" name="Text Box 1277"/>
            <p:cNvSpPr txBox="1">
              <a:spLocks noChangeArrowheads="1"/>
            </p:cNvSpPr>
            <p:nvPr/>
          </p:nvSpPr>
          <p:spPr bwMode="auto">
            <a:xfrm>
              <a:off x="5238716" y="3859692"/>
              <a:ext cx="765175"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5</a:t>
              </a:r>
              <a:r>
                <a:rPr lang="en-US" altLang="ko-KR" sz="800" dirty="0" smtClean="0">
                  <a:solidFill>
                    <a:schemeClr val="tx1"/>
                  </a:solidFill>
                  <a:latin typeface="Arial" charset="0"/>
                </a:rPr>
                <a:t>. DC 12V</a:t>
              </a:r>
              <a:endParaRPr lang="en-US" altLang="ko-KR" sz="800" dirty="0">
                <a:solidFill>
                  <a:schemeClr val="tx1"/>
                </a:solidFill>
                <a:latin typeface="Arial" charset="0"/>
              </a:endParaRPr>
            </a:p>
          </p:txBody>
        </p:sp>
        <p:sp>
          <p:nvSpPr>
            <p:cNvPr id="173" name="Text Box 1282"/>
            <p:cNvSpPr txBox="1">
              <a:spLocks noChangeArrowheads="1"/>
            </p:cNvSpPr>
            <p:nvPr/>
          </p:nvSpPr>
          <p:spPr bwMode="auto">
            <a:xfrm>
              <a:off x="3903959" y="3856262"/>
              <a:ext cx="933585"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smtClean="0">
                  <a:solidFill>
                    <a:schemeClr val="tx1"/>
                  </a:solidFill>
                  <a:latin typeface="Arial" charset="0"/>
                </a:rPr>
                <a:t>1. AUDIO OUT</a:t>
              </a:r>
              <a:endParaRPr lang="en-US" altLang="ko-KR" sz="800" dirty="0">
                <a:solidFill>
                  <a:schemeClr val="tx1"/>
                </a:solidFill>
                <a:latin typeface="Arial" charset="0"/>
              </a:endParaRPr>
            </a:p>
          </p:txBody>
        </p:sp>
        <p:sp>
          <p:nvSpPr>
            <p:cNvPr id="174" name="Text Box 1288"/>
            <p:cNvSpPr txBox="1">
              <a:spLocks noChangeArrowheads="1"/>
            </p:cNvSpPr>
            <p:nvPr/>
          </p:nvSpPr>
          <p:spPr bwMode="auto">
            <a:xfrm>
              <a:off x="4546648" y="2167537"/>
              <a:ext cx="1684376"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6</a:t>
              </a:r>
              <a:r>
                <a:rPr lang="en-US" altLang="ko-KR" sz="800" dirty="0" smtClean="0">
                  <a:solidFill>
                    <a:schemeClr val="tx1"/>
                  </a:solidFill>
                  <a:latin typeface="Arial" charset="0"/>
                </a:rPr>
                <a:t>.SENSOR IN / RELAY / RS485</a:t>
              </a:r>
              <a:endParaRPr lang="en-US" altLang="ko-KR" sz="800" dirty="0">
                <a:solidFill>
                  <a:schemeClr val="tx1"/>
                </a:solidFill>
                <a:latin typeface="Arial" charset="0"/>
              </a:endParaRPr>
            </a:p>
          </p:txBody>
        </p:sp>
        <p:sp>
          <p:nvSpPr>
            <p:cNvPr id="175" name="Text Box 1280"/>
            <p:cNvSpPr txBox="1">
              <a:spLocks noChangeArrowheads="1"/>
            </p:cNvSpPr>
            <p:nvPr/>
          </p:nvSpPr>
          <p:spPr bwMode="auto">
            <a:xfrm>
              <a:off x="2778634" y="3853272"/>
              <a:ext cx="1142007" cy="394956"/>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8</a:t>
              </a:r>
              <a:r>
                <a:rPr lang="en-US" altLang="ko-KR" sz="800" dirty="0" smtClean="0">
                  <a:solidFill>
                    <a:schemeClr val="tx1"/>
                  </a:solidFill>
                  <a:latin typeface="Arial" charset="0"/>
                </a:rPr>
                <a:t>. </a:t>
              </a:r>
              <a:r>
                <a:rPr lang="en-US" altLang="ko-KR" sz="800" dirty="0">
                  <a:solidFill>
                    <a:schemeClr val="tx1"/>
                  </a:solidFill>
                  <a:latin typeface="Arial" charset="0"/>
                </a:rPr>
                <a:t>AUDIO </a:t>
              </a:r>
              <a:r>
                <a:rPr lang="en-US" altLang="ko-KR" sz="800" dirty="0" smtClean="0">
                  <a:solidFill>
                    <a:schemeClr val="tx1"/>
                  </a:solidFill>
                  <a:latin typeface="Arial" charset="0"/>
                </a:rPr>
                <a:t>IN (9~16)</a:t>
              </a:r>
            </a:p>
            <a:p>
              <a:pPr algn="ctr">
                <a:spcBef>
                  <a:spcPct val="50000"/>
                </a:spcBef>
              </a:pPr>
              <a:endParaRPr lang="en-US" altLang="ko-KR" sz="800" dirty="0">
                <a:solidFill>
                  <a:schemeClr val="tx1"/>
                </a:solidFill>
                <a:latin typeface="Arial" charset="0"/>
              </a:endParaRPr>
            </a:p>
          </p:txBody>
        </p:sp>
      </p:grpSp>
      <p:sp>
        <p:nvSpPr>
          <p:cNvPr id="179" name="Text Box 1267"/>
          <p:cNvSpPr txBox="1">
            <a:spLocks noChangeArrowheads="1"/>
          </p:cNvSpPr>
          <p:nvPr/>
        </p:nvSpPr>
        <p:spPr bwMode="auto">
          <a:xfrm>
            <a:off x="1515682" y="7453418"/>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2</a:t>
            </a:r>
            <a:r>
              <a:rPr lang="en-US" altLang="ko-KR" sz="800" dirty="0" smtClean="0">
                <a:solidFill>
                  <a:schemeClr val="tx1"/>
                </a:solidFill>
                <a:latin typeface="Arial" charset="0"/>
              </a:rPr>
              <a:t>.VIDEO </a:t>
            </a:r>
            <a:r>
              <a:rPr lang="en-US" altLang="ko-KR" sz="800" dirty="0">
                <a:solidFill>
                  <a:schemeClr val="tx1"/>
                </a:solidFill>
                <a:latin typeface="Arial" charset="0"/>
              </a:rPr>
              <a:t>IN</a:t>
            </a:r>
          </a:p>
        </p:txBody>
      </p:sp>
      <p:sp>
        <p:nvSpPr>
          <p:cNvPr id="182" name="Line 1276"/>
          <p:cNvSpPr>
            <a:spLocks noChangeShapeType="1"/>
          </p:cNvSpPr>
          <p:nvPr/>
        </p:nvSpPr>
        <p:spPr bwMode="auto">
          <a:xfrm flipH="1" flipV="1">
            <a:off x="5217625" y="7292736"/>
            <a:ext cx="6254" cy="526889"/>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69" name="Text Box 87"/>
          <p:cNvSpPr txBox="1">
            <a:spLocks noChangeArrowheads="1"/>
          </p:cNvSpPr>
          <p:nvPr/>
        </p:nvSpPr>
        <p:spPr bwMode="auto">
          <a:xfrm>
            <a:off x="804700" y="807752"/>
            <a:ext cx="4103687" cy="307777"/>
          </a:xfrm>
          <a:prstGeom prst="rect">
            <a:avLst/>
          </a:prstGeom>
          <a:noFill/>
          <a:ln w="9525">
            <a:noFill/>
            <a:miter lim="800000"/>
            <a:headEnd/>
            <a:tailEnd/>
          </a:ln>
        </p:spPr>
        <p:txBody>
          <a:bodyPr>
            <a:spAutoFit/>
          </a:bodyPr>
          <a:lstStyle/>
          <a:p>
            <a:pPr>
              <a:spcBef>
                <a:spcPct val="50000"/>
              </a:spcBef>
            </a:pPr>
            <a:r>
              <a:rPr lang="en-US" altLang="ko-KR" sz="1400" dirty="0">
                <a:solidFill>
                  <a:schemeClr val="tx1"/>
                </a:solidFill>
                <a:latin typeface="Arial" panose="020B0604020202020204" pitchFamily="34" charset="0"/>
                <a:ea typeface="돋움" pitchFamily="50" charset="-127"/>
                <a:cs typeface="Arial" panose="020B0604020202020204" pitchFamily="34" charset="0"/>
              </a:rPr>
              <a:t>[Rear Panel]</a:t>
            </a:r>
          </a:p>
        </p:txBody>
      </p:sp>
      <p:sp>
        <p:nvSpPr>
          <p:cNvPr id="72"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68" name="직사각형 67"/>
          <p:cNvSpPr/>
          <p:nvPr/>
        </p:nvSpPr>
        <p:spPr>
          <a:xfrm>
            <a:off x="860525" y="1079689"/>
            <a:ext cx="710451" cy="261610"/>
          </a:xfrm>
          <a:prstGeom prst="rect">
            <a:avLst/>
          </a:prstGeom>
        </p:spPr>
        <p:txBody>
          <a:bodyPr wrap="none">
            <a:spAutoFit/>
          </a:bodyPr>
          <a:lstStyle/>
          <a:p>
            <a:pPr>
              <a:spcBef>
                <a:spcPct val="50000"/>
              </a:spcBef>
            </a:pPr>
            <a:r>
              <a:rPr lang="en-US" altLang="ko-KR" b="1" dirty="0">
                <a:solidFill>
                  <a:schemeClr val="tx1"/>
                </a:solidFill>
                <a:latin typeface="Lucida Sans" panose="020B0602030504020204" pitchFamily="34" charset="0"/>
              </a:rPr>
              <a:t>&lt;4 CH&gt;</a:t>
            </a:r>
          </a:p>
        </p:txBody>
      </p:sp>
      <p:sp>
        <p:nvSpPr>
          <p:cNvPr id="73" name="직사각형 72"/>
          <p:cNvSpPr/>
          <p:nvPr/>
        </p:nvSpPr>
        <p:spPr>
          <a:xfrm>
            <a:off x="860524" y="3258125"/>
            <a:ext cx="710451" cy="261610"/>
          </a:xfrm>
          <a:prstGeom prst="rect">
            <a:avLst/>
          </a:prstGeom>
        </p:spPr>
        <p:txBody>
          <a:bodyPr wrap="none">
            <a:spAutoFit/>
          </a:bodyPr>
          <a:lstStyle/>
          <a:p>
            <a:pPr>
              <a:spcBef>
                <a:spcPct val="50000"/>
              </a:spcBef>
            </a:pPr>
            <a:r>
              <a:rPr lang="en-US" altLang="ko-KR" b="1" dirty="0">
                <a:solidFill>
                  <a:schemeClr val="tx1"/>
                </a:solidFill>
                <a:latin typeface="Lucida Sans" panose="020B0602030504020204" pitchFamily="34" charset="0"/>
              </a:rPr>
              <a:t>&lt;8 CH&gt;</a:t>
            </a:r>
          </a:p>
        </p:txBody>
      </p:sp>
      <p:sp>
        <p:nvSpPr>
          <p:cNvPr id="74" name="직사각형 73"/>
          <p:cNvSpPr/>
          <p:nvPr/>
        </p:nvSpPr>
        <p:spPr>
          <a:xfrm>
            <a:off x="860524" y="5561393"/>
            <a:ext cx="800219" cy="261610"/>
          </a:xfrm>
          <a:prstGeom prst="rect">
            <a:avLst/>
          </a:prstGeom>
        </p:spPr>
        <p:txBody>
          <a:bodyPr wrap="none">
            <a:spAutoFit/>
          </a:bodyPr>
          <a:lstStyle/>
          <a:p>
            <a:pPr>
              <a:spcBef>
                <a:spcPct val="50000"/>
              </a:spcBef>
            </a:pPr>
            <a:r>
              <a:rPr lang="en-US" altLang="ko-KR" b="1" dirty="0">
                <a:solidFill>
                  <a:schemeClr val="tx1"/>
                </a:solidFill>
                <a:latin typeface="Lucida Sans" panose="020B0602030504020204" pitchFamily="34" charset="0"/>
              </a:rPr>
              <a:t>&lt;16 CH&gt;</a:t>
            </a:r>
          </a:p>
        </p:txBody>
      </p:sp>
      <p:grpSp>
        <p:nvGrpSpPr>
          <p:cNvPr id="75" name="그룹 82"/>
          <p:cNvGrpSpPr>
            <a:grpSpLocks/>
          </p:cNvGrpSpPr>
          <p:nvPr/>
        </p:nvGrpSpPr>
        <p:grpSpPr bwMode="auto">
          <a:xfrm>
            <a:off x="1001257" y="3399772"/>
            <a:ext cx="4989431" cy="1797651"/>
            <a:chOff x="1298158" y="2051626"/>
            <a:chExt cx="4928821" cy="1774492"/>
          </a:xfrm>
        </p:grpSpPr>
        <p:sp>
          <p:nvSpPr>
            <p:cNvPr id="76" name="Text Box 1269"/>
            <p:cNvSpPr txBox="1">
              <a:spLocks noChangeArrowheads="1"/>
            </p:cNvSpPr>
            <p:nvPr/>
          </p:nvSpPr>
          <p:spPr bwMode="auto">
            <a:xfrm>
              <a:off x="4512948" y="2332782"/>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7</a:t>
              </a:r>
              <a:r>
                <a:rPr lang="en-US" altLang="ko-KR" sz="800" dirty="0" smtClean="0">
                  <a:solidFill>
                    <a:schemeClr val="tx1"/>
                  </a:solidFill>
                  <a:latin typeface="Arial" charset="0"/>
                </a:rPr>
                <a:t>. </a:t>
              </a:r>
              <a:r>
                <a:rPr lang="en-US" altLang="ko-KR" sz="800" dirty="0">
                  <a:solidFill>
                    <a:schemeClr val="tx1"/>
                  </a:solidFill>
                  <a:latin typeface="Arial" charset="0"/>
                </a:rPr>
                <a:t>LAN</a:t>
              </a:r>
            </a:p>
          </p:txBody>
        </p:sp>
        <p:sp>
          <p:nvSpPr>
            <p:cNvPr id="78" name="Text Box 1273"/>
            <p:cNvSpPr txBox="1">
              <a:spLocks noChangeArrowheads="1"/>
            </p:cNvSpPr>
            <p:nvPr/>
          </p:nvSpPr>
          <p:spPr bwMode="auto">
            <a:xfrm>
              <a:off x="4110900" y="3599787"/>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4</a:t>
              </a:r>
              <a:r>
                <a:rPr lang="en-US" altLang="ko-KR" sz="800" dirty="0" smtClean="0">
                  <a:solidFill>
                    <a:schemeClr val="tx1"/>
                  </a:solidFill>
                  <a:latin typeface="Arial" charset="0"/>
                </a:rPr>
                <a:t>. </a:t>
              </a:r>
              <a:r>
                <a:rPr lang="en-US" altLang="ko-KR" sz="800" dirty="0">
                  <a:solidFill>
                    <a:schemeClr val="tx1"/>
                  </a:solidFill>
                  <a:latin typeface="Arial" charset="0"/>
                </a:rPr>
                <a:t>VGA</a:t>
              </a:r>
            </a:p>
          </p:txBody>
        </p:sp>
        <p:sp>
          <p:nvSpPr>
            <p:cNvPr id="79" name="Text Box 1275"/>
            <p:cNvSpPr txBox="1">
              <a:spLocks noChangeArrowheads="1"/>
            </p:cNvSpPr>
            <p:nvPr/>
          </p:nvSpPr>
          <p:spPr bwMode="auto">
            <a:xfrm>
              <a:off x="3628857" y="3600047"/>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3</a:t>
              </a:r>
              <a:r>
                <a:rPr lang="en-US" altLang="ko-KR" sz="800" dirty="0" smtClean="0">
                  <a:solidFill>
                    <a:schemeClr val="tx1"/>
                  </a:solidFill>
                  <a:latin typeface="Arial" charset="0"/>
                </a:rPr>
                <a:t>.HDMI</a:t>
              </a:r>
              <a:endParaRPr lang="en-US" altLang="ko-KR" sz="800" dirty="0">
                <a:solidFill>
                  <a:schemeClr val="tx1"/>
                </a:solidFill>
                <a:latin typeface="Arial" charset="0"/>
              </a:endParaRPr>
            </a:p>
          </p:txBody>
        </p:sp>
        <p:sp>
          <p:nvSpPr>
            <p:cNvPr id="80" name="Text Box 1277"/>
            <p:cNvSpPr txBox="1">
              <a:spLocks noChangeArrowheads="1"/>
            </p:cNvSpPr>
            <p:nvPr/>
          </p:nvSpPr>
          <p:spPr bwMode="auto">
            <a:xfrm>
              <a:off x="5304854" y="3611806"/>
              <a:ext cx="765175"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5</a:t>
              </a:r>
              <a:r>
                <a:rPr lang="en-US" altLang="ko-KR" sz="800" dirty="0" smtClean="0">
                  <a:solidFill>
                    <a:schemeClr val="tx1"/>
                  </a:solidFill>
                  <a:latin typeface="Arial" charset="0"/>
                </a:rPr>
                <a:t>. DC 12V</a:t>
              </a:r>
              <a:endParaRPr lang="en-US" altLang="ko-KR" sz="800" dirty="0">
                <a:solidFill>
                  <a:schemeClr val="tx1"/>
                </a:solidFill>
                <a:latin typeface="Arial" charset="0"/>
              </a:endParaRPr>
            </a:p>
          </p:txBody>
        </p:sp>
        <p:sp>
          <p:nvSpPr>
            <p:cNvPr id="81" name="Line 1281"/>
            <p:cNvSpPr>
              <a:spLocks noChangeShapeType="1"/>
            </p:cNvSpPr>
            <p:nvPr/>
          </p:nvSpPr>
          <p:spPr bwMode="auto">
            <a:xfrm>
              <a:off x="4879048" y="2508493"/>
              <a:ext cx="0" cy="234950"/>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82" name="Text Box 1282"/>
            <p:cNvSpPr txBox="1">
              <a:spLocks noChangeArrowheads="1"/>
            </p:cNvSpPr>
            <p:nvPr/>
          </p:nvSpPr>
          <p:spPr bwMode="auto">
            <a:xfrm>
              <a:off x="2021757" y="3596350"/>
              <a:ext cx="933585"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1</a:t>
              </a:r>
              <a:r>
                <a:rPr lang="en-US" altLang="ko-KR" sz="800" dirty="0" smtClean="0">
                  <a:solidFill>
                    <a:schemeClr val="tx1"/>
                  </a:solidFill>
                  <a:latin typeface="Arial" charset="0"/>
                </a:rPr>
                <a:t>. AUDIO </a:t>
              </a:r>
              <a:r>
                <a:rPr lang="en-US" altLang="ko-KR" sz="800" dirty="0">
                  <a:solidFill>
                    <a:schemeClr val="tx1"/>
                  </a:solidFill>
                  <a:latin typeface="Arial" charset="0"/>
                </a:rPr>
                <a:t>OUT</a:t>
              </a:r>
            </a:p>
          </p:txBody>
        </p:sp>
        <p:sp>
          <p:nvSpPr>
            <p:cNvPr id="83" name="Text Box 1288"/>
            <p:cNvSpPr txBox="1">
              <a:spLocks noChangeArrowheads="1"/>
            </p:cNvSpPr>
            <p:nvPr/>
          </p:nvSpPr>
          <p:spPr bwMode="auto">
            <a:xfrm>
              <a:off x="4542603" y="2051626"/>
              <a:ext cx="1684376"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6</a:t>
              </a:r>
              <a:r>
                <a:rPr lang="en-US" altLang="ko-KR" sz="800" dirty="0" smtClean="0">
                  <a:solidFill>
                    <a:schemeClr val="tx1"/>
                  </a:solidFill>
                  <a:latin typeface="Arial" charset="0"/>
                </a:rPr>
                <a:t>.SENSOR IN / RELAY / RS485</a:t>
              </a:r>
              <a:endParaRPr lang="en-US" altLang="ko-KR" sz="800" dirty="0">
                <a:solidFill>
                  <a:schemeClr val="tx1"/>
                </a:solidFill>
                <a:latin typeface="Arial" charset="0"/>
              </a:endParaRPr>
            </a:p>
          </p:txBody>
        </p:sp>
        <p:sp>
          <p:nvSpPr>
            <p:cNvPr id="84" name="Text Box 1280"/>
            <p:cNvSpPr txBox="1">
              <a:spLocks noChangeArrowheads="1"/>
            </p:cNvSpPr>
            <p:nvPr/>
          </p:nvSpPr>
          <p:spPr bwMode="auto">
            <a:xfrm>
              <a:off x="1298158" y="3594813"/>
              <a:ext cx="900113"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8</a:t>
              </a:r>
              <a:r>
                <a:rPr lang="en-US" altLang="ko-KR" sz="800" dirty="0" smtClean="0">
                  <a:solidFill>
                    <a:schemeClr val="tx1"/>
                  </a:solidFill>
                  <a:latin typeface="Arial" charset="0"/>
                </a:rPr>
                <a:t>. </a:t>
              </a:r>
              <a:r>
                <a:rPr lang="en-US" altLang="ko-KR" sz="800" dirty="0">
                  <a:solidFill>
                    <a:schemeClr val="tx1"/>
                  </a:solidFill>
                  <a:latin typeface="Arial" charset="0"/>
                </a:rPr>
                <a:t>AUDIO IN</a:t>
              </a:r>
            </a:p>
          </p:txBody>
        </p:sp>
        <p:sp>
          <p:nvSpPr>
            <p:cNvPr id="86" name="Line 1281"/>
            <p:cNvSpPr>
              <a:spLocks noChangeShapeType="1"/>
            </p:cNvSpPr>
            <p:nvPr/>
          </p:nvSpPr>
          <p:spPr bwMode="auto">
            <a:xfrm>
              <a:off x="2470513" y="2459875"/>
              <a:ext cx="0" cy="234950"/>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grpSp>
      <p:sp>
        <p:nvSpPr>
          <p:cNvPr id="88" name="Text Box 1267"/>
          <p:cNvSpPr txBox="1">
            <a:spLocks noChangeArrowheads="1"/>
          </p:cNvSpPr>
          <p:nvPr/>
        </p:nvSpPr>
        <p:spPr bwMode="auto">
          <a:xfrm>
            <a:off x="2615469" y="4968401"/>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2</a:t>
            </a:r>
            <a:r>
              <a:rPr lang="en-US" altLang="ko-KR" sz="800" dirty="0" smtClean="0">
                <a:solidFill>
                  <a:schemeClr val="tx1"/>
                </a:solidFill>
                <a:latin typeface="Arial" charset="0"/>
              </a:rPr>
              <a:t>.VIDEO </a:t>
            </a:r>
            <a:r>
              <a:rPr lang="en-US" altLang="ko-KR" sz="800" dirty="0">
                <a:solidFill>
                  <a:schemeClr val="tx1"/>
                </a:solidFill>
                <a:latin typeface="Arial" charset="0"/>
              </a:rPr>
              <a:t>IN</a:t>
            </a:r>
          </a:p>
        </p:txBody>
      </p:sp>
      <p:sp>
        <p:nvSpPr>
          <p:cNvPr id="89" name="Line 1276"/>
          <p:cNvSpPr>
            <a:spLocks noChangeShapeType="1"/>
          </p:cNvSpPr>
          <p:nvPr/>
        </p:nvSpPr>
        <p:spPr bwMode="auto">
          <a:xfrm flipH="1" flipV="1">
            <a:off x="1498166" y="4782792"/>
            <a:ext cx="0" cy="183336"/>
          </a:xfrm>
          <a:prstGeom prst="line">
            <a:avLst/>
          </a:prstGeom>
          <a:noFill/>
          <a:ln w="25400">
            <a:solidFill>
              <a:srgbClr val="FF0000"/>
            </a:solidFill>
            <a:round/>
            <a:headEnd/>
            <a:tailEnd type="triangle" w="med" len="med"/>
          </a:ln>
        </p:spPr>
        <p:txBody>
          <a:bodyPr wrap="square">
            <a:spAutoFit/>
          </a:bodyPr>
          <a:lstStyle/>
          <a:p>
            <a:endParaRPr lang="ko-KR" altLang="en-US" b="1">
              <a:solidFill>
                <a:schemeClr val="tx1"/>
              </a:solidFill>
              <a:latin typeface="Lucida Sans" panose="020B0602030504020204" pitchFamily="34" charset="0"/>
            </a:endParaRPr>
          </a:p>
        </p:txBody>
      </p:sp>
      <p:sp>
        <p:nvSpPr>
          <p:cNvPr id="91" name="Line 1281"/>
          <p:cNvSpPr>
            <a:spLocks noChangeShapeType="1"/>
          </p:cNvSpPr>
          <p:nvPr/>
        </p:nvSpPr>
        <p:spPr bwMode="auto">
          <a:xfrm>
            <a:off x="4947920" y="6291815"/>
            <a:ext cx="3979" cy="425041"/>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92" name="Text Box 1280"/>
          <p:cNvSpPr txBox="1">
            <a:spLocks noChangeArrowheads="1"/>
          </p:cNvSpPr>
          <p:nvPr/>
        </p:nvSpPr>
        <p:spPr bwMode="auto">
          <a:xfrm>
            <a:off x="2982282" y="7479593"/>
            <a:ext cx="1549290"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smtClean="0">
                <a:solidFill>
                  <a:schemeClr val="tx1"/>
                </a:solidFill>
                <a:latin typeface="Arial" charset="0"/>
              </a:rPr>
              <a:t>8. </a:t>
            </a:r>
            <a:r>
              <a:rPr lang="en-US" altLang="ko-KR" sz="800" dirty="0">
                <a:solidFill>
                  <a:schemeClr val="tx1"/>
                </a:solidFill>
                <a:latin typeface="Arial" charset="0"/>
              </a:rPr>
              <a:t>AUDIO </a:t>
            </a:r>
            <a:r>
              <a:rPr lang="en-US" altLang="ko-KR" sz="800" dirty="0" smtClean="0">
                <a:solidFill>
                  <a:schemeClr val="tx1"/>
                </a:solidFill>
                <a:latin typeface="Arial" charset="0"/>
              </a:rPr>
              <a:t>IN (1~8)</a:t>
            </a:r>
            <a:endParaRPr lang="en-US" altLang="ko-KR" sz="800" dirty="0">
              <a:solidFill>
                <a:schemeClr val="tx1"/>
              </a:solidFill>
              <a:latin typeface="Arial" charset="0"/>
            </a:endParaRPr>
          </a:p>
        </p:txBody>
      </p:sp>
      <p:sp>
        <p:nvSpPr>
          <p:cNvPr id="93" name="Text Box 1269"/>
          <p:cNvSpPr txBox="1">
            <a:spLocks noChangeArrowheads="1"/>
          </p:cNvSpPr>
          <p:nvPr/>
        </p:nvSpPr>
        <p:spPr bwMode="auto">
          <a:xfrm>
            <a:off x="4644737" y="7459157"/>
            <a:ext cx="682984" cy="217109"/>
          </a:xfrm>
          <a:prstGeom prst="rect">
            <a:avLst/>
          </a:prstGeom>
          <a:noFill/>
          <a:ln w="9525" algn="ctr">
            <a:noFill/>
            <a:miter lim="800000"/>
            <a:headEnd/>
            <a:tailEnd/>
          </a:ln>
        </p:spPr>
        <p:txBody>
          <a:bodyPr>
            <a:spAutoFit/>
          </a:bodyPr>
          <a:lstStyle/>
          <a:p>
            <a:pPr algn="ctr">
              <a:spcBef>
                <a:spcPct val="50000"/>
              </a:spcBef>
            </a:pPr>
            <a:r>
              <a:rPr lang="en-US" altLang="ko-KR" sz="800" dirty="0" smtClean="0">
                <a:solidFill>
                  <a:schemeClr val="tx1"/>
                </a:solidFill>
                <a:latin typeface="Arial" charset="0"/>
              </a:rPr>
              <a:t>10. USB</a:t>
            </a:r>
            <a:endParaRPr lang="en-US" altLang="ko-KR" sz="800" dirty="0">
              <a:solidFill>
                <a:schemeClr val="tx1"/>
              </a:solidFill>
              <a:latin typeface="Arial" charset="0"/>
            </a:endParaRPr>
          </a:p>
        </p:txBody>
      </p:sp>
      <p:sp>
        <p:nvSpPr>
          <p:cNvPr id="95" name="Line 1276"/>
          <p:cNvSpPr>
            <a:spLocks noChangeShapeType="1"/>
          </p:cNvSpPr>
          <p:nvPr/>
        </p:nvSpPr>
        <p:spPr bwMode="auto">
          <a:xfrm flipH="1" flipV="1">
            <a:off x="4238910" y="7285226"/>
            <a:ext cx="6254" cy="526889"/>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67" name="Text Box 1280"/>
          <p:cNvSpPr txBox="1">
            <a:spLocks noChangeArrowheads="1"/>
          </p:cNvSpPr>
          <p:nvPr/>
        </p:nvSpPr>
        <p:spPr bwMode="auto">
          <a:xfrm>
            <a:off x="1912485" y="1612837"/>
            <a:ext cx="911181"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9</a:t>
            </a:r>
            <a:r>
              <a:rPr lang="en-US" altLang="ko-KR" sz="800" dirty="0" smtClean="0">
                <a:solidFill>
                  <a:schemeClr val="tx1"/>
                </a:solidFill>
                <a:latin typeface="Arial" charset="0"/>
              </a:rPr>
              <a:t>. SPOT</a:t>
            </a:r>
            <a:endParaRPr lang="en-US" altLang="ko-KR" sz="800" dirty="0">
              <a:solidFill>
                <a:schemeClr val="tx1"/>
              </a:solidFill>
              <a:latin typeface="Arial" charset="0"/>
            </a:endParaRPr>
          </a:p>
        </p:txBody>
      </p:sp>
      <p:sp>
        <p:nvSpPr>
          <p:cNvPr id="90" name="Line 1281"/>
          <p:cNvSpPr>
            <a:spLocks noChangeShapeType="1"/>
          </p:cNvSpPr>
          <p:nvPr/>
        </p:nvSpPr>
        <p:spPr bwMode="auto">
          <a:xfrm>
            <a:off x="2245361" y="1815971"/>
            <a:ext cx="0" cy="238016"/>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94" name="Text Box 1280"/>
          <p:cNvSpPr txBox="1">
            <a:spLocks noChangeArrowheads="1"/>
          </p:cNvSpPr>
          <p:nvPr/>
        </p:nvSpPr>
        <p:spPr bwMode="auto">
          <a:xfrm>
            <a:off x="1712870" y="3586052"/>
            <a:ext cx="911181"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9</a:t>
            </a:r>
            <a:r>
              <a:rPr lang="en-US" altLang="ko-KR" sz="800" dirty="0" smtClean="0">
                <a:solidFill>
                  <a:schemeClr val="tx1"/>
                </a:solidFill>
                <a:latin typeface="Arial" charset="0"/>
              </a:rPr>
              <a:t>. SPOT</a:t>
            </a:r>
            <a:endParaRPr lang="en-US" altLang="ko-KR" sz="800" dirty="0">
              <a:solidFill>
                <a:schemeClr val="tx1"/>
              </a:solidFill>
              <a:latin typeface="Arial" charset="0"/>
            </a:endParaRPr>
          </a:p>
        </p:txBody>
      </p:sp>
      <p:sp>
        <p:nvSpPr>
          <p:cNvPr id="102" name="Line 1281"/>
          <p:cNvSpPr>
            <a:spLocks noChangeShapeType="1"/>
          </p:cNvSpPr>
          <p:nvPr/>
        </p:nvSpPr>
        <p:spPr bwMode="auto">
          <a:xfrm flipH="1">
            <a:off x="4353605" y="6496565"/>
            <a:ext cx="113" cy="261803"/>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06" name="Text Box 1280"/>
          <p:cNvSpPr txBox="1">
            <a:spLocks noChangeArrowheads="1"/>
          </p:cNvSpPr>
          <p:nvPr/>
        </p:nvSpPr>
        <p:spPr bwMode="auto">
          <a:xfrm>
            <a:off x="2349031" y="7954965"/>
            <a:ext cx="911181"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9</a:t>
            </a:r>
            <a:r>
              <a:rPr lang="en-US" altLang="ko-KR" sz="800" dirty="0" smtClean="0">
                <a:solidFill>
                  <a:schemeClr val="tx1"/>
                </a:solidFill>
                <a:latin typeface="Arial" charset="0"/>
              </a:rPr>
              <a:t>. SPOT</a:t>
            </a:r>
            <a:endParaRPr lang="en-US" altLang="ko-KR" sz="800" dirty="0">
              <a:solidFill>
                <a:schemeClr val="tx1"/>
              </a:solidFill>
              <a:latin typeface="Arial" charset="0"/>
            </a:endParaRPr>
          </a:p>
        </p:txBody>
      </p:sp>
      <p:sp>
        <p:nvSpPr>
          <p:cNvPr id="99" name="Line 1276"/>
          <p:cNvSpPr>
            <a:spLocks noChangeShapeType="1"/>
          </p:cNvSpPr>
          <p:nvPr/>
        </p:nvSpPr>
        <p:spPr bwMode="auto">
          <a:xfrm flipH="1" flipV="1">
            <a:off x="2962515" y="4768431"/>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09" name="Line 1276"/>
          <p:cNvSpPr>
            <a:spLocks noChangeShapeType="1"/>
          </p:cNvSpPr>
          <p:nvPr/>
        </p:nvSpPr>
        <p:spPr bwMode="auto">
          <a:xfrm flipH="1" flipV="1">
            <a:off x="3700645" y="4779448"/>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0" name="Line 1276"/>
          <p:cNvSpPr>
            <a:spLocks noChangeShapeType="1"/>
          </p:cNvSpPr>
          <p:nvPr/>
        </p:nvSpPr>
        <p:spPr bwMode="auto">
          <a:xfrm flipH="1" flipV="1">
            <a:off x="5498809" y="4792303"/>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1" name="Line 1281"/>
          <p:cNvSpPr>
            <a:spLocks noChangeShapeType="1"/>
          </p:cNvSpPr>
          <p:nvPr/>
        </p:nvSpPr>
        <p:spPr bwMode="auto">
          <a:xfrm>
            <a:off x="5118401" y="3614818"/>
            <a:ext cx="2455" cy="741287"/>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3" name="Line 1276"/>
          <p:cNvSpPr>
            <a:spLocks noChangeShapeType="1"/>
          </p:cNvSpPr>
          <p:nvPr/>
        </p:nvSpPr>
        <p:spPr bwMode="auto">
          <a:xfrm flipH="1" flipV="1">
            <a:off x="1877006" y="7285226"/>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4" name="Line 1276"/>
          <p:cNvSpPr>
            <a:spLocks noChangeShapeType="1"/>
          </p:cNvSpPr>
          <p:nvPr/>
        </p:nvSpPr>
        <p:spPr bwMode="auto">
          <a:xfrm flipH="1" flipV="1">
            <a:off x="3738745" y="729259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5" name="Line 1276"/>
          <p:cNvSpPr>
            <a:spLocks noChangeShapeType="1"/>
          </p:cNvSpPr>
          <p:nvPr/>
        </p:nvSpPr>
        <p:spPr bwMode="auto">
          <a:xfrm flipH="1" flipV="1">
            <a:off x="4484579" y="729259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6" name="Line 1276"/>
          <p:cNvSpPr>
            <a:spLocks noChangeShapeType="1"/>
          </p:cNvSpPr>
          <p:nvPr/>
        </p:nvSpPr>
        <p:spPr bwMode="auto">
          <a:xfrm flipH="1" flipV="1">
            <a:off x="4733841" y="7283992"/>
            <a:ext cx="6254" cy="526889"/>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7" name="Line 1276"/>
          <p:cNvSpPr>
            <a:spLocks noChangeShapeType="1"/>
          </p:cNvSpPr>
          <p:nvPr/>
        </p:nvSpPr>
        <p:spPr bwMode="auto">
          <a:xfrm flipH="1" flipV="1">
            <a:off x="4986229" y="728624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18" name="Line 1276"/>
          <p:cNvSpPr>
            <a:spLocks noChangeShapeType="1"/>
          </p:cNvSpPr>
          <p:nvPr/>
        </p:nvSpPr>
        <p:spPr bwMode="auto">
          <a:xfrm flipH="1" flipV="1">
            <a:off x="3065599" y="7287538"/>
            <a:ext cx="6254" cy="526889"/>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Tree>
    <p:extLst>
      <p:ext uri="{BB962C8B-B14F-4D97-AF65-F5344CB8AC3E}">
        <p14:creationId xmlns:p14="http://schemas.microsoft.com/office/powerpoint/2010/main" val="2419771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슬라이드 번호 개체 틀 1"/>
          <p:cNvSpPr>
            <a:spLocks noGrp="1"/>
          </p:cNvSpPr>
          <p:nvPr>
            <p:ph type="sldNum" sz="quarter" idx="10"/>
          </p:nvPr>
        </p:nvSpPr>
        <p:spPr/>
        <p:txBody>
          <a:bodyPr/>
          <a:lstStyle/>
          <a:p>
            <a:fld id="{3A86E58C-8B79-4A7E-81CE-C38BAD646F1C}" type="slidenum">
              <a:rPr lang="en-US" altLang="ko-KR"/>
              <a:pPr/>
              <a:t>11</a:t>
            </a:fld>
            <a:endParaRPr lang="en-US" altLang="ko-KR"/>
          </a:p>
        </p:txBody>
      </p:sp>
      <p:sp>
        <p:nvSpPr>
          <p:cNvPr id="166082"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31" name="Text Box 3"/>
          <p:cNvSpPr txBox="1">
            <a:spLocks noChangeArrowheads="1"/>
          </p:cNvSpPr>
          <p:nvPr/>
        </p:nvSpPr>
        <p:spPr bwMode="auto">
          <a:xfrm>
            <a:off x="792162" y="1300603"/>
            <a:ext cx="4968875" cy="4662815"/>
          </a:xfrm>
          <a:prstGeom prst="rect">
            <a:avLst/>
          </a:prstGeom>
          <a:noFill/>
          <a:ln w="9525">
            <a:noFill/>
            <a:miter lim="800000"/>
            <a:headEnd/>
            <a:tailEnd/>
          </a:ln>
          <a:effectLst/>
        </p:spPr>
        <p:txBody>
          <a:bodyPr>
            <a:spAutoFit/>
          </a:bodyPr>
          <a:lstStyle/>
          <a:p>
            <a:pPr marL="228600" indent="-228600">
              <a:lnSpc>
                <a:spcPct val="120000"/>
              </a:lnSpc>
              <a:buFont typeface="+mj-lt"/>
              <a:buAutoNum type="arabicPeriod"/>
            </a:pPr>
            <a:r>
              <a:rPr lang="en-US" altLang="ko-KR" b="1" dirty="0" smtClean="0">
                <a:solidFill>
                  <a:schemeClr val="tx1"/>
                </a:solidFill>
                <a:latin typeface="Arial" panose="020B0604020202020204" pitchFamily="34" charset="0"/>
                <a:cs typeface="Arial" panose="020B0604020202020204" pitchFamily="34" charset="0"/>
              </a:rPr>
              <a:t>AUDIO</a:t>
            </a:r>
            <a:r>
              <a:rPr lang="en-US" altLang="ko-KR"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OUT</a:t>
            </a:r>
            <a:r>
              <a:rPr lang="en-US" altLang="ko-KR" dirty="0">
                <a:solidFill>
                  <a:schemeClr val="tx1"/>
                </a:solidFill>
                <a:latin typeface="Arial" panose="020B0604020202020204" pitchFamily="34" charset="0"/>
                <a:cs typeface="Arial" panose="020B0604020202020204" pitchFamily="34" charset="0"/>
              </a:rPr>
              <a:t> : RCA audio out terminal. </a:t>
            </a:r>
            <a:endParaRPr lang="en-US" altLang="ko-KR" dirty="0" smtClean="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a:pPr>
            <a:r>
              <a:rPr lang="en-US" altLang="ko-KR" b="1" dirty="0">
                <a:solidFill>
                  <a:schemeClr val="tx1"/>
                </a:solidFill>
                <a:latin typeface="Arial" panose="020B0604020202020204" pitchFamily="34" charset="0"/>
                <a:cs typeface="Arial" panose="020B0604020202020204" pitchFamily="34" charset="0"/>
              </a:rPr>
              <a:t>VIDEO IN </a:t>
            </a:r>
            <a:r>
              <a:rPr lang="en-US" altLang="ko-KR" dirty="0">
                <a:solidFill>
                  <a:schemeClr val="tx1"/>
                </a:solidFill>
                <a:latin typeface="Arial" panose="020B0604020202020204" pitchFamily="34" charset="0"/>
                <a:cs typeface="Arial" panose="020B0604020202020204" pitchFamily="34" charset="0"/>
              </a:rPr>
              <a:t>: This receives images from cameras </a:t>
            </a:r>
            <a:r>
              <a:rPr lang="en-US" altLang="ko-KR" dirty="0" smtClean="0">
                <a:solidFill>
                  <a:schemeClr val="tx1"/>
                </a:solidFill>
                <a:latin typeface="Arial" panose="020B0604020202020204" pitchFamily="34" charset="0"/>
                <a:cs typeface="Arial" panose="020B0604020202020204" pitchFamily="34" charset="0"/>
              </a:rPr>
              <a:t>and</a:t>
            </a:r>
          </a:p>
          <a:p>
            <a:pPr>
              <a:lnSpc>
                <a:spcPct val="120000"/>
              </a:lnSpc>
            </a:pPr>
            <a:r>
              <a:rPr lang="en-US" altLang="ko-KR" dirty="0" smtClean="0">
                <a:solidFill>
                  <a:schemeClr val="tx1"/>
                </a:solidFill>
                <a:latin typeface="Arial" panose="020B0604020202020204" pitchFamily="34" charset="0"/>
                <a:cs typeface="Arial" panose="020B0604020202020204" pitchFamily="34" charset="0"/>
              </a:rPr>
              <a:t>                         sends </a:t>
            </a:r>
            <a:r>
              <a:rPr lang="en-US" altLang="ko-KR" dirty="0">
                <a:solidFill>
                  <a:schemeClr val="tx1"/>
                </a:solidFill>
                <a:latin typeface="Arial" panose="020B0604020202020204" pitchFamily="34" charset="0"/>
                <a:cs typeface="Arial" panose="020B0604020202020204" pitchFamily="34" charset="0"/>
              </a:rPr>
              <a:t>them to </a:t>
            </a:r>
            <a:r>
              <a:rPr lang="en-US" altLang="ko-KR" dirty="0" smtClean="0">
                <a:solidFill>
                  <a:schemeClr val="tx1"/>
                </a:solidFill>
                <a:latin typeface="Arial" panose="020B0604020202020204" pitchFamily="34" charset="0"/>
                <a:cs typeface="Arial" panose="020B0604020202020204" pitchFamily="34" charset="0"/>
              </a:rPr>
              <a:t>monitors</a:t>
            </a:r>
            <a:r>
              <a:rPr lang="en-US" altLang="ko-KR" dirty="0">
                <a:solidFill>
                  <a:schemeClr val="tx1"/>
                </a:solidFill>
                <a:latin typeface="Arial" panose="020B0604020202020204" pitchFamily="34" charset="0"/>
                <a:cs typeface="Arial" panose="020B0604020202020204" pitchFamily="34" charset="0"/>
              </a:rPr>
              <a:t>. </a:t>
            </a:r>
            <a:endParaRPr lang="en-US" altLang="ko-KR" dirty="0">
              <a:latin typeface="Arial" panose="020B0604020202020204" pitchFamily="34" charset="0"/>
              <a:cs typeface="Arial" panose="020B0604020202020204" pitchFamily="34" charset="0"/>
            </a:endParaRPr>
          </a:p>
          <a:p>
            <a:pPr marL="228600" indent="-228600">
              <a:buFont typeface="+mj-lt"/>
              <a:buAutoNum type="arabicPeriod"/>
            </a:pPr>
            <a:r>
              <a:rPr lang="en-US" altLang="ko-KR" b="1" dirty="0" smtClean="0">
                <a:solidFill>
                  <a:schemeClr val="tx1"/>
                </a:solidFill>
                <a:latin typeface="Arial" panose="020B0604020202020204" pitchFamily="34" charset="0"/>
                <a:cs typeface="Arial" panose="020B0604020202020204" pitchFamily="34" charset="0"/>
              </a:rPr>
              <a:t>HDMI</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Video </a:t>
            </a:r>
            <a:r>
              <a:rPr lang="en-US" altLang="ko-KR" dirty="0">
                <a:solidFill>
                  <a:schemeClr val="tx1"/>
                </a:solidFill>
                <a:latin typeface="Arial" panose="020B0604020202020204" pitchFamily="34" charset="0"/>
                <a:cs typeface="Arial" panose="020B0604020202020204" pitchFamily="34" charset="0"/>
              </a:rPr>
              <a:t>output for high resolution </a:t>
            </a:r>
            <a:r>
              <a:rPr lang="en-US" altLang="ko-KR" dirty="0" smtClean="0">
                <a:solidFill>
                  <a:schemeClr val="tx1"/>
                </a:solidFill>
                <a:latin typeface="Arial" panose="020B0604020202020204" pitchFamily="34" charset="0"/>
                <a:cs typeface="Arial" panose="020B0604020202020204" pitchFamily="34" charset="0"/>
              </a:rPr>
              <a:t>monitor</a:t>
            </a:r>
          </a:p>
          <a:p>
            <a:pPr marL="228600" indent="-228600">
              <a:buFont typeface="+mj-lt"/>
              <a:buAutoNum type="arabicPeriod"/>
            </a:pPr>
            <a:r>
              <a:rPr lang="en-US" altLang="ko-KR" b="1" dirty="0">
                <a:solidFill>
                  <a:schemeClr val="tx1"/>
                </a:solidFill>
                <a:latin typeface="Arial" panose="020B0604020202020204" pitchFamily="34" charset="0"/>
                <a:cs typeface="Arial" panose="020B0604020202020204" pitchFamily="34" charset="0"/>
              </a:rPr>
              <a:t>LAN </a:t>
            </a:r>
            <a:r>
              <a:rPr lang="en-US" altLang="ko-KR" dirty="0">
                <a:solidFill>
                  <a:schemeClr val="tx1"/>
                </a:solidFill>
                <a:latin typeface="Arial" panose="020B0604020202020204" pitchFamily="34" charset="0"/>
                <a:cs typeface="Arial" panose="020B0604020202020204" pitchFamily="34" charset="0"/>
              </a:rPr>
              <a:t>: This is the Gigabit</a:t>
            </a:r>
            <a:r>
              <a:rPr lang="ko-KR"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Ethernet LAN cable connection terminal. </a:t>
            </a:r>
          </a:p>
          <a:p>
            <a:pPr marL="228600" indent="-228600">
              <a:buFont typeface="+mj-lt"/>
              <a:buAutoNum type="arabicPeriod"/>
            </a:pPr>
            <a:r>
              <a:rPr lang="en-US" altLang="ko-KR" b="1" dirty="0">
                <a:solidFill>
                  <a:schemeClr val="tx1"/>
                </a:solidFill>
                <a:latin typeface="Arial" panose="020B0604020202020204" pitchFamily="34" charset="0"/>
                <a:cs typeface="Arial" panose="020B0604020202020204" pitchFamily="34" charset="0"/>
              </a:rPr>
              <a:t>DC 12V </a:t>
            </a:r>
            <a:r>
              <a:rPr lang="en-US" altLang="ko-KR" dirty="0">
                <a:solidFill>
                  <a:schemeClr val="tx1"/>
                </a:solidFill>
                <a:latin typeface="Arial" panose="020B0604020202020204" pitchFamily="34" charset="0"/>
                <a:cs typeface="Arial" panose="020B0604020202020204" pitchFamily="34" charset="0"/>
              </a:rPr>
              <a:t>: DC12V </a:t>
            </a:r>
            <a:endParaRPr lang="en-US" altLang="ko-KR" dirty="0" smtClean="0">
              <a:solidFill>
                <a:schemeClr val="tx1"/>
              </a:solidFill>
              <a:latin typeface="Arial" panose="020B0604020202020204" pitchFamily="34" charset="0"/>
              <a:cs typeface="Arial" panose="020B0604020202020204" pitchFamily="34" charset="0"/>
            </a:endParaRPr>
          </a:p>
          <a:p>
            <a:pPr marL="228600" indent="-228600">
              <a:buFont typeface="+mj-lt"/>
              <a:buAutoNum type="arabicPeriod"/>
            </a:pPr>
            <a:r>
              <a:rPr lang="en-US" altLang="ko-KR" b="1" dirty="0" smtClean="0">
                <a:solidFill>
                  <a:schemeClr val="tx1"/>
                </a:solidFill>
                <a:latin typeface="Arial" panose="020B0604020202020204" pitchFamily="34" charset="0"/>
                <a:cs typeface="Arial" panose="020B0604020202020204" pitchFamily="34" charset="0"/>
              </a:rPr>
              <a:t>SENSOR </a:t>
            </a:r>
            <a:r>
              <a:rPr lang="en-US" altLang="ko-KR" b="1" dirty="0">
                <a:solidFill>
                  <a:schemeClr val="tx1"/>
                </a:solidFill>
                <a:latin typeface="Arial" panose="020B0604020202020204" pitchFamily="34" charset="0"/>
                <a:cs typeface="Arial" panose="020B0604020202020204" pitchFamily="34" charset="0"/>
              </a:rPr>
              <a:t>IN </a:t>
            </a:r>
            <a:r>
              <a:rPr lang="en-US" altLang="ko-KR"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This terminals can be connected to external </a:t>
            </a:r>
            <a:r>
              <a:rPr lang="en-US" altLang="ko-KR" dirty="0" smtClean="0">
                <a:solidFill>
                  <a:schemeClr val="tx1"/>
                </a:solidFill>
                <a:latin typeface="Arial" panose="020B0604020202020204" pitchFamily="34" charset="0"/>
                <a:cs typeface="Arial" panose="020B0604020202020204" pitchFamily="34" charset="0"/>
              </a:rPr>
              <a:t>sensors.</a:t>
            </a:r>
            <a:endParaRPr lang="en-US" altLang="ko-KR" dirty="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       RELAY </a:t>
            </a:r>
            <a:r>
              <a:rPr lang="en-US" altLang="ko-KR" dirty="0">
                <a:solidFill>
                  <a:schemeClr val="tx1"/>
                </a:solidFill>
                <a:latin typeface="Arial" panose="020B0604020202020204" pitchFamily="34" charset="0"/>
                <a:cs typeface="Arial" panose="020B0604020202020204" pitchFamily="34" charset="0"/>
              </a:rPr>
              <a:t>: This terminal blocks connect external electric devices to </a:t>
            </a:r>
            <a:r>
              <a:rPr lang="en-US" altLang="ko-KR" dirty="0" smtClean="0">
                <a:solidFill>
                  <a:schemeClr val="tx1"/>
                </a:solidFill>
                <a:latin typeface="Arial" panose="020B0604020202020204" pitchFamily="34" charset="0"/>
                <a:cs typeface="Arial" panose="020B0604020202020204" pitchFamily="34" charset="0"/>
              </a:rPr>
              <a:t>the                                </a:t>
            </a:r>
            <a:endParaRPr lang="en-US" altLang="ko-KR"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       product (Warning </a:t>
            </a:r>
            <a:r>
              <a:rPr lang="en-US" altLang="ko-KR" dirty="0">
                <a:solidFill>
                  <a:schemeClr val="tx1"/>
                </a:solidFill>
                <a:latin typeface="Arial" panose="020B0604020202020204" pitchFamily="34" charset="0"/>
                <a:cs typeface="Arial" panose="020B0604020202020204" pitchFamily="34" charset="0"/>
              </a:rPr>
              <a:t>Lamp and others). </a:t>
            </a:r>
          </a:p>
          <a:p>
            <a:pPr marL="342900" indent="-342900">
              <a:lnSpc>
                <a:spcPct val="120000"/>
              </a:lnSpc>
            </a:pPr>
            <a:r>
              <a:rPr lang="en-US" altLang="ko-KR" b="1" dirty="0">
                <a:solidFill>
                  <a:schemeClr val="tx1"/>
                </a:solidFill>
                <a:latin typeface="Arial" panose="020B0604020202020204" pitchFamily="34" charset="0"/>
                <a:cs typeface="Arial" panose="020B0604020202020204" pitchFamily="34" charset="0"/>
              </a:rPr>
              <a:t>       RS485</a:t>
            </a:r>
            <a:r>
              <a:rPr lang="en-US" altLang="ko-KR" dirty="0">
                <a:solidFill>
                  <a:schemeClr val="tx1"/>
                </a:solidFill>
                <a:latin typeface="Arial" panose="020B0604020202020204" pitchFamily="34" charset="0"/>
                <a:cs typeface="Arial" panose="020B0604020202020204" pitchFamily="34" charset="0"/>
              </a:rPr>
              <a:t> : For control the pan and tile cameras. Make sure that the </a:t>
            </a:r>
            <a:r>
              <a:rPr lang="en-US" altLang="ko-KR" dirty="0" smtClean="0">
                <a:solidFill>
                  <a:schemeClr val="tx1"/>
                </a:solidFill>
                <a:latin typeface="Arial" panose="020B0604020202020204" pitchFamily="34" charset="0"/>
                <a:cs typeface="Arial" panose="020B0604020202020204" pitchFamily="34" charset="0"/>
              </a:rPr>
              <a:t>polarity.</a:t>
            </a:r>
          </a:p>
          <a:p>
            <a:pPr marL="228600" indent="-228600">
              <a:lnSpc>
                <a:spcPct val="120000"/>
              </a:lnSpc>
              <a:buFont typeface="+mj-lt"/>
              <a:buAutoNum type="arabicPeriod" startAt="7"/>
            </a:pPr>
            <a:r>
              <a:rPr lang="en-US" altLang="ko-KR" b="1" dirty="0" smtClean="0">
                <a:solidFill>
                  <a:schemeClr val="tx1"/>
                </a:solidFill>
                <a:latin typeface="Arial" panose="020B0604020202020204" pitchFamily="34" charset="0"/>
                <a:cs typeface="Arial" panose="020B0604020202020204" pitchFamily="34" charset="0"/>
              </a:rPr>
              <a:t>VGA</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 video output for VGA </a:t>
            </a:r>
            <a:r>
              <a:rPr lang="en-US" altLang="ko-KR" dirty="0" smtClean="0">
                <a:solidFill>
                  <a:schemeClr val="tx1"/>
                </a:solidFill>
                <a:latin typeface="Arial" panose="020B0604020202020204" pitchFamily="34" charset="0"/>
                <a:cs typeface="Arial" panose="020B0604020202020204" pitchFamily="34" charset="0"/>
              </a:rPr>
              <a:t>display</a:t>
            </a:r>
          </a:p>
          <a:p>
            <a:pPr marL="228600" indent="-228600">
              <a:lnSpc>
                <a:spcPct val="120000"/>
              </a:lnSpc>
              <a:buFont typeface="+mj-lt"/>
              <a:buAutoNum type="arabicPeriod" startAt="7"/>
            </a:pPr>
            <a:r>
              <a:rPr lang="en-US" altLang="ko-KR" b="1" dirty="0" smtClean="0">
                <a:solidFill>
                  <a:schemeClr val="tx1"/>
                </a:solidFill>
                <a:latin typeface="Arial" panose="020B0604020202020204" pitchFamily="34" charset="0"/>
                <a:cs typeface="Arial" panose="020B0604020202020204" pitchFamily="34" charset="0"/>
              </a:rPr>
              <a:t>AUDIO</a:t>
            </a:r>
            <a:r>
              <a:rPr lang="en-US" altLang="ko-KR"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IN</a:t>
            </a:r>
            <a:r>
              <a:rPr lang="en-US" altLang="ko-KR" dirty="0">
                <a:solidFill>
                  <a:schemeClr val="tx1"/>
                </a:solidFill>
                <a:latin typeface="Arial" panose="020B0604020202020204" pitchFamily="34" charset="0"/>
                <a:cs typeface="Arial" panose="020B0604020202020204" pitchFamily="34" charset="0"/>
              </a:rPr>
              <a:t> : RCA audio in terminals. You can record 4 </a:t>
            </a:r>
            <a:r>
              <a:rPr lang="en-US" altLang="ko-KR" dirty="0" smtClean="0">
                <a:solidFill>
                  <a:schemeClr val="tx1"/>
                </a:solidFill>
                <a:latin typeface="Arial" panose="020B0604020202020204" pitchFamily="34" charset="0"/>
                <a:cs typeface="Arial" panose="020B0604020202020204" pitchFamily="34" charset="0"/>
              </a:rPr>
              <a:t>channels</a:t>
            </a:r>
          </a:p>
          <a:p>
            <a:pPr>
              <a:lnSpc>
                <a:spcPct val="120000"/>
              </a:lnSpc>
            </a:pP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at the same time.</a:t>
            </a:r>
            <a:endParaRPr lang="en-US" altLang="ko-KR" b="1" dirty="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9"/>
            </a:pPr>
            <a:r>
              <a:rPr lang="en-US" altLang="ko-KR" b="1" dirty="0">
                <a:solidFill>
                  <a:schemeClr val="tx1"/>
                </a:solidFill>
                <a:latin typeface="Arial" panose="020B0604020202020204" pitchFamily="34" charset="0"/>
                <a:cs typeface="Arial" panose="020B0604020202020204" pitchFamily="34" charset="0"/>
              </a:rPr>
              <a:t>SPOT</a:t>
            </a:r>
            <a:r>
              <a:rPr lang="en-US" altLang="ko-KR" dirty="0">
                <a:solidFill>
                  <a:schemeClr val="tx1"/>
                </a:solidFill>
                <a:latin typeface="Arial" panose="020B0604020202020204" pitchFamily="34" charset="0"/>
                <a:cs typeface="Arial" panose="020B0604020202020204" pitchFamily="34" charset="0"/>
              </a:rPr>
              <a:t> : SPOT terminals. </a:t>
            </a:r>
          </a:p>
          <a:p>
            <a:pPr>
              <a:lnSpc>
                <a:spcPct val="120000"/>
              </a:lnSpc>
            </a:pPr>
            <a:endParaRPr lang="en-US" altLang="ko-KR" dirty="0" smtClean="0">
              <a:solidFill>
                <a:schemeClr val="tx1"/>
              </a:solidFill>
              <a:latin typeface="Arial" panose="020B0604020202020204" pitchFamily="34" charset="0"/>
              <a:cs typeface="Arial" panose="020B0604020202020204" pitchFamily="34" charset="0"/>
            </a:endParaRPr>
          </a:p>
          <a:p>
            <a:pPr marL="171450" indent="-171450">
              <a:lnSpc>
                <a:spcPct val="120000"/>
              </a:lnSpc>
              <a:buFont typeface="Wingdings" panose="05000000000000000000" pitchFamily="2" charset="2"/>
              <a:buChar char="v"/>
            </a:pPr>
            <a:r>
              <a:rPr lang="en-US" altLang="ko-KR" b="1" dirty="0" smtClean="0">
                <a:solidFill>
                  <a:schemeClr val="tx1"/>
                </a:solidFill>
                <a:latin typeface="Arial" panose="020B0604020202020204" pitchFamily="34" charset="0"/>
                <a:cs typeface="Arial" panose="020B0604020202020204" pitchFamily="34" charset="0"/>
              </a:rPr>
              <a:t>Only for 16ch</a:t>
            </a:r>
          </a:p>
          <a:p>
            <a:pPr marL="228600" indent="-228600">
              <a:lnSpc>
                <a:spcPct val="120000"/>
              </a:lnSpc>
              <a:buFont typeface="+mj-lt"/>
              <a:buAutoNum type="arabicPeriod" startAt="8"/>
            </a:pPr>
            <a:r>
              <a:rPr lang="en-US" altLang="ko-KR" b="1" dirty="0">
                <a:solidFill>
                  <a:schemeClr val="tx1"/>
                </a:solidFill>
                <a:latin typeface="Arial" panose="020B0604020202020204" pitchFamily="34" charset="0"/>
                <a:cs typeface="Arial" panose="020B0604020202020204" pitchFamily="34" charset="0"/>
              </a:rPr>
              <a:t>AUDIO</a:t>
            </a:r>
            <a:r>
              <a:rPr lang="en-US" altLang="ko-KR"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IN (1~8, 9~16)</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 RCA audio in terminals. </a:t>
            </a:r>
            <a:endParaRPr lang="en-US" altLang="ko-KR" b="1" dirty="0" smtClean="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8"/>
            </a:pPr>
            <a:r>
              <a:rPr lang="en-US" altLang="ko-KR" b="1" dirty="0" smtClean="0">
                <a:solidFill>
                  <a:schemeClr val="tx1"/>
                </a:solidFill>
                <a:latin typeface="Arial" panose="020B0604020202020204" pitchFamily="34" charset="0"/>
                <a:cs typeface="Arial" panose="020B0604020202020204" pitchFamily="34" charset="0"/>
              </a:rPr>
              <a:t>SPOT</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SPOT terminals</a:t>
            </a:r>
            <a:r>
              <a:rPr lang="en-US" altLang="ko-KR" dirty="0">
                <a:solidFill>
                  <a:schemeClr val="tx1"/>
                </a:solidFill>
                <a:latin typeface="Arial" panose="020B0604020202020204" pitchFamily="34" charset="0"/>
                <a:cs typeface="Arial" panose="020B0604020202020204" pitchFamily="34" charset="0"/>
              </a:rPr>
              <a:t>. </a:t>
            </a:r>
            <a:endParaRPr lang="en-US" altLang="ko-KR" dirty="0" smtClean="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8"/>
            </a:pPr>
            <a:r>
              <a:rPr lang="en-US" altLang="ko-KR" b="1" dirty="0" smtClean="0">
                <a:solidFill>
                  <a:schemeClr val="tx1"/>
                </a:solidFill>
                <a:latin typeface="Arial" panose="020B0604020202020204" pitchFamily="34" charset="0"/>
                <a:cs typeface="Arial" panose="020B0604020202020204" pitchFamily="34" charset="0"/>
              </a:rPr>
              <a:t>USB  </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USB port is </a:t>
            </a:r>
            <a:r>
              <a:rPr lang="en-US" altLang="ko-KR" dirty="0">
                <a:solidFill>
                  <a:schemeClr val="tx1"/>
                </a:solidFill>
                <a:latin typeface="Arial" panose="020B0604020202020204" pitchFamily="34" charset="0"/>
                <a:cs typeface="Arial" panose="020B0604020202020204" pitchFamily="34" charset="0"/>
              </a:rPr>
              <a:t>for mouse and USB devices. You should </a:t>
            </a: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connect </a:t>
            </a:r>
            <a:r>
              <a:rPr lang="en-US" altLang="ko-KR" dirty="0">
                <a:solidFill>
                  <a:schemeClr val="tx1"/>
                </a:solidFill>
                <a:latin typeface="Arial" panose="020B0604020202020204" pitchFamily="34" charset="0"/>
                <a:cs typeface="Arial" panose="020B0604020202020204" pitchFamily="34" charset="0"/>
              </a:rPr>
              <a:t>correctly the USB devices and mouse as picture directed</a:t>
            </a:r>
          </a:p>
          <a:p>
            <a:pPr>
              <a:lnSpc>
                <a:spcPct val="120000"/>
              </a:lnSpc>
            </a:pPr>
            <a:endParaRPr lang="en-US" altLang="ko-KR" dirty="0">
              <a:solidFill>
                <a:schemeClr val="tx1"/>
              </a:solidFill>
              <a:cs typeface="Times New Roman" panose="02020603050405020304" pitchFamily="18" charset="0"/>
            </a:endParaRPr>
          </a:p>
          <a:p>
            <a:pPr>
              <a:lnSpc>
                <a:spcPct val="120000"/>
              </a:lnSpc>
            </a:pPr>
            <a:endParaRPr lang="en-US" altLang="ko-KR" dirty="0">
              <a:solidFill>
                <a:schemeClr val="tx1"/>
              </a:solidFill>
              <a:cs typeface="Times New Roman" panose="02020603050405020304" pitchFamily="18" charset="0"/>
            </a:endParaRPr>
          </a:p>
          <a:p>
            <a:pPr marL="171450" indent="-171450">
              <a:buFont typeface="Wingdings" panose="05000000000000000000" pitchFamily="2" charset="2"/>
              <a:buChar char="v"/>
            </a:pPr>
            <a:r>
              <a:rPr lang="en-US" altLang="ko-KR" i="1" dirty="0">
                <a:solidFill>
                  <a:schemeClr val="tx1"/>
                </a:solidFill>
                <a:latin typeface="Arial" charset="0"/>
              </a:rPr>
              <a:t>For more details, refer to [CH 2. Installation Method and Cautions].</a:t>
            </a:r>
            <a:endParaRPr lang="en-US" altLang="ko-KR"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562861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04E9AEEC-1A3C-4032-85D1-3225612146D9}" type="slidenum">
              <a:rPr lang="en-US" altLang="ko-KR"/>
              <a:pPr/>
              <a:t>12</a:t>
            </a:fld>
            <a:endParaRPr lang="en-US" altLang="ko-KR" dirty="0"/>
          </a:p>
        </p:txBody>
      </p:sp>
      <p:sp>
        <p:nvSpPr>
          <p:cNvPr id="8" name="Text Box 13"/>
          <p:cNvSpPr txBox="1">
            <a:spLocks noChangeArrowheads="1"/>
          </p:cNvSpPr>
          <p:nvPr/>
        </p:nvSpPr>
        <p:spPr bwMode="auto">
          <a:xfrm>
            <a:off x="792163" y="881063"/>
            <a:ext cx="4968875" cy="369332"/>
          </a:xfrm>
          <a:prstGeom prst="rect">
            <a:avLst/>
          </a:prstGeom>
          <a:noFill/>
          <a:ln w="9525" algn="ctr">
            <a:noFill/>
            <a:miter lim="800000"/>
            <a:headEnd/>
            <a:tailEnd/>
          </a:ln>
          <a:effectLst/>
        </p:spPr>
        <p:txBody>
          <a:bodyPr wrap="square">
            <a:spAutoFit/>
          </a:bodyPr>
          <a:lstStyle/>
          <a:p>
            <a:pPr>
              <a:spcBef>
                <a:spcPct val="50000"/>
              </a:spcBef>
            </a:pPr>
            <a:r>
              <a:rPr lang="en-US" altLang="ko-KR" sz="1800" b="1" dirty="0">
                <a:solidFill>
                  <a:schemeClr val="tx1"/>
                </a:solidFill>
                <a:latin typeface="Arial" charset="0"/>
                <a:ea typeface="휴먼옛체" pitchFamily="18" charset="-127"/>
              </a:rPr>
              <a:t>CH2. Installation Method </a:t>
            </a:r>
            <a:r>
              <a:rPr lang="en-US" altLang="ko-KR" sz="1800" b="1" dirty="0" smtClean="0">
                <a:solidFill>
                  <a:schemeClr val="tx1"/>
                </a:solidFill>
                <a:latin typeface="Arial" charset="0"/>
                <a:ea typeface="휴먼옛체" pitchFamily="18" charset="-127"/>
              </a:rPr>
              <a:t>and Cautions</a:t>
            </a:r>
            <a:endParaRPr lang="en-US" altLang="ko-KR" sz="1800" b="1" dirty="0">
              <a:solidFill>
                <a:schemeClr val="tx1"/>
              </a:solidFill>
              <a:latin typeface="Arial" charset="0"/>
              <a:ea typeface="휴먼옛체" pitchFamily="18" charset="-127"/>
            </a:endParaRPr>
          </a:p>
        </p:txBody>
      </p:sp>
      <p:sp>
        <p:nvSpPr>
          <p:cNvPr id="9" name="AutoShape 36"/>
          <p:cNvSpPr>
            <a:spLocks noChangeArrowheads="1"/>
          </p:cNvSpPr>
          <p:nvPr/>
        </p:nvSpPr>
        <p:spPr bwMode="auto">
          <a:xfrm>
            <a:off x="792163" y="1260746"/>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a:solidFill>
                  <a:schemeClr val="tx1"/>
                </a:solidFill>
                <a:latin typeface="Arial" charset="0"/>
              </a:rPr>
              <a:t>2-</a:t>
            </a:r>
            <a:r>
              <a:rPr lang="en-US" altLang="ko-KR" sz="1400" b="1" dirty="0">
                <a:solidFill>
                  <a:schemeClr val="tx1"/>
                </a:solidFill>
                <a:latin typeface="Arial" charset="0"/>
              </a:rPr>
              <a:t>1</a:t>
            </a:r>
            <a:r>
              <a:rPr lang="en-US" altLang="en-US" sz="1400" b="1" dirty="0">
                <a:solidFill>
                  <a:schemeClr val="tx1"/>
                </a:solidFill>
                <a:latin typeface="Arial" charset="0"/>
              </a:rPr>
              <a:t>. Cautions</a:t>
            </a:r>
            <a:endParaRPr lang="en-US" altLang="ko-KR" sz="1400" b="1" dirty="0">
              <a:solidFill>
                <a:schemeClr val="tx1"/>
              </a:solidFill>
              <a:latin typeface="Arial" charset="0"/>
            </a:endParaRPr>
          </a:p>
        </p:txBody>
      </p:sp>
      <p:sp>
        <p:nvSpPr>
          <p:cNvPr id="13" name="Rectangle 13"/>
          <p:cNvSpPr>
            <a:spLocks noChangeArrowheads="1"/>
          </p:cNvSpPr>
          <p:nvPr/>
        </p:nvSpPr>
        <p:spPr bwMode="auto">
          <a:xfrm>
            <a:off x="1116013" y="1846263"/>
            <a:ext cx="4140200" cy="3149600"/>
          </a:xfrm>
          <a:prstGeom prst="rect">
            <a:avLst/>
          </a:prstGeom>
          <a:solidFill>
            <a:srgbClr val="FFFF99"/>
          </a:solidFill>
          <a:ln w="9525" algn="ctr">
            <a:solidFill>
              <a:schemeClr val="tx1"/>
            </a:solidFill>
            <a:miter lim="800000"/>
            <a:headEnd/>
            <a:tailEnd/>
          </a:ln>
          <a:effectLst/>
        </p:spPr>
        <p:txBody>
          <a:bodyPr wrap="none" anchor="ctr">
            <a:spAutoFit/>
          </a:bodyPr>
          <a:lstStyle/>
          <a:p>
            <a:endParaRPr lang="ko-KR" altLang="en-US"/>
          </a:p>
        </p:txBody>
      </p:sp>
      <p:sp>
        <p:nvSpPr>
          <p:cNvPr id="15" name="Text Box 4"/>
          <p:cNvSpPr txBox="1">
            <a:spLocks noChangeArrowheads="1"/>
          </p:cNvSpPr>
          <p:nvPr/>
        </p:nvSpPr>
        <p:spPr bwMode="auto">
          <a:xfrm>
            <a:off x="792163" y="5070475"/>
            <a:ext cx="4968875" cy="3486852"/>
          </a:xfrm>
          <a:prstGeom prst="rect">
            <a:avLst/>
          </a:prstGeom>
          <a:noFill/>
          <a:ln w="9525">
            <a:noFill/>
            <a:miter lim="800000"/>
            <a:headEnd/>
            <a:tailEnd/>
          </a:ln>
          <a:effectLst/>
        </p:spPr>
        <p:txBody>
          <a:bodyPr>
            <a:spAutoFit/>
          </a:bodyPr>
          <a:lstStyle/>
          <a:p>
            <a:pPr>
              <a:lnSpc>
                <a:spcPct val="75000"/>
              </a:lnSpc>
            </a:pPr>
            <a:r>
              <a:rPr lang="en-US" altLang="ko-KR" sz="1050" dirty="0">
                <a:solidFill>
                  <a:schemeClr val="tx1"/>
                </a:solidFill>
                <a:latin typeface="Arial" panose="020B0604020202020204" pitchFamily="34" charset="0"/>
                <a:cs typeface="Arial" panose="020B0604020202020204" pitchFamily="34" charset="0"/>
              </a:rPr>
              <a:t>- Avoid installing the product where there are direct rays or it is hot by locating near from heat  generator. (May cause fire)</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put vase, flowerpot, cup, cosmetics, drug, and anything the contain water on product. (May cause fire or electric shock, and it may injure people by falling) </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insert or drop any metal object (coin, hair pin) or flammable object (match, paper) into air hole. (May cause fire or electric shock)  </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put any heavy object on it. (May injure people by being fell or destroyed.)</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Put power plug surely not to be moved. (If not, this may cause fire.)</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Unplug power plug and antenna when there are thunders and lightening. (May    cause fire.)</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For cleaning the product, wipe surface with dry towel. Using chemical agent or    cleaner may change the color and unpeel paint.  Do not put several plugs at same time. (May cause electric shock.) If there is smoke or strange smell, stop operation. In this case, turn the power off and unplug it, and then contact our service center. (If you keep using it, this may cause fire or electric shock.)</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unplug by pulling cord. (If cord is damaged, it may cause fire or electric   shock.)</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plug or unplug with wet hands. (May cause electric shock.)</a:t>
            </a:r>
          </a:p>
          <a:p>
            <a:pPr>
              <a:lnSpc>
                <a:spcPct val="75000"/>
              </a:lnSpc>
            </a:pPr>
            <a:endParaRPr lang="en-US" altLang="ko-KR" sz="1050" dirty="0">
              <a:solidFill>
                <a:schemeClr val="tx1"/>
              </a:solidFill>
            </a:endParaRPr>
          </a:p>
        </p:txBody>
      </p:sp>
      <p:sp>
        <p:nvSpPr>
          <p:cNvPr id="16" name="Rectangle 11"/>
          <p:cNvSpPr>
            <a:spLocks noChangeArrowheads="1"/>
          </p:cNvSpPr>
          <p:nvPr/>
        </p:nvSpPr>
        <p:spPr bwMode="auto">
          <a:xfrm>
            <a:off x="1250950" y="1858963"/>
            <a:ext cx="3781425" cy="1220787"/>
          </a:xfrm>
          <a:prstGeom prst="rect">
            <a:avLst/>
          </a:prstGeom>
          <a:noFill/>
          <a:ln w="9525" algn="ctr">
            <a:noFill/>
            <a:miter lim="800000"/>
            <a:headEnd/>
            <a:tailEnd/>
          </a:ln>
          <a:effectLst/>
        </p:spPr>
        <p:txBody>
          <a:bodyPr anchor="ctr">
            <a:spAutoFit/>
          </a:bodyPr>
          <a:lstStyle/>
          <a:p>
            <a:pPr algn="ctr"/>
            <a:r>
              <a:rPr lang="en-US" altLang="ko-KR" sz="1600" b="1" dirty="0">
                <a:solidFill>
                  <a:schemeClr val="tx1"/>
                </a:solidFill>
                <a:latin typeface="Arial" charset="0"/>
                <a:ea typeface="맑은 고딕" charset="-127"/>
                <a:cs typeface="Arial" charset="0"/>
              </a:rPr>
              <a:t>WARNING</a:t>
            </a:r>
            <a:endParaRPr lang="en-US" altLang="ko-KR" sz="400" dirty="0">
              <a:solidFill>
                <a:schemeClr val="tx1"/>
              </a:solidFill>
              <a:latin typeface="굴림" charset="-127"/>
              <a:ea typeface="맑은 고딕" charset="-127"/>
              <a:cs typeface="Arial" charset="0"/>
            </a:endParaRPr>
          </a:p>
          <a:p>
            <a:pPr algn="ctr" eaLnBrk="0" latinLnBrk="0" hangingPunct="0"/>
            <a:r>
              <a:rPr lang="en-US" altLang="ko-KR" sz="1000" b="1" dirty="0">
                <a:solidFill>
                  <a:schemeClr val="tx1"/>
                </a:solidFill>
                <a:latin typeface="Arial" panose="020B0604020202020204" pitchFamily="34" charset="0"/>
                <a:ea typeface="맑은 고딕" charset="-127"/>
                <a:cs typeface="Arial" panose="020B0604020202020204" pitchFamily="34" charset="0"/>
              </a:rPr>
              <a:t>Risk of electric shock.</a:t>
            </a:r>
            <a:endParaRPr lang="en-US" altLang="ko-KR" sz="400" dirty="0">
              <a:solidFill>
                <a:schemeClr val="tx1"/>
              </a:solidFill>
              <a:latin typeface="Arial" panose="020B0604020202020204" pitchFamily="34" charset="0"/>
              <a:ea typeface="맑은 고딕" charset="-127"/>
              <a:cs typeface="Arial" panose="020B0604020202020204" pitchFamily="34" charset="0"/>
            </a:endParaRPr>
          </a:p>
          <a:p>
            <a:pPr algn="ctr" eaLnBrk="0" latinLnBrk="0" hangingPunct="0"/>
            <a:r>
              <a:rPr lang="en-US" altLang="ko-KR" sz="1000" b="1" dirty="0">
                <a:solidFill>
                  <a:schemeClr val="tx1"/>
                </a:solidFill>
                <a:latin typeface="Arial" panose="020B0604020202020204" pitchFamily="34" charset="0"/>
                <a:ea typeface="맑은 고딕" charset="-127"/>
                <a:cs typeface="Arial" panose="020B0604020202020204" pitchFamily="34" charset="0"/>
              </a:rPr>
              <a:t>Do not open the cover of the product.</a:t>
            </a:r>
            <a:endParaRPr lang="en-US" altLang="ko-KR" sz="400" dirty="0">
              <a:solidFill>
                <a:schemeClr val="tx1"/>
              </a:solidFill>
              <a:latin typeface="Arial" panose="020B0604020202020204" pitchFamily="34" charset="0"/>
              <a:ea typeface="맑은 고딕" charset="-127"/>
              <a:cs typeface="Arial" panose="020B0604020202020204" pitchFamily="34" charset="0"/>
            </a:endParaRPr>
          </a:p>
          <a:p>
            <a:pPr algn="ctr" eaLnBrk="0" latinLnBrk="0" hangingPunct="0"/>
            <a:r>
              <a:rPr lang="en-US" altLang="ko-KR" sz="1000" b="1" dirty="0">
                <a:solidFill>
                  <a:schemeClr val="tx1"/>
                </a:solidFill>
                <a:latin typeface="Arial" panose="020B0604020202020204" pitchFamily="34" charset="0"/>
                <a:ea typeface="맑은 고딕" charset="-127"/>
                <a:cs typeface="Arial" panose="020B0604020202020204" pitchFamily="34" charset="0"/>
              </a:rPr>
              <a:t>Servicing of this product by unauthorized personnel is prohibited and will result in a void of warranty.</a:t>
            </a:r>
            <a:endParaRPr lang="en-US" altLang="ko-KR" sz="400" dirty="0">
              <a:solidFill>
                <a:schemeClr val="tx1"/>
              </a:solidFill>
              <a:latin typeface="Arial" panose="020B0604020202020204" pitchFamily="34" charset="0"/>
              <a:ea typeface="맑은 고딕" charset="-127"/>
              <a:cs typeface="Arial" panose="020B0604020202020204" pitchFamily="34" charset="0"/>
            </a:endParaRPr>
          </a:p>
          <a:p>
            <a:pPr algn="ctr" eaLnBrk="0" latinLnBrk="0" hangingPunct="0"/>
            <a:endParaRPr lang="en-US" altLang="ko-KR" sz="1800" dirty="0">
              <a:solidFill>
                <a:schemeClr val="tx1"/>
              </a:solidFill>
              <a:latin typeface="굴림" charset="-127"/>
              <a:ea typeface="맑은 고딕" charset="-127"/>
              <a:cs typeface="Arial" charset="0"/>
            </a:endParaRPr>
          </a:p>
        </p:txBody>
      </p:sp>
      <p:graphicFrame>
        <p:nvGraphicFramePr>
          <p:cNvPr id="17" name="Object 10"/>
          <p:cNvGraphicFramePr>
            <a:graphicFrameLocks noChangeAspect="1"/>
          </p:cNvGraphicFramePr>
          <p:nvPr>
            <p:extLst>
              <p:ext uri="{D42A27DB-BD31-4B8C-83A1-F6EECF244321}">
                <p14:modId xmlns:p14="http://schemas.microsoft.com/office/powerpoint/2010/main" val="2171582042"/>
              </p:ext>
            </p:extLst>
          </p:nvPr>
        </p:nvGraphicFramePr>
        <p:xfrm>
          <a:off x="2781300" y="3151188"/>
          <a:ext cx="676275" cy="590550"/>
        </p:xfrm>
        <a:graphic>
          <a:graphicData uri="http://schemas.openxmlformats.org/presentationml/2006/ole">
            <mc:AlternateContent xmlns:mc="http://schemas.openxmlformats.org/markup-compatibility/2006">
              <mc:Choice xmlns:v="urn:schemas-microsoft-com:vml" Requires="v">
                <p:oleObj spid="_x0000_s273699" name="그림" r:id="rId3" imgW="655320" imgH="569976" progId="Word.Picture.8">
                  <p:embed/>
                </p:oleObj>
              </mc:Choice>
              <mc:Fallback>
                <p:oleObj name="그림" r:id="rId3" imgW="655320" imgH="569976" progId="Word.Picture.8">
                  <p:embed/>
                  <p:pic>
                    <p:nvPicPr>
                      <p:cNvPr id="0" nam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781300" y="3151188"/>
                        <a:ext cx="6762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2"/>
          <p:cNvSpPr>
            <a:spLocks noChangeArrowheads="1"/>
          </p:cNvSpPr>
          <p:nvPr/>
        </p:nvSpPr>
        <p:spPr bwMode="auto">
          <a:xfrm>
            <a:off x="1250950" y="4274363"/>
            <a:ext cx="3644900" cy="553998"/>
          </a:xfrm>
          <a:prstGeom prst="rect">
            <a:avLst/>
          </a:prstGeom>
          <a:noFill/>
          <a:ln w="9525" algn="ctr">
            <a:noFill/>
            <a:miter lim="800000"/>
            <a:headEnd/>
            <a:tailEnd/>
          </a:ln>
          <a:effectLst/>
        </p:spPr>
        <p:txBody>
          <a:bodyPr anchor="ctr">
            <a:spAutoFit/>
          </a:bodyPr>
          <a:lstStyle/>
          <a:p>
            <a:pPr algn="ctr"/>
            <a:r>
              <a:rPr lang="en-US" altLang="ko-KR" sz="1000" b="1" dirty="0" smtClean="0">
                <a:solidFill>
                  <a:schemeClr val="tx1"/>
                </a:solidFill>
                <a:latin typeface="Arial" panose="020B0604020202020204" pitchFamily="34" charset="0"/>
                <a:cs typeface="Arial" panose="020B0604020202020204" pitchFamily="34" charset="0"/>
              </a:rPr>
              <a:t>In </a:t>
            </a:r>
            <a:r>
              <a:rPr lang="en-US" altLang="ko-KR" sz="1000" b="1" dirty="0">
                <a:solidFill>
                  <a:schemeClr val="tx1"/>
                </a:solidFill>
                <a:latin typeface="Arial" panose="020B0604020202020204" pitchFamily="34" charset="0"/>
                <a:cs typeface="Arial" panose="020B0604020202020204" pitchFamily="34" charset="0"/>
              </a:rPr>
              <a:t>order to ensure the most stable conditions for power, the use of a UPS (Uninterrupted Power Supply) is recommended.</a:t>
            </a:r>
            <a:endParaRPr lang="en-US" altLang="ko-KR" sz="1800" dirty="0">
              <a:solidFill>
                <a:schemeClr val="tx1"/>
              </a:solidFill>
              <a:latin typeface="Arial" panose="020B0604020202020204" pitchFamily="34" charset="0"/>
              <a:cs typeface="Arial" panose="020B0604020202020204" pitchFamily="34" charset="0"/>
            </a:endParaRPr>
          </a:p>
        </p:txBody>
      </p:sp>
      <p:sp>
        <p:nvSpPr>
          <p:cNvPr id="19"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8DCFDDD1-591A-45EA-97C1-8B0EDE3F0E8F}" type="slidenum">
              <a:rPr lang="en-US" altLang="ko-KR"/>
              <a:pPr/>
              <a:t>13</a:t>
            </a:fld>
            <a:endParaRPr lang="en-US" altLang="ko-KR"/>
          </a:p>
        </p:txBody>
      </p:sp>
      <p:sp>
        <p:nvSpPr>
          <p:cNvPr id="5" name="Text Box 4"/>
          <p:cNvSpPr txBox="1">
            <a:spLocks noChangeArrowheads="1"/>
          </p:cNvSpPr>
          <p:nvPr/>
        </p:nvSpPr>
        <p:spPr bwMode="auto">
          <a:xfrm>
            <a:off x="792163" y="881063"/>
            <a:ext cx="5113337" cy="6186309"/>
          </a:xfrm>
          <a:prstGeom prst="rect">
            <a:avLst/>
          </a:prstGeom>
          <a:noFill/>
          <a:ln w="9525">
            <a:noFill/>
            <a:miter lim="800000"/>
            <a:headEnd/>
            <a:tailEnd/>
          </a:ln>
          <a:effectLst/>
        </p:spPr>
        <p:txBody>
          <a:bodyPr>
            <a:spAutoFit/>
          </a:bodyPr>
          <a:lstStyle/>
          <a:p>
            <a:pPr>
              <a:lnSpc>
                <a:spcPct val="75000"/>
              </a:lnSpc>
            </a:pPr>
            <a:r>
              <a:rPr lang="en-US" altLang="ko-KR" dirty="0">
                <a:solidFill>
                  <a:schemeClr val="tx1"/>
                </a:solidFill>
                <a:latin typeface="Arial" panose="020B0604020202020204" pitchFamily="34" charset="0"/>
                <a:cs typeface="Arial" panose="020B0604020202020204" pitchFamily="34" charset="0"/>
              </a:rPr>
              <a:t>- Keep the power cord untwisted. (May cause fire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Use proper adapter. (Using too much electric power may cause fire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install it at where exposed to rain and wind and water drop. (May cause   fire, electric shock and transformation.)</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Keep away from fire. (May cause fire.)</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buFontTx/>
              <a:buChar char="-"/>
            </a:pPr>
            <a:r>
              <a:rPr lang="en-US" altLang="ko-KR" dirty="0">
                <a:solidFill>
                  <a:schemeClr val="tx1"/>
                </a:solidFill>
                <a:latin typeface="Arial" panose="020B0604020202020204" pitchFamily="34" charset="0"/>
                <a:cs typeface="Arial" panose="020B0604020202020204" pitchFamily="34" charset="0"/>
              </a:rPr>
              <a:t>Do not disassemble or remodel on your own. (May cause malfunction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put next to flammable materials like flammable spray. (May cause fire.)</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install it at a place with too much dirt. (May cause fire.)</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install it on unstable places like shaking table and inclined place or shaking place. (May injure users by falling down or being upside down.)</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put an heavy object on power cord or avoid it from being pressed by the   device. (May cause fire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In case of using extension cord, do not use several devices at same time. (May </a:t>
            </a:r>
            <a:r>
              <a:rPr lang="en-US" altLang="ko-KR" dirty="0" smtClean="0">
                <a:solidFill>
                  <a:schemeClr val="tx1"/>
                </a:solidFill>
                <a:latin typeface="Arial" panose="020B0604020202020204" pitchFamily="34" charset="0"/>
                <a:cs typeface="Arial" panose="020B0604020202020204" pitchFamily="34" charset="0"/>
              </a:rPr>
              <a:t>cause </a:t>
            </a:r>
            <a:r>
              <a:rPr lang="en-US" altLang="ko-KR" dirty="0">
                <a:solidFill>
                  <a:schemeClr val="tx1"/>
                </a:solidFill>
                <a:latin typeface="Arial" panose="020B0604020202020204" pitchFamily="34" charset="0"/>
                <a:cs typeface="Arial" panose="020B0604020202020204" pitchFamily="34" charset="0"/>
              </a:rPr>
              <a:t>fire with abnormal heating of extension.)</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When there are dirt on power plug pin or power outlet, clean it nicely. (May cause </a:t>
            </a:r>
            <a:r>
              <a:rPr lang="en-US" altLang="ko-KR" dirty="0" smtClean="0">
                <a:solidFill>
                  <a:schemeClr val="tx1"/>
                </a:solidFill>
                <a:latin typeface="Arial" panose="020B0604020202020204" pitchFamily="34" charset="0"/>
                <a:cs typeface="Arial" panose="020B0604020202020204" pitchFamily="34" charset="0"/>
              </a:rPr>
              <a:t>fire</a:t>
            </a:r>
            <a:r>
              <a:rPr lang="en-US" altLang="ko-KR" dirty="0">
                <a:solidFill>
                  <a:schemeClr val="tx1"/>
                </a:solidFill>
                <a:latin typeface="Arial" panose="020B0604020202020204" pitchFamily="34" charset="0"/>
                <a:cs typeface="Arial" panose="020B0604020202020204" pitchFamily="34" charset="0"/>
              </a:rPr>
              <a:t>.)</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buFontTx/>
              <a:buChar char="-"/>
            </a:pPr>
            <a:r>
              <a:rPr lang="en-US" altLang="ko-KR" dirty="0">
                <a:solidFill>
                  <a:schemeClr val="tx1"/>
                </a:solidFill>
                <a:latin typeface="Arial" panose="020B0604020202020204" pitchFamily="34" charset="0"/>
                <a:cs typeface="Arial" panose="020B0604020202020204" pitchFamily="34" charset="0"/>
              </a:rPr>
              <a:t>Do not damage on power cord or plug, and bend or twist or pull too much, and    put it between other objects or heat. If power outlet insertion part is not tight, do not use it. (May cause fire or electric shock.)</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buFontTx/>
              <a:buChar char="-"/>
            </a:pPr>
            <a:r>
              <a:rPr lang="en-US" altLang="ko-KR" dirty="0">
                <a:solidFill>
                  <a:schemeClr val="tx1"/>
                </a:solidFill>
                <a:latin typeface="Arial" panose="020B0604020202020204" pitchFamily="34" charset="0"/>
                <a:cs typeface="Arial" panose="020B0604020202020204" pitchFamily="34" charset="0"/>
              </a:rPr>
              <a:t>Do not drop or give a shock to the product. (May injure people or cause   malfunction.)</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touch power adaptor or signal controller. (May cause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put any object too close to block cooling fan. (May cause fire.)</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In case of exchanging batteries with improper type, there might be danger of    explosion. </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For used batteries, throw away separately from other garbage.   </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When you take out batteries, avoid children from eating them by mistake. Keep them away from children. (If a child ate them, contact a doctor right away.)</a:t>
            </a:r>
          </a:p>
          <a:p>
            <a:pPr>
              <a:lnSpc>
                <a:spcPct val="75000"/>
              </a:lnSpc>
            </a:pPr>
            <a:endParaRPr lang="en-US" altLang="ko-KR" dirty="0">
              <a:solidFill>
                <a:schemeClr val="tx1"/>
              </a:solidFill>
            </a:endParaRPr>
          </a:p>
        </p:txBody>
      </p:sp>
      <p:sp>
        <p:nvSpPr>
          <p:cNvPr id="6"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AFB47998-0E24-4E18-BFBF-F88CEB3CD580}" type="slidenum">
              <a:rPr lang="en-US" altLang="ko-KR"/>
              <a:pPr/>
              <a:t>14</a:t>
            </a:fld>
            <a:endParaRPr lang="en-US" altLang="ko-KR"/>
          </a:p>
        </p:txBody>
      </p:sp>
      <p:sp>
        <p:nvSpPr>
          <p:cNvPr id="221188" name="Text Box 4"/>
          <p:cNvSpPr txBox="1">
            <a:spLocks noChangeArrowheads="1"/>
          </p:cNvSpPr>
          <p:nvPr/>
        </p:nvSpPr>
        <p:spPr bwMode="auto">
          <a:xfrm>
            <a:off x="792163" y="890588"/>
            <a:ext cx="4968875" cy="2835275"/>
          </a:xfrm>
          <a:prstGeom prst="rect">
            <a:avLst/>
          </a:prstGeom>
          <a:solidFill>
            <a:srgbClr val="C0C0C0"/>
          </a:solidFill>
          <a:ln w="9525">
            <a:noFill/>
            <a:miter lim="800000"/>
            <a:headEnd/>
            <a:tailEnd/>
          </a:ln>
          <a:effectLst/>
        </p:spPr>
        <p:txBody>
          <a:bodyPr>
            <a:spAutoFit/>
          </a:bodyPr>
          <a:lstStyle/>
          <a:p>
            <a:r>
              <a:rPr lang="en-US" altLang="ko-KR" sz="1000" b="1" dirty="0">
                <a:solidFill>
                  <a:schemeClr val="tx1"/>
                </a:solidFill>
                <a:latin typeface="Arial" charset="0"/>
              </a:rPr>
              <a:t>Note : </a:t>
            </a:r>
          </a:p>
          <a:p>
            <a:r>
              <a:rPr lang="en-US" altLang="ko-KR" sz="1000" dirty="0">
                <a:solidFill>
                  <a:schemeClr val="tx1"/>
                </a:solidFill>
                <a:latin typeface="Arial" charset="0"/>
              </a:rPr>
              <a:t>This equipment has been tested and found to comply with the limits for a Class A digital device, pursuant to part 15 of the FCC Rules. These limits are designed to provide reasonable protection against harmful interference when the equipment is operated  in a commercial environment. This equipment generates, uses and can radiate radio frequency energy and, if not installed and used in accordance with the instruction manual, may cause harmful interference to radio communications. Operation of this equipment in a residential area is likely to cause harmful interference in which case the user will be required to correct the interference at his own expense. Changes or modifications to this equipment may cause harmful interference unless the modifications are expressly approved in the instruction manual. The user could lose the authority to operate this equipment if an unauthorized change or modification is made.</a:t>
            </a:r>
          </a:p>
          <a:p>
            <a:endParaRPr lang="en-US" altLang="ko-KR" sz="1000" dirty="0">
              <a:solidFill>
                <a:schemeClr val="tx1"/>
              </a:solidFill>
              <a:latin typeface="Arial" charset="0"/>
            </a:endParaRPr>
          </a:p>
          <a:p>
            <a:r>
              <a:rPr lang="en-US" altLang="ko-KR" sz="1000" dirty="0">
                <a:solidFill>
                  <a:schemeClr val="tx1"/>
                </a:solidFill>
                <a:latin typeface="Arial" charset="0"/>
              </a:rPr>
              <a:t>This device complies with the part 15 of the FCC Rules. Operation is subject to the following two conditions : (1) this device may not cause harmful interference, and (2) this device must accept any interference received, including interference that may cause undesired operations. </a:t>
            </a:r>
          </a:p>
        </p:txBody>
      </p:sp>
      <p:sp>
        <p:nvSpPr>
          <p:cNvPr id="221189" name="Text Box 5"/>
          <p:cNvSpPr txBox="1">
            <a:spLocks noChangeArrowheads="1"/>
          </p:cNvSpPr>
          <p:nvPr/>
        </p:nvSpPr>
        <p:spPr bwMode="auto">
          <a:xfrm>
            <a:off x="792163" y="3841750"/>
            <a:ext cx="4968875" cy="1006475"/>
          </a:xfrm>
          <a:prstGeom prst="rect">
            <a:avLst/>
          </a:prstGeom>
          <a:solidFill>
            <a:srgbClr val="C0C0C0"/>
          </a:solidFill>
          <a:ln w="9525">
            <a:noFill/>
            <a:miter lim="800000"/>
            <a:headEnd/>
            <a:tailEnd/>
          </a:ln>
          <a:effectLst/>
        </p:spPr>
        <p:txBody>
          <a:bodyPr>
            <a:spAutoFit/>
          </a:bodyPr>
          <a:lstStyle/>
          <a:p>
            <a:r>
              <a:rPr lang="en-US" altLang="ko-KR" sz="1000" b="1">
                <a:solidFill>
                  <a:schemeClr val="tx1"/>
                </a:solidFill>
                <a:latin typeface="Arial" charset="0"/>
              </a:rPr>
              <a:t>FCC Warning : </a:t>
            </a:r>
          </a:p>
          <a:p>
            <a:r>
              <a:rPr lang="en-US" altLang="ko-KR" sz="1000">
                <a:solidFill>
                  <a:schemeClr val="tx1"/>
                </a:solidFill>
                <a:latin typeface="Arial" charset="0"/>
              </a:rPr>
              <a:t>This equipment may generate or use radio frequency energy. Changes or modifications to this equipment may cause harmful interference unless the modifications are expressly approved in the instruction manual. The user could lose the authority to operate this equipment if an unauthorized change or modification is made. </a:t>
            </a:r>
          </a:p>
        </p:txBody>
      </p:sp>
      <p:sp>
        <p:nvSpPr>
          <p:cNvPr id="221190" name="Text Box 6"/>
          <p:cNvSpPr txBox="1">
            <a:spLocks noChangeArrowheads="1"/>
          </p:cNvSpPr>
          <p:nvPr/>
        </p:nvSpPr>
        <p:spPr bwMode="auto">
          <a:xfrm>
            <a:off x="792163" y="4957763"/>
            <a:ext cx="4968875" cy="701675"/>
          </a:xfrm>
          <a:prstGeom prst="rect">
            <a:avLst/>
          </a:prstGeom>
          <a:solidFill>
            <a:srgbClr val="C0C0C0"/>
          </a:solidFill>
          <a:ln w="9525">
            <a:noFill/>
            <a:miter lim="800000"/>
            <a:headEnd/>
            <a:tailEnd/>
          </a:ln>
          <a:effectLst/>
        </p:spPr>
        <p:txBody>
          <a:bodyPr>
            <a:spAutoFit/>
          </a:bodyPr>
          <a:lstStyle/>
          <a:p>
            <a:r>
              <a:rPr lang="en-US" altLang="ko-KR" sz="1000" b="1">
                <a:solidFill>
                  <a:schemeClr val="tx1"/>
                </a:solidFill>
                <a:latin typeface="Arial" charset="0"/>
              </a:rPr>
              <a:t>CE Warning :</a:t>
            </a:r>
            <a:r>
              <a:rPr lang="en-US" altLang="ko-KR" sz="1000">
                <a:solidFill>
                  <a:schemeClr val="tx1"/>
                </a:solidFill>
                <a:latin typeface="Arial" charset="0"/>
              </a:rPr>
              <a:t> This is a Class A product. In a domestic environment this may cause radio interference in which case the user may be required to take adequate measures.</a:t>
            </a:r>
          </a:p>
          <a:p>
            <a:endParaRPr lang="en-US" altLang="ko-KR" sz="1000">
              <a:solidFill>
                <a:schemeClr val="tx1"/>
              </a:solidFill>
              <a:latin typeface="Arial" charset="0"/>
            </a:endParaRPr>
          </a:p>
          <a:p>
            <a:r>
              <a:rPr lang="en-US" altLang="ko-KR" sz="1000">
                <a:solidFill>
                  <a:schemeClr val="tx1"/>
                </a:solidFill>
                <a:latin typeface="Arial" charset="0"/>
              </a:rPr>
              <a:t>This product has obtained EMI registration.</a:t>
            </a:r>
          </a:p>
        </p:txBody>
      </p:sp>
      <p:sp>
        <p:nvSpPr>
          <p:cNvPr id="8"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그림 47"/>
          <p:cNvPicPr>
            <a:picLocks noChangeAspect="1"/>
          </p:cNvPicPr>
          <p:nvPr/>
        </p:nvPicPr>
        <p:blipFill>
          <a:blip r:embed="rId2"/>
          <a:stretch>
            <a:fillRect/>
          </a:stretch>
        </p:blipFill>
        <p:spPr>
          <a:xfrm>
            <a:off x="2165257" y="5017653"/>
            <a:ext cx="3325812" cy="535412"/>
          </a:xfrm>
          <a:prstGeom prst="rect">
            <a:avLst/>
          </a:prstGeom>
        </p:spPr>
      </p:pic>
      <p:sp>
        <p:nvSpPr>
          <p:cNvPr id="445" name="슬라이드 번호 개체 틀 1"/>
          <p:cNvSpPr>
            <a:spLocks noGrp="1"/>
          </p:cNvSpPr>
          <p:nvPr>
            <p:ph type="sldNum" sz="quarter" idx="10"/>
          </p:nvPr>
        </p:nvSpPr>
        <p:spPr/>
        <p:txBody>
          <a:bodyPr/>
          <a:lstStyle/>
          <a:p>
            <a:fld id="{E12CA1FC-5CA5-4210-BDC8-070F93092325}" type="slidenum">
              <a:rPr lang="en-US" altLang="ko-KR"/>
              <a:pPr/>
              <a:t>15</a:t>
            </a:fld>
            <a:endParaRPr lang="en-US" altLang="ko-KR"/>
          </a:p>
        </p:txBody>
      </p:sp>
      <p:sp>
        <p:nvSpPr>
          <p:cNvPr id="247"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
        <p:nvSpPr>
          <p:cNvPr id="248"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a:solidFill>
                  <a:schemeClr val="tx1"/>
                </a:solidFill>
                <a:latin typeface="Arial" charset="0"/>
              </a:rPr>
              <a:t>2-</a:t>
            </a:r>
            <a:r>
              <a:rPr lang="en-US" altLang="ko-KR" sz="1400" b="1" dirty="0">
                <a:solidFill>
                  <a:schemeClr val="tx1"/>
                </a:solidFill>
                <a:latin typeface="Arial" charset="0"/>
              </a:rPr>
              <a:t>2</a:t>
            </a:r>
            <a:r>
              <a:rPr lang="en-US" altLang="en-US" sz="1400" b="1" dirty="0">
                <a:solidFill>
                  <a:schemeClr val="tx1"/>
                </a:solidFill>
                <a:latin typeface="Arial" charset="0"/>
              </a:rPr>
              <a:t> Product Installation</a:t>
            </a:r>
            <a:endParaRPr lang="en-US" altLang="ko-KR" sz="1400" b="1" dirty="0">
              <a:solidFill>
                <a:schemeClr val="tx1"/>
              </a:solidFill>
              <a:latin typeface="Arial" charset="0"/>
            </a:endParaRPr>
          </a:p>
        </p:txBody>
      </p:sp>
      <p:sp>
        <p:nvSpPr>
          <p:cNvPr id="249" name="Text Box 4"/>
          <p:cNvSpPr txBox="1">
            <a:spLocks noChangeArrowheads="1"/>
          </p:cNvSpPr>
          <p:nvPr/>
        </p:nvSpPr>
        <p:spPr bwMode="auto">
          <a:xfrm>
            <a:off x="792163" y="1341897"/>
            <a:ext cx="4968875" cy="3308598"/>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This product may be composed of camera and monitor in default, and additionally the sensor, microphone, speaker and PC for network can be connected if necessary. </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2-2-1. Power Connection</a:t>
            </a:r>
          </a:p>
          <a:p>
            <a:r>
              <a:rPr lang="en-US" altLang="ko-KR" dirty="0">
                <a:solidFill>
                  <a:schemeClr val="tx1"/>
                </a:solidFill>
                <a:latin typeface="Arial" panose="020B0604020202020204" pitchFamily="34" charset="0"/>
                <a:cs typeface="Arial" panose="020B0604020202020204" pitchFamily="34" charset="0"/>
              </a:rPr>
              <a:t>1) Connect adapter </a:t>
            </a:r>
            <a:r>
              <a:rPr lang="en-US" altLang="ko-KR" dirty="0" smtClean="0">
                <a:solidFill>
                  <a:schemeClr val="tx1"/>
                </a:solidFill>
                <a:latin typeface="Arial" panose="020B0604020202020204" pitchFamily="34" charset="0"/>
                <a:cs typeface="Arial" panose="020B0604020202020204" pitchFamily="34" charset="0"/>
              </a:rPr>
              <a:t>or power cable </a:t>
            </a:r>
            <a:r>
              <a:rPr lang="en-US" altLang="ko-KR" dirty="0">
                <a:solidFill>
                  <a:schemeClr val="tx1"/>
                </a:solidFill>
                <a:latin typeface="Arial" panose="020B0604020202020204" pitchFamily="34" charset="0"/>
                <a:cs typeface="Arial" panose="020B0604020202020204" pitchFamily="34" charset="0"/>
              </a:rPr>
              <a:t>to power </a:t>
            </a:r>
            <a:r>
              <a:rPr lang="en-US" altLang="ko-KR" dirty="0" smtClean="0">
                <a:solidFill>
                  <a:schemeClr val="tx1"/>
                </a:solidFill>
                <a:latin typeface="Arial" panose="020B0604020202020204" pitchFamily="34" charset="0"/>
                <a:cs typeface="Arial" panose="020B0604020202020204" pitchFamily="34" charset="0"/>
              </a:rPr>
              <a:t>input </a:t>
            </a:r>
            <a:r>
              <a:rPr lang="en-US" altLang="ko-KR" dirty="0">
                <a:solidFill>
                  <a:schemeClr val="tx1"/>
                </a:solidFill>
                <a:latin typeface="Arial" panose="020B0604020202020204" pitchFamily="34" charset="0"/>
                <a:cs typeface="Arial" panose="020B0604020202020204" pitchFamily="34" charset="0"/>
              </a:rPr>
              <a:t>terminal at rear side. </a:t>
            </a:r>
          </a:p>
          <a:p>
            <a:r>
              <a:rPr lang="en-US" altLang="ko-KR" dirty="0" smtClean="0">
                <a:solidFill>
                  <a:schemeClr val="tx1"/>
                </a:solidFill>
                <a:latin typeface="Arial" panose="020B0604020202020204" pitchFamily="34" charset="0"/>
                <a:cs typeface="Arial" panose="020B0604020202020204" pitchFamily="34" charset="0"/>
              </a:rPr>
              <a:t>(free </a:t>
            </a:r>
            <a:r>
              <a:rPr lang="en-US" altLang="ko-KR" dirty="0">
                <a:solidFill>
                  <a:schemeClr val="tx1"/>
                </a:solidFill>
                <a:latin typeface="Arial" panose="020B0604020202020204" pitchFamily="34" charset="0"/>
                <a:cs typeface="Arial" panose="020B0604020202020204" pitchFamily="34" charset="0"/>
              </a:rPr>
              <a:t>voltage from 100V to 240V, 50/60Hz)</a:t>
            </a:r>
          </a:p>
          <a:p>
            <a:endParaRPr lang="en-US" altLang="ko-KR"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You must operate it at the rated voltage instructed on the user's manual. In case power higher than the rated voltage is supplied, it may cause damages on product.</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2-2-2. Connecting External Device </a:t>
            </a:r>
          </a:p>
          <a:p>
            <a:endParaRPr lang="en-US" altLang="en-US"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Connect it when power of the product is off. </a:t>
            </a:r>
          </a:p>
          <a:p>
            <a:r>
              <a:rPr lang="en-US" altLang="ko-KR" dirty="0">
                <a:solidFill>
                  <a:schemeClr val="tx1"/>
                </a:solidFill>
                <a:latin typeface="Arial" panose="020B0604020202020204" pitchFamily="34" charset="0"/>
                <a:cs typeface="Arial" panose="020B0604020202020204" pitchFamily="34" charset="0"/>
              </a:rPr>
              <a:t>※ Read through user's manual for the device you are connecting carefully.</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 How to Connect External Video/Audio Device</a:t>
            </a:r>
          </a:p>
          <a:p>
            <a:endParaRPr lang="en-US" altLang="en-US" dirty="0">
              <a:solidFill>
                <a:schemeClr val="tx1"/>
              </a:solidFill>
            </a:endParaRPr>
          </a:p>
        </p:txBody>
      </p:sp>
      <p:sp>
        <p:nvSpPr>
          <p:cNvPr id="250" name="Text Box 1891"/>
          <p:cNvSpPr txBox="1">
            <a:spLocks noChangeArrowheads="1"/>
          </p:cNvSpPr>
          <p:nvPr/>
        </p:nvSpPr>
        <p:spPr bwMode="auto">
          <a:xfrm>
            <a:off x="792163" y="7008813"/>
            <a:ext cx="4968875" cy="1107996"/>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Connect cameras to </a:t>
            </a:r>
            <a:r>
              <a:rPr lang="en-US" altLang="ko-KR" dirty="0" smtClean="0">
                <a:solidFill>
                  <a:schemeClr val="tx1"/>
                </a:solidFill>
                <a:latin typeface="Arial" panose="020B0604020202020204" pitchFamily="34" charset="0"/>
                <a:cs typeface="Arial" panose="020B0604020202020204" pitchFamily="34" charset="0"/>
              </a:rPr>
              <a:t>VIDEO IN PORTS by </a:t>
            </a:r>
            <a:r>
              <a:rPr lang="en-US" altLang="ko-KR" dirty="0">
                <a:solidFill>
                  <a:schemeClr val="tx1"/>
                </a:solidFill>
                <a:latin typeface="Arial" panose="020B0604020202020204" pitchFamily="34" charset="0"/>
                <a:cs typeface="Arial" panose="020B0604020202020204" pitchFamily="34" charset="0"/>
              </a:rPr>
              <a:t>channels.</a:t>
            </a:r>
          </a:p>
          <a:p>
            <a:r>
              <a:rPr lang="en-US" altLang="ko-KR" dirty="0">
                <a:solidFill>
                  <a:schemeClr val="tx1"/>
                </a:solidFill>
                <a:latin typeface="Arial" panose="020B0604020202020204" pitchFamily="34" charset="0"/>
                <a:cs typeface="Arial" panose="020B0604020202020204" pitchFamily="34" charset="0"/>
              </a:rPr>
              <a:t>Connect microphone (AMP) to AUDIO IN by channels. </a:t>
            </a:r>
          </a:p>
          <a:p>
            <a:r>
              <a:rPr lang="en-US" altLang="ko-KR" dirty="0">
                <a:solidFill>
                  <a:schemeClr val="tx1"/>
                </a:solidFill>
                <a:latin typeface="Arial" panose="020B0604020202020204" pitchFamily="34" charset="0"/>
                <a:cs typeface="Arial" panose="020B0604020202020204" pitchFamily="34" charset="0"/>
              </a:rPr>
              <a:t>Connect </a:t>
            </a:r>
            <a:r>
              <a:rPr lang="en-US" altLang="ko-KR" dirty="0" smtClean="0">
                <a:solidFill>
                  <a:schemeClr val="tx1"/>
                </a:solidFill>
                <a:latin typeface="Arial" panose="020B0604020202020204" pitchFamily="34" charset="0"/>
                <a:cs typeface="Arial" panose="020B0604020202020204" pitchFamily="34" charset="0"/>
              </a:rPr>
              <a:t>VGA </a:t>
            </a:r>
            <a:r>
              <a:rPr lang="en-US" altLang="ko-KR" dirty="0">
                <a:solidFill>
                  <a:schemeClr val="tx1"/>
                </a:solidFill>
                <a:latin typeface="Arial" panose="020B0604020202020204" pitchFamily="34" charset="0"/>
                <a:cs typeface="Arial" panose="020B0604020202020204" pitchFamily="34" charset="0"/>
              </a:rPr>
              <a:t>OUT to VIDEO IN of monitor. </a:t>
            </a:r>
          </a:p>
          <a:p>
            <a:r>
              <a:rPr lang="en-US" altLang="ko-KR" dirty="0">
                <a:solidFill>
                  <a:schemeClr val="tx1"/>
                </a:solidFill>
                <a:latin typeface="Arial" panose="020B0604020202020204" pitchFamily="34" charset="0"/>
                <a:cs typeface="Arial" panose="020B0604020202020204" pitchFamily="34" charset="0"/>
              </a:rPr>
              <a:t>Connect HD output to HD Monitor.</a:t>
            </a:r>
          </a:p>
          <a:p>
            <a:r>
              <a:rPr lang="en-US" altLang="ko-KR" dirty="0">
                <a:solidFill>
                  <a:schemeClr val="tx1"/>
                </a:solidFill>
                <a:latin typeface="Arial" panose="020B0604020202020204" pitchFamily="34" charset="0"/>
                <a:cs typeface="Arial" panose="020B0604020202020204" pitchFamily="34" charset="0"/>
              </a:rPr>
              <a:t>Connect AUDIO OUT to AUDIO IN of monitor (or speaker).</a:t>
            </a:r>
          </a:p>
          <a:p>
            <a:endParaRPr lang="en-US" altLang="ko-KR" dirty="0">
              <a:solidFill>
                <a:schemeClr val="tx1"/>
              </a:solidFill>
            </a:endParaRPr>
          </a:p>
        </p:txBody>
      </p:sp>
      <p:grpSp>
        <p:nvGrpSpPr>
          <p:cNvPr id="727" name="그룹 726"/>
          <p:cNvGrpSpPr/>
          <p:nvPr/>
        </p:nvGrpSpPr>
        <p:grpSpPr>
          <a:xfrm>
            <a:off x="-646052" y="682080"/>
            <a:ext cx="2446278" cy="5132490"/>
            <a:chOff x="-650814" y="680500"/>
            <a:chExt cx="2446278" cy="5132490"/>
          </a:xfrm>
        </p:grpSpPr>
        <p:sp>
          <p:nvSpPr>
            <p:cNvPr id="933" name="Freeform 1463"/>
            <p:cNvSpPr>
              <a:spLocks/>
            </p:cNvSpPr>
            <p:nvPr/>
          </p:nvSpPr>
          <p:spPr bwMode="auto">
            <a:xfrm>
              <a:off x="1333511" y="680500"/>
              <a:ext cx="65088" cy="0"/>
            </a:xfrm>
            <a:custGeom>
              <a:avLst/>
              <a:gdLst/>
              <a:ahLst/>
              <a:cxnLst>
                <a:cxn ang="0">
                  <a:pos x="41" y="0"/>
                </a:cxn>
                <a:cxn ang="0">
                  <a:pos x="0" y="0"/>
                </a:cxn>
                <a:cxn ang="0">
                  <a:pos x="0" y="0"/>
                </a:cxn>
              </a:cxnLst>
              <a:rect l="0" t="0" r="r" b="b"/>
              <a:pathLst>
                <a:path w="41">
                  <a:moveTo>
                    <a:pt x="41"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776" name="Freeform 1524"/>
            <p:cNvSpPr>
              <a:spLocks/>
            </p:cNvSpPr>
            <p:nvPr/>
          </p:nvSpPr>
          <p:spPr bwMode="auto">
            <a:xfrm rot="16200000" flipH="1">
              <a:off x="-660339" y="4639851"/>
              <a:ext cx="19050" cy="0"/>
            </a:xfrm>
            <a:custGeom>
              <a:avLst/>
              <a:gdLst/>
              <a:ahLst/>
              <a:cxnLst>
                <a:cxn ang="0">
                  <a:pos x="12" y="0"/>
                </a:cxn>
                <a:cxn ang="0">
                  <a:pos x="0" y="0"/>
                </a:cxn>
                <a:cxn ang="0">
                  <a:pos x="0" y="0"/>
                </a:cxn>
              </a:cxnLst>
              <a:rect l="0" t="0" r="r" b="b"/>
              <a:pathLst>
                <a:path w="12">
                  <a:moveTo>
                    <a:pt x="12"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736" name="Line 1864"/>
            <p:cNvSpPr>
              <a:spLocks noChangeShapeType="1"/>
            </p:cNvSpPr>
            <p:nvPr/>
          </p:nvSpPr>
          <p:spPr bwMode="auto">
            <a:xfrm flipH="1">
              <a:off x="1787525" y="4873191"/>
              <a:ext cx="7937" cy="939799"/>
            </a:xfrm>
            <a:prstGeom prst="line">
              <a:avLst/>
            </a:prstGeom>
            <a:noFill/>
            <a:ln w="9525">
              <a:solidFill>
                <a:schemeClr val="tx1"/>
              </a:solidFill>
              <a:round/>
              <a:headEnd/>
              <a:tailEnd/>
            </a:ln>
            <a:effectLst/>
          </p:spPr>
          <p:txBody>
            <a:bodyPr wrap="square">
              <a:spAutoFit/>
            </a:bodyPr>
            <a:lstStyle/>
            <a:p>
              <a:endParaRPr lang="ko-KR" altLang="en-US"/>
            </a:p>
          </p:txBody>
        </p:sp>
        <p:sp>
          <p:nvSpPr>
            <p:cNvPr id="737" name="Line 1866"/>
            <p:cNvSpPr>
              <a:spLocks noChangeShapeType="1"/>
            </p:cNvSpPr>
            <p:nvPr/>
          </p:nvSpPr>
          <p:spPr bwMode="auto">
            <a:xfrm>
              <a:off x="1660526" y="5117666"/>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738" name="Line 1867"/>
            <p:cNvSpPr>
              <a:spLocks noChangeShapeType="1"/>
            </p:cNvSpPr>
            <p:nvPr/>
          </p:nvSpPr>
          <p:spPr bwMode="auto">
            <a:xfrm>
              <a:off x="1652588" y="5358966"/>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748" name="Line 1862"/>
            <p:cNvSpPr>
              <a:spLocks noChangeShapeType="1"/>
            </p:cNvSpPr>
            <p:nvPr/>
          </p:nvSpPr>
          <p:spPr bwMode="auto">
            <a:xfrm>
              <a:off x="1660525" y="4875932"/>
              <a:ext cx="134938" cy="0"/>
            </a:xfrm>
            <a:prstGeom prst="line">
              <a:avLst/>
            </a:prstGeom>
            <a:noFill/>
            <a:ln w="9525">
              <a:solidFill>
                <a:schemeClr val="tx1"/>
              </a:solidFill>
              <a:round/>
              <a:headEnd/>
              <a:tailEnd/>
            </a:ln>
            <a:effectLst/>
          </p:spPr>
          <p:txBody>
            <a:bodyPr>
              <a:spAutoFit/>
            </a:bodyPr>
            <a:lstStyle/>
            <a:p>
              <a:endParaRPr lang="ko-KR" altLang="en-US"/>
            </a:p>
          </p:txBody>
        </p:sp>
      </p:grpSp>
      <p:pic>
        <p:nvPicPr>
          <p:cNvPr id="30" name="그림 29"/>
          <p:cNvPicPr>
            <a:picLocks noChangeAspect="1"/>
          </p:cNvPicPr>
          <p:nvPr/>
        </p:nvPicPr>
        <p:blipFill>
          <a:blip r:embed="rId3"/>
          <a:stretch>
            <a:fillRect/>
          </a:stretch>
        </p:blipFill>
        <p:spPr>
          <a:xfrm>
            <a:off x="3631417" y="6056234"/>
            <a:ext cx="857250" cy="685800"/>
          </a:xfrm>
          <a:prstGeom prst="rect">
            <a:avLst/>
          </a:prstGeom>
        </p:spPr>
      </p:pic>
      <p:pic>
        <p:nvPicPr>
          <p:cNvPr id="31" name="그림 30"/>
          <p:cNvPicPr>
            <a:picLocks noChangeAspect="1"/>
          </p:cNvPicPr>
          <p:nvPr/>
        </p:nvPicPr>
        <p:blipFill>
          <a:blip r:embed="rId4"/>
          <a:stretch>
            <a:fillRect/>
          </a:stretch>
        </p:blipFill>
        <p:spPr>
          <a:xfrm>
            <a:off x="3772606" y="4531645"/>
            <a:ext cx="219064" cy="327053"/>
          </a:xfrm>
          <a:prstGeom prst="rect">
            <a:avLst/>
          </a:prstGeom>
        </p:spPr>
      </p:pic>
      <p:sp>
        <p:nvSpPr>
          <p:cNvPr id="32" name="Line 1869"/>
          <p:cNvSpPr>
            <a:spLocks noChangeShapeType="1"/>
          </p:cNvSpPr>
          <p:nvPr/>
        </p:nvSpPr>
        <p:spPr bwMode="auto">
          <a:xfrm>
            <a:off x="3889277" y="4861052"/>
            <a:ext cx="0" cy="333375"/>
          </a:xfrm>
          <a:prstGeom prst="line">
            <a:avLst/>
          </a:prstGeom>
          <a:noFill/>
          <a:ln w="9525">
            <a:solidFill>
              <a:schemeClr val="tx1"/>
            </a:solidFill>
            <a:round/>
            <a:headEnd/>
            <a:tailEnd/>
          </a:ln>
          <a:effectLst/>
        </p:spPr>
        <p:txBody>
          <a:bodyPr>
            <a:spAutoFit/>
          </a:bodyPr>
          <a:lstStyle/>
          <a:p>
            <a:endParaRPr lang="ko-KR" altLang="en-US"/>
          </a:p>
        </p:txBody>
      </p:sp>
      <p:sp>
        <p:nvSpPr>
          <p:cNvPr id="33" name="Line 1869"/>
          <p:cNvSpPr>
            <a:spLocks noChangeShapeType="1"/>
          </p:cNvSpPr>
          <p:nvPr/>
        </p:nvSpPr>
        <p:spPr bwMode="auto">
          <a:xfrm>
            <a:off x="4063109" y="5469297"/>
            <a:ext cx="0" cy="640080"/>
          </a:xfrm>
          <a:prstGeom prst="line">
            <a:avLst/>
          </a:prstGeom>
          <a:noFill/>
          <a:ln w="9525">
            <a:solidFill>
              <a:schemeClr val="tx1"/>
            </a:solidFill>
            <a:round/>
            <a:headEnd/>
            <a:tailEnd/>
          </a:ln>
          <a:effectLst/>
        </p:spPr>
        <p:txBody>
          <a:bodyPr>
            <a:spAutoFit/>
          </a:bodyPr>
          <a:lstStyle/>
          <a:p>
            <a:endParaRPr lang="ko-KR" altLang="en-US"/>
          </a:p>
        </p:txBody>
      </p:sp>
      <p:pic>
        <p:nvPicPr>
          <p:cNvPr id="34" name="그림 33"/>
          <p:cNvPicPr>
            <a:picLocks noChangeAspect="1"/>
          </p:cNvPicPr>
          <p:nvPr/>
        </p:nvPicPr>
        <p:blipFill>
          <a:blip r:embed="rId5"/>
          <a:stretch>
            <a:fillRect/>
          </a:stretch>
        </p:blipFill>
        <p:spPr>
          <a:xfrm>
            <a:off x="1472540" y="5036181"/>
            <a:ext cx="310232" cy="227503"/>
          </a:xfrm>
          <a:prstGeom prst="rect">
            <a:avLst/>
          </a:prstGeom>
        </p:spPr>
      </p:pic>
      <p:pic>
        <p:nvPicPr>
          <p:cNvPr id="35" name="그림 34"/>
          <p:cNvPicPr>
            <a:picLocks noChangeAspect="1"/>
          </p:cNvPicPr>
          <p:nvPr/>
        </p:nvPicPr>
        <p:blipFill>
          <a:blip r:embed="rId5"/>
          <a:stretch>
            <a:fillRect/>
          </a:stretch>
        </p:blipFill>
        <p:spPr>
          <a:xfrm>
            <a:off x="1476386" y="5276544"/>
            <a:ext cx="310232" cy="227503"/>
          </a:xfrm>
          <a:prstGeom prst="rect">
            <a:avLst/>
          </a:prstGeom>
        </p:spPr>
      </p:pic>
      <p:pic>
        <p:nvPicPr>
          <p:cNvPr id="36" name="그림 35"/>
          <p:cNvPicPr>
            <a:picLocks noChangeAspect="1"/>
          </p:cNvPicPr>
          <p:nvPr/>
        </p:nvPicPr>
        <p:blipFill>
          <a:blip r:embed="rId5"/>
          <a:stretch>
            <a:fillRect/>
          </a:stretch>
        </p:blipFill>
        <p:spPr>
          <a:xfrm>
            <a:off x="1476386" y="5518277"/>
            <a:ext cx="310232" cy="227503"/>
          </a:xfrm>
          <a:prstGeom prst="rect">
            <a:avLst/>
          </a:prstGeom>
        </p:spPr>
      </p:pic>
      <p:pic>
        <p:nvPicPr>
          <p:cNvPr id="37" name="그림 36"/>
          <p:cNvPicPr>
            <a:picLocks noChangeAspect="1"/>
          </p:cNvPicPr>
          <p:nvPr/>
        </p:nvPicPr>
        <p:blipFill>
          <a:blip r:embed="rId5"/>
          <a:stretch>
            <a:fillRect/>
          </a:stretch>
        </p:blipFill>
        <p:spPr>
          <a:xfrm>
            <a:off x="1472540" y="5760010"/>
            <a:ext cx="310232" cy="227503"/>
          </a:xfrm>
          <a:prstGeom prst="rect">
            <a:avLst/>
          </a:prstGeom>
        </p:spPr>
      </p:pic>
      <p:sp>
        <p:nvSpPr>
          <p:cNvPr id="38" name="Line 1867"/>
          <p:cNvSpPr>
            <a:spLocks noChangeShapeType="1"/>
          </p:cNvSpPr>
          <p:nvPr/>
        </p:nvSpPr>
        <p:spPr bwMode="auto">
          <a:xfrm>
            <a:off x="1778010" y="5938757"/>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39" name="Line 1863"/>
          <p:cNvSpPr>
            <a:spLocks noChangeShapeType="1"/>
          </p:cNvSpPr>
          <p:nvPr/>
        </p:nvSpPr>
        <p:spPr bwMode="auto">
          <a:xfrm>
            <a:off x="1906598" y="6061753"/>
            <a:ext cx="1627632" cy="0"/>
          </a:xfrm>
          <a:prstGeom prst="line">
            <a:avLst/>
          </a:prstGeom>
          <a:noFill/>
          <a:ln w="9525">
            <a:solidFill>
              <a:schemeClr val="tx1"/>
            </a:solidFill>
            <a:round/>
            <a:headEnd/>
            <a:tailEnd/>
          </a:ln>
          <a:effectLst/>
        </p:spPr>
        <p:txBody>
          <a:bodyPr wrap="square">
            <a:spAutoFit/>
          </a:bodyPr>
          <a:lstStyle/>
          <a:p>
            <a:endParaRPr lang="ko-KR" altLang="en-US"/>
          </a:p>
        </p:txBody>
      </p:sp>
      <p:sp>
        <p:nvSpPr>
          <p:cNvPr id="40" name="Line 1864"/>
          <p:cNvSpPr>
            <a:spLocks noChangeShapeType="1"/>
          </p:cNvSpPr>
          <p:nvPr/>
        </p:nvSpPr>
        <p:spPr bwMode="auto">
          <a:xfrm flipH="1">
            <a:off x="1909770" y="5210979"/>
            <a:ext cx="3175" cy="846055"/>
          </a:xfrm>
          <a:prstGeom prst="line">
            <a:avLst/>
          </a:prstGeom>
          <a:noFill/>
          <a:ln w="9525">
            <a:solidFill>
              <a:schemeClr val="tx1"/>
            </a:solidFill>
            <a:round/>
            <a:headEnd/>
            <a:tailEnd/>
          </a:ln>
          <a:effectLst/>
        </p:spPr>
        <p:txBody>
          <a:bodyPr wrap="square">
            <a:spAutoFit/>
          </a:bodyPr>
          <a:lstStyle/>
          <a:p>
            <a:endParaRPr lang="ko-KR" altLang="en-US"/>
          </a:p>
        </p:txBody>
      </p:sp>
      <p:sp>
        <p:nvSpPr>
          <p:cNvPr id="41" name="Line 1866"/>
          <p:cNvSpPr>
            <a:spLocks noChangeShapeType="1"/>
          </p:cNvSpPr>
          <p:nvPr/>
        </p:nvSpPr>
        <p:spPr bwMode="auto">
          <a:xfrm>
            <a:off x="1778011" y="5455454"/>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42" name="Line 1867"/>
          <p:cNvSpPr>
            <a:spLocks noChangeShapeType="1"/>
          </p:cNvSpPr>
          <p:nvPr/>
        </p:nvSpPr>
        <p:spPr bwMode="auto">
          <a:xfrm>
            <a:off x="1770073" y="5696754"/>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43" name="Line 1869"/>
          <p:cNvSpPr>
            <a:spLocks noChangeShapeType="1"/>
          </p:cNvSpPr>
          <p:nvPr/>
        </p:nvSpPr>
        <p:spPr bwMode="auto">
          <a:xfrm>
            <a:off x="3538333" y="5422977"/>
            <a:ext cx="0" cy="640080"/>
          </a:xfrm>
          <a:prstGeom prst="line">
            <a:avLst/>
          </a:prstGeom>
          <a:noFill/>
          <a:ln w="9525">
            <a:solidFill>
              <a:schemeClr val="tx1"/>
            </a:solidFill>
            <a:round/>
            <a:headEnd/>
            <a:tailEnd/>
          </a:ln>
          <a:effectLst/>
        </p:spPr>
        <p:txBody>
          <a:bodyPr>
            <a:spAutoFit/>
          </a:bodyPr>
          <a:lstStyle/>
          <a:p>
            <a:endParaRPr lang="ko-KR" altLang="en-US"/>
          </a:p>
        </p:txBody>
      </p:sp>
      <p:sp>
        <p:nvSpPr>
          <p:cNvPr id="44" name="Line 1862"/>
          <p:cNvSpPr>
            <a:spLocks noChangeShapeType="1"/>
          </p:cNvSpPr>
          <p:nvPr/>
        </p:nvSpPr>
        <p:spPr bwMode="auto">
          <a:xfrm>
            <a:off x="1778010" y="5213720"/>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45" name="Rectangle 1496"/>
          <p:cNvSpPr>
            <a:spLocks noChangeArrowheads="1"/>
          </p:cNvSpPr>
          <p:nvPr/>
        </p:nvSpPr>
        <p:spPr bwMode="auto">
          <a:xfrm>
            <a:off x="1403361" y="4914848"/>
            <a:ext cx="313532" cy="61555"/>
          </a:xfrm>
          <a:prstGeom prst="rect">
            <a:avLst/>
          </a:prstGeom>
          <a:noFill/>
          <a:ln w="9525">
            <a:noFill/>
            <a:miter lim="800000"/>
            <a:headEnd/>
            <a:tailEnd/>
          </a:ln>
        </p:spPr>
        <p:txBody>
          <a:bodyPr wrap="square" lIns="0" tIns="0" rIns="0" bIns="0">
            <a:spAutoFit/>
          </a:bodyPr>
          <a:lstStyle/>
          <a:p>
            <a:pPr algn="ctr"/>
            <a:r>
              <a:rPr lang="en-US" altLang="ko-KR" sz="400" b="0" dirty="0" smtClean="0">
                <a:solidFill>
                  <a:srgbClr val="000000"/>
                </a:solidFill>
                <a:latin typeface="굴림" pitchFamily="50" charset="-127"/>
              </a:rPr>
              <a:t>CAMERA</a:t>
            </a:r>
            <a:endParaRPr lang="en-US" altLang="ko-KR" sz="1200" b="0" dirty="0">
              <a:latin typeface="굴림" pitchFamily="50" charset="-127"/>
            </a:endParaRPr>
          </a:p>
        </p:txBody>
      </p:sp>
      <p:sp>
        <p:nvSpPr>
          <p:cNvPr id="46" name="Rectangle 1497"/>
          <p:cNvSpPr>
            <a:spLocks noChangeArrowheads="1"/>
          </p:cNvSpPr>
          <p:nvPr/>
        </p:nvSpPr>
        <p:spPr bwMode="auto">
          <a:xfrm flipH="1">
            <a:off x="3838481" y="4465582"/>
            <a:ext cx="92075" cy="60325"/>
          </a:xfrm>
          <a:prstGeom prst="rect">
            <a:avLst/>
          </a:prstGeom>
          <a:noFill/>
          <a:ln w="9525">
            <a:noFill/>
            <a:miter lim="800000"/>
            <a:headEnd/>
            <a:tailEnd/>
          </a:ln>
        </p:spPr>
        <p:txBody>
          <a:bodyPr wrap="none" lIns="0" tIns="0" rIns="0" bIns="0">
            <a:spAutoFit/>
          </a:bodyPr>
          <a:lstStyle/>
          <a:p>
            <a:pPr algn="ctr"/>
            <a:r>
              <a:rPr lang="en-US" altLang="ko-KR" sz="400" b="0" dirty="0">
                <a:solidFill>
                  <a:srgbClr val="000000"/>
                </a:solidFill>
                <a:latin typeface="굴림" pitchFamily="50" charset="-127"/>
              </a:rPr>
              <a:t>MIC</a:t>
            </a:r>
            <a:endParaRPr lang="en-US" altLang="ko-KR" sz="1200" b="0" dirty="0">
              <a:latin typeface="굴림" pitchFamily="50" charset="-127"/>
            </a:endParaRPr>
          </a:p>
        </p:txBody>
      </p:sp>
    </p:spTree>
    <p:extLst>
      <p:ext uri="{BB962C8B-B14F-4D97-AF65-F5344CB8AC3E}">
        <p14:creationId xmlns:p14="http://schemas.microsoft.com/office/powerpoint/2010/main" val="2406539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그림 217"/>
          <p:cNvPicPr>
            <a:picLocks noChangeAspect="1"/>
          </p:cNvPicPr>
          <p:nvPr/>
        </p:nvPicPr>
        <p:blipFill>
          <a:blip r:embed="rId2"/>
          <a:stretch>
            <a:fillRect/>
          </a:stretch>
        </p:blipFill>
        <p:spPr>
          <a:xfrm>
            <a:off x="910624" y="7664930"/>
            <a:ext cx="3325812" cy="535412"/>
          </a:xfrm>
          <a:prstGeom prst="rect">
            <a:avLst/>
          </a:prstGeom>
        </p:spPr>
      </p:pic>
      <p:pic>
        <p:nvPicPr>
          <p:cNvPr id="86" name="그림 85"/>
          <p:cNvPicPr>
            <a:picLocks noChangeAspect="1"/>
          </p:cNvPicPr>
          <p:nvPr/>
        </p:nvPicPr>
        <p:blipFill>
          <a:blip r:embed="rId2"/>
          <a:stretch>
            <a:fillRect/>
          </a:stretch>
        </p:blipFill>
        <p:spPr>
          <a:xfrm>
            <a:off x="1488474" y="2534053"/>
            <a:ext cx="3325812" cy="535412"/>
          </a:xfrm>
          <a:prstGeom prst="rect">
            <a:avLst/>
          </a:prstGeom>
        </p:spPr>
      </p:pic>
      <p:sp>
        <p:nvSpPr>
          <p:cNvPr id="104" name="슬라이드 번호 개체 틀 1"/>
          <p:cNvSpPr>
            <a:spLocks noGrp="1"/>
          </p:cNvSpPr>
          <p:nvPr>
            <p:ph type="sldNum" sz="quarter" idx="10"/>
          </p:nvPr>
        </p:nvSpPr>
        <p:spPr/>
        <p:txBody>
          <a:bodyPr/>
          <a:lstStyle/>
          <a:p>
            <a:fld id="{2043719B-1FE1-45D1-91C3-C67C648D5A4F}" type="slidenum">
              <a:rPr lang="en-US" altLang="ko-KR"/>
              <a:pPr/>
              <a:t>16</a:t>
            </a:fld>
            <a:endParaRPr lang="en-US" altLang="ko-KR"/>
          </a:p>
        </p:txBody>
      </p:sp>
      <p:sp>
        <p:nvSpPr>
          <p:cNvPr id="181952" name="Text Box 704"/>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
        <p:nvSpPr>
          <p:cNvPr id="217211" name="Text Box 2171"/>
          <p:cNvSpPr txBox="1">
            <a:spLocks noChangeArrowheads="1"/>
          </p:cNvSpPr>
          <p:nvPr/>
        </p:nvSpPr>
        <p:spPr bwMode="auto">
          <a:xfrm>
            <a:off x="755650" y="846138"/>
            <a:ext cx="4968875" cy="59690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2) How to connect external sensor</a:t>
            </a:r>
          </a:p>
          <a:p>
            <a:r>
              <a:rPr lang="en-US" altLang="en-US" dirty="0">
                <a:solidFill>
                  <a:schemeClr val="tx1"/>
                </a:solidFill>
                <a:latin typeface="Arial" panose="020B0604020202020204" pitchFamily="34" charset="0"/>
                <a:cs typeface="Arial" panose="020B0604020202020204" pitchFamily="34" charset="0"/>
              </a:rPr>
              <a:t>Sensor terminal is composed of </a:t>
            </a:r>
            <a:r>
              <a:rPr lang="en-US" altLang="ko-KR" dirty="0">
                <a:solidFill>
                  <a:schemeClr val="tx1"/>
                </a:solidFill>
                <a:latin typeface="Arial" panose="020B0604020202020204" pitchFamily="34" charset="0"/>
                <a:cs typeface="Arial" panose="020B0604020202020204" pitchFamily="34" charset="0"/>
              </a:rPr>
              <a:t>1</a:t>
            </a:r>
            <a:r>
              <a:rPr lang="en-US" altLang="en-US" dirty="0">
                <a:solidFill>
                  <a:schemeClr val="tx1"/>
                </a:solidFill>
                <a:latin typeface="Arial" panose="020B0604020202020204" pitchFamily="34" charset="0"/>
                <a:cs typeface="Arial" panose="020B0604020202020204" pitchFamily="34" charset="0"/>
              </a:rPr>
              <a:t> input channel and </a:t>
            </a:r>
            <a:r>
              <a:rPr lang="en-US" altLang="ko-KR" dirty="0">
                <a:solidFill>
                  <a:schemeClr val="tx1"/>
                </a:solidFill>
                <a:latin typeface="Arial" panose="020B0604020202020204" pitchFamily="34" charset="0"/>
                <a:cs typeface="Arial" panose="020B0604020202020204" pitchFamily="34" charset="0"/>
              </a:rPr>
              <a:t>1</a:t>
            </a:r>
            <a:r>
              <a:rPr lang="en-US" altLang="en-US" dirty="0">
                <a:solidFill>
                  <a:schemeClr val="tx1"/>
                </a:solidFill>
                <a:latin typeface="Arial" panose="020B0604020202020204" pitchFamily="34" charset="0"/>
                <a:cs typeface="Arial" panose="020B0604020202020204" pitchFamily="34" charset="0"/>
              </a:rPr>
              <a:t> output channel. </a:t>
            </a:r>
            <a:r>
              <a:rPr lang="en-US" altLang="ko-KR" dirty="0">
                <a:solidFill>
                  <a:schemeClr val="tx1"/>
                </a:solidFill>
                <a:latin typeface="Arial" panose="020B0604020202020204" pitchFamily="34" charset="0"/>
                <a:cs typeface="Arial" panose="020B0604020202020204" pitchFamily="34" charset="0"/>
              </a:rPr>
              <a:t>Sensor out terminal is relay output with 1A, 24V or 0.5A,125V. </a:t>
            </a:r>
            <a:endParaRPr lang="en-US" altLang="en-US" dirty="0">
              <a:solidFill>
                <a:schemeClr val="tx1"/>
              </a:solidFill>
              <a:latin typeface="Arial" panose="020B0604020202020204" pitchFamily="34" charset="0"/>
              <a:cs typeface="Arial" panose="020B0604020202020204" pitchFamily="34" charset="0"/>
            </a:endParaRPr>
          </a:p>
        </p:txBody>
      </p:sp>
      <p:sp>
        <p:nvSpPr>
          <p:cNvPr id="217249" name="Text Box 2209"/>
          <p:cNvSpPr txBox="1">
            <a:spLocks noChangeArrowheads="1"/>
          </p:cNvSpPr>
          <p:nvPr/>
        </p:nvSpPr>
        <p:spPr bwMode="auto">
          <a:xfrm>
            <a:off x="792163" y="3186113"/>
            <a:ext cx="4968875" cy="16065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Sensor In</a:t>
            </a:r>
            <a:r>
              <a:rPr lang="en-US" altLang="ko-KR" dirty="0">
                <a:solidFill>
                  <a:schemeClr val="tx1"/>
                </a:solidFill>
                <a:latin typeface="Arial" panose="020B0604020202020204" pitchFamily="34" charset="0"/>
                <a:cs typeface="Arial" panose="020B0604020202020204" pitchFamily="34" charset="0"/>
              </a:rPr>
              <a:t> : Connect the sensors. The sensor are composed of both signal and ground terminals, with a voltage difference of 5V.  In the case that the sensor used for input is of the N/O (Normal Open) type, when the voltage difference between the signal and ground falls to 0V (short),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can use this as a trigger to start alarm/sensor based recording. </a:t>
            </a:r>
          </a:p>
          <a:p>
            <a:r>
              <a:rPr lang="en-US" altLang="ko-KR" b="1" dirty="0">
                <a:solidFill>
                  <a:schemeClr val="tx1"/>
                </a:solidFill>
                <a:latin typeface="Arial" panose="020B0604020202020204" pitchFamily="34" charset="0"/>
                <a:cs typeface="Arial" panose="020B0604020202020204" pitchFamily="34" charset="0"/>
              </a:rPr>
              <a:t>Sensor Out</a:t>
            </a:r>
            <a:r>
              <a:rPr lang="en-US" altLang="ko-KR" dirty="0">
                <a:solidFill>
                  <a:schemeClr val="tx1"/>
                </a:solidFill>
                <a:latin typeface="Arial" panose="020B0604020202020204" pitchFamily="34" charset="0"/>
                <a:cs typeface="Arial" panose="020B0604020202020204" pitchFamily="34" charset="0"/>
              </a:rPr>
              <a:t> : Connecting external electrical devices</a:t>
            </a:r>
          </a:p>
          <a:p>
            <a:r>
              <a:rPr lang="en-US" altLang="ko-KR" dirty="0">
                <a:solidFill>
                  <a:schemeClr val="tx1"/>
                </a:solidFill>
                <a:latin typeface="Arial" panose="020B0604020202020204" pitchFamily="34" charset="0"/>
                <a:cs typeface="Arial" panose="020B0604020202020204" pitchFamily="34" charset="0"/>
              </a:rPr>
              <a:t>The relay output terminal does not provide power, and functions only on an ON/OFF basis via a relay.  Normally, the signal and ground should be on an OPEN basis, and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will complete the relay connection.  </a:t>
            </a:r>
          </a:p>
        </p:txBody>
      </p:sp>
      <p:sp>
        <p:nvSpPr>
          <p:cNvPr id="217250" name="Text Box 2210"/>
          <p:cNvSpPr txBox="1">
            <a:spLocks noChangeArrowheads="1"/>
          </p:cNvSpPr>
          <p:nvPr/>
        </p:nvSpPr>
        <p:spPr bwMode="auto">
          <a:xfrm>
            <a:off x="792163" y="4878388"/>
            <a:ext cx="4968875" cy="1615827"/>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 Connecting with PC using LAN cable</a:t>
            </a:r>
          </a:p>
          <a:p>
            <a:endParaRPr lang="en-US" altLang="en-US" b="1"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If you want to connect </a:t>
            </a:r>
            <a:r>
              <a:rPr lang="en-US" altLang="en-US" dirty="0" smtClean="0">
                <a:solidFill>
                  <a:schemeClr val="tx1"/>
                </a:solidFill>
                <a:latin typeface="Arial" panose="020B0604020202020204" pitchFamily="34" charset="0"/>
                <a:cs typeface="Arial" panose="020B0604020202020204" pitchFamily="34" charset="0"/>
              </a:rPr>
              <a:t>DVR </a:t>
            </a:r>
            <a:r>
              <a:rPr lang="en-US" altLang="en-US" dirty="0">
                <a:solidFill>
                  <a:schemeClr val="tx1"/>
                </a:solidFill>
                <a:latin typeface="Arial" panose="020B0604020202020204" pitchFamily="34" charset="0"/>
                <a:cs typeface="Arial" panose="020B0604020202020204" pitchFamily="34" charset="0"/>
              </a:rPr>
              <a:t>to PC directly, use </a:t>
            </a:r>
            <a:r>
              <a:rPr lang="en-US" altLang="ko-KR" dirty="0">
                <a:solidFill>
                  <a:schemeClr val="tx1"/>
                </a:solidFill>
                <a:latin typeface="Arial" panose="020B0604020202020204" pitchFamily="34" charset="0"/>
                <a:cs typeface="Arial" panose="020B0604020202020204" pitchFamily="34" charset="0"/>
              </a:rPr>
              <a:t>LAN</a:t>
            </a:r>
            <a:r>
              <a:rPr lang="en-US"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c</a:t>
            </a:r>
            <a:r>
              <a:rPr lang="en-US" altLang="en-US" dirty="0">
                <a:solidFill>
                  <a:schemeClr val="tx1"/>
                </a:solidFill>
                <a:latin typeface="Arial" panose="020B0604020202020204" pitchFamily="34" charset="0"/>
                <a:cs typeface="Arial" panose="020B0604020202020204" pitchFamily="34" charset="0"/>
              </a:rPr>
              <a:t>able, and if you want to </a:t>
            </a:r>
            <a:endParaRPr lang="en-US" altLang="ko-KR"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use HUB, </a:t>
            </a:r>
            <a:r>
              <a:rPr lang="en-US" altLang="ko-KR" dirty="0">
                <a:solidFill>
                  <a:schemeClr val="tx1"/>
                </a:solidFill>
                <a:latin typeface="Arial" panose="020B0604020202020204" pitchFamily="34" charset="0"/>
                <a:cs typeface="Arial" panose="020B0604020202020204" pitchFamily="34" charset="0"/>
              </a:rPr>
              <a:t>connect</a:t>
            </a:r>
            <a:r>
              <a:rPr lang="en-US"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c</a:t>
            </a:r>
            <a:r>
              <a:rPr lang="en-US" altLang="en-US" dirty="0">
                <a:solidFill>
                  <a:schemeClr val="tx1"/>
                </a:solidFill>
                <a:latin typeface="Arial" panose="020B0604020202020204" pitchFamily="34" charset="0"/>
                <a:cs typeface="Arial" panose="020B0604020202020204" pitchFamily="34" charset="0"/>
              </a:rPr>
              <a:t>able</a:t>
            </a:r>
            <a:r>
              <a:rPr lang="en-US" altLang="ko-KR" dirty="0">
                <a:solidFill>
                  <a:schemeClr val="tx1"/>
                </a:solidFill>
                <a:latin typeface="Arial" panose="020B0604020202020204" pitchFamily="34" charset="0"/>
                <a:cs typeface="Arial" panose="020B0604020202020204" pitchFamily="34" charset="0"/>
              </a:rPr>
              <a:t> via hub</a:t>
            </a:r>
            <a:r>
              <a:rPr lang="en-US" altLang="en-US" dirty="0">
                <a:solidFill>
                  <a:schemeClr val="tx1"/>
                </a:solidFill>
                <a:latin typeface="Arial" panose="020B0604020202020204" pitchFamily="34" charset="0"/>
                <a:cs typeface="Arial" panose="020B0604020202020204" pitchFamily="34" charset="0"/>
              </a:rPr>
              <a:t>.</a:t>
            </a:r>
          </a:p>
          <a:p>
            <a:endParaRPr lang="en-US" altLang="en-US"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*Hub  : This is a device connecting one office to devices located near </a:t>
            </a:r>
            <a:r>
              <a:rPr lang="en-US" altLang="en-US" dirty="0" smtClean="0">
                <a:solidFill>
                  <a:schemeClr val="tx1"/>
                </a:solidFill>
                <a:latin typeface="Arial" panose="020B0604020202020204" pitchFamily="34" charset="0"/>
                <a:cs typeface="Arial" panose="020B0604020202020204" pitchFamily="34" charset="0"/>
              </a:rPr>
              <a:t>with</a:t>
            </a:r>
          </a:p>
          <a:p>
            <a:r>
              <a:rPr lang="en-US" altLang="en-US" dirty="0">
                <a:solidFill>
                  <a:schemeClr val="tx1"/>
                </a:solidFill>
                <a:latin typeface="Arial" panose="020B0604020202020204" pitchFamily="34" charset="0"/>
                <a:cs typeface="Arial" panose="020B0604020202020204" pitchFamily="34" charset="0"/>
              </a:rPr>
              <a:t> </a:t>
            </a:r>
            <a:r>
              <a:rPr lang="en-US" altLang="en-US" dirty="0" smtClean="0">
                <a:solidFill>
                  <a:schemeClr val="tx1"/>
                </a:solidFill>
                <a:latin typeface="Arial" panose="020B0604020202020204" pitchFamily="34" charset="0"/>
                <a:cs typeface="Arial" panose="020B0604020202020204" pitchFamily="34" charset="0"/>
              </a:rPr>
              <a:t>           using cable </a:t>
            </a:r>
            <a:r>
              <a:rPr lang="en-US" altLang="en-US" dirty="0">
                <a:solidFill>
                  <a:schemeClr val="tx1"/>
                </a:solidFill>
                <a:latin typeface="Arial" panose="020B0604020202020204" pitchFamily="34" charset="0"/>
                <a:cs typeface="Arial" panose="020B0604020202020204" pitchFamily="34" charset="0"/>
              </a:rPr>
              <a:t>when you organize LAN</a:t>
            </a:r>
          </a:p>
          <a:p>
            <a:r>
              <a:rPr lang="en-US" altLang="en-US" dirty="0">
                <a:solidFill>
                  <a:schemeClr val="tx1"/>
                </a:solidFill>
                <a:latin typeface="Arial" panose="020B0604020202020204" pitchFamily="34" charset="0"/>
                <a:cs typeface="Arial" panose="020B0604020202020204" pitchFamily="34" charset="0"/>
              </a:rPr>
              <a:t>*Cable : This is standard UTP cable used for communication among </a:t>
            </a:r>
            <a:r>
              <a:rPr lang="en-US" altLang="ko-KR" dirty="0">
                <a:solidFill>
                  <a:schemeClr val="tx1"/>
                </a:solidFill>
                <a:latin typeface="Arial" panose="020B0604020202020204" pitchFamily="34" charset="0"/>
                <a:cs typeface="Arial" panose="020B0604020202020204" pitchFamily="34" charset="0"/>
              </a:rPr>
              <a:t> </a:t>
            </a:r>
          </a:p>
          <a:p>
            <a:r>
              <a:rPr lang="en-US" altLang="ko-KR"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devices through Hub and others when you organize LAN</a:t>
            </a:r>
            <a:r>
              <a:rPr lang="en-US" altLang="en-US" b="1" dirty="0">
                <a:solidFill>
                  <a:schemeClr val="tx1"/>
                </a:solidFill>
                <a:latin typeface="Arial" panose="020B0604020202020204" pitchFamily="34" charset="0"/>
                <a:cs typeface="Arial" panose="020B0604020202020204" pitchFamily="34" charset="0"/>
              </a:rPr>
              <a:t> </a:t>
            </a:r>
          </a:p>
        </p:txBody>
      </p:sp>
      <p:sp>
        <p:nvSpPr>
          <p:cNvPr id="148" name="Freeform 2213"/>
          <p:cNvSpPr>
            <a:spLocks noChangeAspect="1"/>
          </p:cNvSpPr>
          <p:nvPr/>
        </p:nvSpPr>
        <p:spPr bwMode="auto">
          <a:xfrm>
            <a:off x="3409348" y="7989043"/>
            <a:ext cx="52388" cy="0"/>
          </a:xfrm>
          <a:custGeom>
            <a:avLst/>
            <a:gdLst/>
            <a:ahLst/>
            <a:cxnLst>
              <a:cxn ang="0">
                <a:pos x="0" y="0"/>
              </a:cxn>
              <a:cxn ang="0">
                <a:pos x="41" y="0"/>
              </a:cxn>
              <a:cxn ang="0">
                <a:pos x="41" y="0"/>
              </a:cxn>
            </a:cxnLst>
            <a:rect l="0" t="0" r="r" b="b"/>
            <a:pathLst>
              <a:path w="41">
                <a:moveTo>
                  <a:pt x="0" y="0"/>
                </a:moveTo>
                <a:lnTo>
                  <a:pt x="41" y="0"/>
                </a:lnTo>
                <a:lnTo>
                  <a:pt x="41" y="0"/>
                </a:lnTo>
              </a:path>
            </a:pathLst>
          </a:custGeom>
          <a:noFill/>
          <a:ln w="0" cap="rnd">
            <a:solidFill>
              <a:srgbClr val="000000"/>
            </a:solidFill>
            <a:prstDash val="solid"/>
            <a:round/>
            <a:headEnd/>
            <a:tailEnd/>
          </a:ln>
        </p:spPr>
        <p:txBody>
          <a:bodyPr/>
          <a:lstStyle/>
          <a:p>
            <a:endParaRPr lang="ko-KR" altLang="en-US"/>
          </a:p>
        </p:txBody>
      </p:sp>
      <p:sp>
        <p:nvSpPr>
          <p:cNvPr id="149" name="Freeform 2214"/>
          <p:cNvSpPr>
            <a:spLocks noChangeAspect="1"/>
          </p:cNvSpPr>
          <p:nvPr/>
        </p:nvSpPr>
        <p:spPr bwMode="auto">
          <a:xfrm>
            <a:off x="3461736" y="7901731"/>
            <a:ext cx="1588" cy="87313"/>
          </a:xfrm>
          <a:custGeom>
            <a:avLst/>
            <a:gdLst/>
            <a:ahLst/>
            <a:cxnLst>
              <a:cxn ang="0">
                <a:pos x="0" y="68"/>
              </a:cxn>
              <a:cxn ang="0">
                <a:pos x="0" y="0"/>
              </a:cxn>
              <a:cxn ang="0">
                <a:pos x="0" y="0"/>
              </a:cxn>
            </a:cxnLst>
            <a:rect l="0" t="0" r="r" b="b"/>
            <a:pathLst>
              <a:path h="68">
                <a:moveTo>
                  <a:pt x="0" y="68"/>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50" name="Freeform 2215"/>
          <p:cNvSpPr>
            <a:spLocks noChangeAspect="1"/>
          </p:cNvSpPr>
          <p:nvPr/>
        </p:nvSpPr>
        <p:spPr bwMode="auto">
          <a:xfrm>
            <a:off x="3409348" y="7901731"/>
            <a:ext cx="52388" cy="1588"/>
          </a:xfrm>
          <a:custGeom>
            <a:avLst/>
            <a:gdLst/>
            <a:ahLst/>
            <a:cxnLst>
              <a:cxn ang="0">
                <a:pos x="41" y="0"/>
              </a:cxn>
              <a:cxn ang="0">
                <a:pos x="0" y="0"/>
              </a:cxn>
              <a:cxn ang="0">
                <a:pos x="0" y="0"/>
              </a:cxn>
            </a:cxnLst>
            <a:rect l="0" t="0" r="r" b="b"/>
            <a:pathLst>
              <a:path w="41">
                <a:moveTo>
                  <a:pt x="41"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51" name="Freeform 2216"/>
          <p:cNvSpPr>
            <a:spLocks noChangeAspect="1"/>
          </p:cNvSpPr>
          <p:nvPr/>
        </p:nvSpPr>
        <p:spPr bwMode="auto">
          <a:xfrm>
            <a:off x="3409348" y="7901731"/>
            <a:ext cx="1588" cy="87313"/>
          </a:xfrm>
          <a:custGeom>
            <a:avLst/>
            <a:gdLst/>
            <a:ahLst/>
            <a:cxnLst>
              <a:cxn ang="0">
                <a:pos x="0" y="0"/>
              </a:cxn>
              <a:cxn ang="0">
                <a:pos x="0" y="68"/>
              </a:cxn>
              <a:cxn ang="0">
                <a:pos x="0" y="68"/>
              </a:cxn>
            </a:cxnLst>
            <a:rect l="0" t="0" r="r" b="b"/>
            <a:pathLst>
              <a:path h="68">
                <a:moveTo>
                  <a:pt x="0" y="0"/>
                </a:moveTo>
                <a:lnTo>
                  <a:pt x="0" y="68"/>
                </a:lnTo>
                <a:lnTo>
                  <a:pt x="0" y="68"/>
                </a:lnTo>
              </a:path>
            </a:pathLst>
          </a:custGeom>
          <a:noFill/>
          <a:ln w="0" cap="rnd">
            <a:solidFill>
              <a:srgbClr val="000000"/>
            </a:solidFill>
            <a:prstDash val="solid"/>
            <a:round/>
            <a:headEnd/>
            <a:tailEnd/>
          </a:ln>
        </p:spPr>
        <p:txBody>
          <a:bodyPr/>
          <a:lstStyle/>
          <a:p>
            <a:endParaRPr lang="ko-KR" altLang="en-US"/>
          </a:p>
        </p:txBody>
      </p:sp>
      <p:sp>
        <p:nvSpPr>
          <p:cNvPr id="152" name="Freeform 2217"/>
          <p:cNvSpPr>
            <a:spLocks noChangeAspect="1"/>
          </p:cNvSpPr>
          <p:nvPr/>
        </p:nvSpPr>
        <p:spPr bwMode="auto">
          <a:xfrm>
            <a:off x="3420461" y="7901731"/>
            <a:ext cx="1588" cy="11113"/>
          </a:xfrm>
          <a:custGeom>
            <a:avLst/>
            <a:gdLst/>
            <a:ahLst/>
            <a:cxnLst>
              <a:cxn ang="0">
                <a:pos x="0" y="0"/>
              </a:cxn>
              <a:cxn ang="0">
                <a:pos x="0" y="9"/>
              </a:cxn>
              <a:cxn ang="0">
                <a:pos x="0" y="9"/>
              </a:cxn>
            </a:cxnLst>
            <a:rect l="0" t="0" r="r" b="b"/>
            <a:pathLst>
              <a:path h="9">
                <a:moveTo>
                  <a:pt x="0" y="0"/>
                </a:moveTo>
                <a:lnTo>
                  <a:pt x="0" y="9"/>
                </a:lnTo>
                <a:lnTo>
                  <a:pt x="0" y="9"/>
                </a:lnTo>
              </a:path>
            </a:pathLst>
          </a:custGeom>
          <a:noFill/>
          <a:ln w="0" cap="rnd">
            <a:solidFill>
              <a:srgbClr val="000000"/>
            </a:solidFill>
            <a:prstDash val="solid"/>
            <a:round/>
            <a:headEnd/>
            <a:tailEnd/>
          </a:ln>
        </p:spPr>
        <p:txBody>
          <a:bodyPr/>
          <a:lstStyle/>
          <a:p>
            <a:endParaRPr lang="ko-KR" altLang="en-US"/>
          </a:p>
        </p:txBody>
      </p:sp>
      <p:sp>
        <p:nvSpPr>
          <p:cNvPr id="153" name="Freeform 2218"/>
          <p:cNvSpPr>
            <a:spLocks noChangeAspect="1"/>
          </p:cNvSpPr>
          <p:nvPr/>
        </p:nvSpPr>
        <p:spPr bwMode="auto">
          <a:xfrm>
            <a:off x="3452211" y="7901731"/>
            <a:ext cx="1588" cy="11113"/>
          </a:xfrm>
          <a:custGeom>
            <a:avLst/>
            <a:gdLst/>
            <a:ahLst/>
            <a:cxnLst>
              <a:cxn ang="0">
                <a:pos x="0" y="0"/>
              </a:cxn>
              <a:cxn ang="0">
                <a:pos x="0" y="9"/>
              </a:cxn>
              <a:cxn ang="0">
                <a:pos x="0" y="9"/>
              </a:cxn>
            </a:cxnLst>
            <a:rect l="0" t="0" r="r" b="b"/>
            <a:pathLst>
              <a:path h="9">
                <a:moveTo>
                  <a:pt x="0" y="0"/>
                </a:moveTo>
                <a:lnTo>
                  <a:pt x="0" y="9"/>
                </a:lnTo>
                <a:lnTo>
                  <a:pt x="0" y="9"/>
                </a:lnTo>
              </a:path>
            </a:pathLst>
          </a:custGeom>
          <a:noFill/>
          <a:ln w="0" cap="rnd">
            <a:solidFill>
              <a:srgbClr val="000000"/>
            </a:solidFill>
            <a:prstDash val="solid"/>
            <a:round/>
            <a:headEnd/>
            <a:tailEnd/>
          </a:ln>
        </p:spPr>
        <p:txBody>
          <a:bodyPr/>
          <a:lstStyle/>
          <a:p>
            <a:endParaRPr lang="ko-KR" altLang="en-US"/>
          </a:p>
        </p:txBody>
      </p:sp>
      <p:sp>
        <p:nvSpPr>
          <p:cNvPr id="154" name="Freeform 2219"/>
          <p:cNvSpPr>
            <a:spLocks noChangeAspect="1"/>
          </p:cNvSpPr>
          <p:nvPr/>
        </p:nvSpPr>
        <p:spPr bwMode="auto">
          <a:xfrm>
            <a:off x="3420461" y="7912843"/>
            <a:ext cx="31750" cy="1588"/>
          </a:xfrm>
          <a:custGeom>
            <a:avLst/>
            <a:gdLst/>
            <a:ahLst/>
            <a:cxnLst>
              <a:cxn ang="0">
                <a:pos x="0" y="0"/>
              </a:cxn>
              <a:cxn ang="0">
                <a:pos x="25" y="0"/>
              </a:cxn>
              <a:cxn ang="0">
                <a:pos x="25" y="0"/>
              </a:cxn>
            </a:cxnLst>
            <a:rect l="0" t="0" r="r" b="b"/>
            <a:pathLst>
              <a:path w="25">
                <a:moveTo>
                  <a:pt x="0" y="0"/>
                </a:moveTo>
                <a:lnTo>
                  <a:pt x="25" y="0"/>
                </a:lnTo>
                <a:lnTo>
                  <a:pt x="25" y="0"/>
                </a:lnTo>
              </a:path>
            </a:pathLst>
          </a:custGeom>
          <a:noFill/>
          <a:ln w="0" cap="rnd">
            <a:solidFill>
              <a:srgbClr val="000000"/>
            </a:solidFill>
            <a:prstDash val="solid"/>
            <a:round/>
            <a:headEnd/>
            <a:tailEnd/>
          </a:ln>
        </p:spPr>
        <p:txBody>
          <a:bodyPr/>
          <a:lstStyle/>
          <a:p>
            <a:endParaRPr lang="ko-KR" altLang="en-US"/>
          </a:p>
        </p:txBody>
      </p:sp>
      <p:sp>
        <p:nvSpPr>
          <p:cNvPr id="155" name="Freeform 2220"/>
          <p:cNvSpPr>
            <a:spLocks noChangeAspect="1"/>
          </p:cNvSpPr>
          <p:nvPr/>
        </p:nvSpPr>
        <p:spPr bwMode="auto">
          <a:xfrm>
            <a:off x="3431573" y="7912843"/>
            <a:ext cx="1588" cy="39688"/>
          </a:xfrm>
          <a:custGeom>
            <a:avLst/>
            <a:gdLst/>
            <a:ahLst/>
            <a:cxnLst>
              <a:cxn ang="0">
                <a:pos x="0" y="0"/>
              </a:cxn>
              <a:cxn ang="0">
                <a:pos x="0" y="31"/>
              </a:cxn>
              <a:cxn ang="0">
                <a:pos x="0" y="31"/>
              </a:cxn>
            </a:cxnLst>
            <a:rect l="0" t="0" r="r" b="b"/>
            <a:pathLst>
              <a:path h="31">
                <a:moveTo>
                  <a:pt x="0" y="0"/>
                </a:moveTo>
                <a:lnTo>
                  <a:pt x="0" y="31"/>
                </a:lnTo>
                <a:lnTo>
                  <a:pt x="0" y="31"/>
                </a:lnTo>
              </a:path>
            </a:pathLst>
          </a:custGeom>
          <a:noFill/>
          <a:ln w="0" cap="rnd">
            <a:solidFill>
              <a:srgbClr val="000000"/>
            </a:solidFill>
            <a:prstDash val="solid"/>
            <a:round/>
            <a:headEnd/>
            <a:tailEnd/>
          </a:ln>
        </p:spPr>
        <p:txBody>
          <a:bodyPr/>
          <a:lstStyle/>
          <a:p>
            <a:endParaRPr lang="ko-KR" altLang="en-US"/>
          </a:p>
        </p:txBody>
      </p:sp>
      <p:sp>
        <p:nvSpPr>
          <p:cNvPr id="156" name="Freeform 2221"/>
          <p:cNvSpPr>
            <a:spLocks noChangeAspect="1"/>
          </p:cNvSpPr>
          <p:nvPr/>
        </p:nvSpPr>
        <p:spPr bwMode="auto">
          <a:xfrm>
            <a:off x="3441098" y="7912843"/>
            <a:ext cx="0" cy="39688"/>
          </a:xfrm>
          <a:custGeom>
            <a:avLst/>
            <a:gdLst/>
            <a:ahLst/>
            <a:cxnLst>
              <a:cxn ang="0">
                <a:pos x="0" y="0"/>
              </a:cxn>
              <a:cxn ang="0">
                <a:pos x="0" y="31"/>
              </a:cxn>
              <a:cxn ang="0">
                <a:pos x="0" y="31"/>
              </a:cxn>
            </a:cxnLst>
            <a:rect l="0" t="0" r="r" b="b"/>
            <a:pathLst>
              <a:path h="31">
                <a:moveTo>
                  <a:pt x="0" y="0"/>
                </a:moveTo>
                <a:lnTo>
                  <a:pt x="0" y="31"/>
                </a:lnTo>
                <a:lnTo>
                  <a:pt x="0" y="31"/>
                </a:lnTo>
              </a:path>
            </a:pathLst>
          </a:custGeom>
          <a:noFill/>
          <a:ln w="0" cap="rnd">
            <a:solidFill>
              <a:srgbClr val="000000"/>
            </a:solidFill>
            <a:prstDash val="solid"/>
            <a:round/>
            <a:headEnd/>
            <a:tailEnd/>
          </a:ln>
        </p:spPr>
        <p:txBody>
          <a:bodyPr/>
          <a:lstStyle/>
          <a:p>
            <a:endParaRPr lang="ko-KR" altLang="en-US"/>
          </a:p>
        </p:txBody>
      </p:sp>
      <p:sp>
        <p:nvSpPr>
          <p:cNvPr id="157" name="Freeform 2222"/>
          <p:cNvSpPr>
            <a:spLocks noChangeAspect="1"/>
          </p:cNvSpPr>
          <p:nvPr/>
        </p:nvSpPr>
        <p:spPr bwMode="auto">
          <a:xfrm>
            <a:off x="3431573" y="7952531"/>
            <a:ext cx="9525" cy="1588"/>
          </a:xfrm>
          <a:custGeom>
            <a:avLst/>
            <a:gdLst/>
            <a:ahLst/>
            <a:cxnLst>
              <a:cxn ang="0">
                <a:pos x="0" y="0"/>
              </a:cxn>
              <a:cxn ang="0">
                <a:pos x="7" y="0"/>
              </a:cxn>
              <a:cxn ang="0">
                <a:pos x="7" y="0"/>
              </a:cxn>
            </a:cxnLst>
            <a:rect l="0" t="0" r="r" b="b"/>
            <a:pathLst>
              <a:path w="7">
                <a:moveTo>
                  <a:pt x="0" y="0"/>
                </a:moveTo>
                <a:lnTo>
                  <a:pt x="7" y="0"/>
                </a:lnTo>
                <a:lnTo>
                  <a:pt x="7" y="0"/>
                </a:lnTo>
              </a:path>
            </a:pathLst>
          </a:custGeom>
          <a:noFill/>
          <a:ln w="0" cap="rnd">
            <a:solidFill>
              <a:srgbClr val="000000"/>
            </a:solidFill>
            <a:prstDash val="solid"/>
            <a:round/>
            <a:headEnd/>
            <a:tailEnd/>
          </a:ln>
        </p:spPr>
        <p:txBody>
          <a:bodyPr/>
          <a:lstStyle/>
          <a:p>
            <a:endParaRPr lang="ko-KR" altLang="en-US"/>
          </a:p>
        </p:txBody>
      </p:sp>
      <p:sp>
        <p:nvSpPr>
          <p:cNvPr id="158" name="Freeform 2223"/>
          <p:cNvSpPr>
            <a:spLocks noChangeAspect="1"/>
          </p:cNvSpPr>
          <p:nvPr/>
        </p:nvSpPr>
        <p:spPr bwMode="auto">
          <a:xfrm>
            <a:off x="3434748" y="7895381"/>
            <a:ext cx="1588" cy="6350"/>
          </a:xfrm>
          <a:custGeom>
            <a:avLst/>
            <a:gdLst/>
            <a:ahLst/>
            <a:cxnLst>
              <a:cxn ang="0">
                <a:pos x="0" y="5"/>
              </a:cxn>
              <a:cxn ang="0">
                <a:pos x="0" y="0"/>
              </a:cxn>
              <a:cxn ang="0">
                <a:pos x="0" y="0"/>
              </a:cxn>
            </a:cxnLst>
            <a:rect l="0" t="0" r="r" b="b"/>
            <a:pathLst>
              <a:path h="5">
                <a:moveTo>
                  <a:pt x="0" y="5"/>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59" name="Freeform 2224"/>
          <p:cNvSpPr>
            <a:spLocks noChangeAspect="1"/>
          </p:cNvSpPr>
          <p:nvPr/>
        </p:nvSpPr>
        <p:spPr bwMode="auto">
          <a:xfrm>
            <a:off x="3428398" y="7895381"/>
            <a:ext cx="1588" cy="6350"/>
          </a:xfrm>
          <a:custGeom>
            <a:avLst/>
            <a:gdLst/>
            <a:ahLst/>
            <a:cxnLst>
              <a:cxn ang="0">
                <a:pos x="0" y="5"/>
              </a:cxn>
              <a:cxn ang="0">
                <a:pos x="0" y="0"/>
              </a:cxn>
              <a:cxn ang="0">
                <a:pos x="0" y="0"/>
              </a:cxn>
            </a:cxnLst>
            <a:rect l="0" t="0" r="r" b="b"/>
            <a:pathLst>
              <a:path h="5">
                <a:moveTo>
                  <a:pt x="0" y="5"/>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60" name="Freeform 2225"/>
          <p:cNvSpPr>
            <a:spLocks noChangeAspect="1"/>
          </p:cNvSpPr>
          <p:nvPr/>
        </p:nvSpPr>
        <p:spPr bwMode="auto">
          <a:xfrm>
            <a:off x="3442686" y="7895381"/>
            <a:ext cx="1588" cy="6350"/>
          </a:xfrm>
          <a:custGeom>
            <a:avLst/>
            <a:gdLst/>
            <a:ahLst/>
            <a:cxnLst>
              <a:cxn ang="0">
                <a:pos x="0" y="5"/>
              </a:cxn>
              <a:cxn ang="0">
                <a:pos x="0" y="0"/>
              </a:cxn>
              <a:cxn ang="0">
                <a:pos x="0" y="0"/>
              </a:cxn>
            </a:cxnLst>
            <a:rect l="0" t="0" r="r" b="b"/>
            <a:pathLst>
              <a:path h="5">
                <a:moveTo>
                  <a:pt x="0" y="5"/>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61" name="Freeform 2226"/>
          <p:cNvSpPr>
            <a:spLocks noChangeAspect="1"/>
          </p:cNvSpPr>
          <p:nvPr/>
        </p:nvSpPr>
        <p:spPr bwMode="auto">
          <a:xfrm>
            <a:off x="5036536" y="7415956"/>
            <a:ext cx="1588" cy="28575"/>
          </a:xfrm>
          <a:custGeom>
            <a:avLst/>
            <a:gdLst/>
            <a:ahLst/>
            <a:cxnLst>
              <a:cxn ang="0">
                <a:pos x="0" y="0"/>
              </a:cxn>
              <a:cxn ang="0">
                <a:pos x="0" y="23"/>
              </a:cxn>
              <a:cxn ang="0">
                <a:pos x="0" y="23"/>
              </a:cxn>
            </a:cxnLst>
            <a:rect l="0" t="0" r="r" b="b"/>
            <a:pathLst>
              <a:path h="23">
                <a:moveTo>
                  <a:pt x="0" y="0"/>
                </a:moveTo>
                <a:lnTo>
                  <a:pt x="0" y="23"/>
                </a:lnTo>
                <a:lnTo>
                  <a:pt x="0" y="23"/>
                </a:lnTo>
              </a:path>
            </a:pathLst>
          </a:custGeom>
          <a:noFill/>
          <a:ln w="0" cap="rnd">
            <a:solidFill>
              <a:srgbClr val="000000"/>
            </a:solidFill>
            <a:prstDash val="solid"/>
            <a:round/>
            <a:headEnd/>
            <a:tailEnd/>
          </a:ln>
        </p:spPr>
        <p:txBody>
          <a:bodyPr/>
          <a:lstStyle/>
          <a:p>
            <a:endParaRPr lang="ko-KR" altLang="en-US"/>
          </a:p>
        </p:txBody>
      </p:sp>
      <p:sp>
        <p:nvSpPr>
          <p:cNvPr id="162" name="Freeform 2227"/>
          <p:cNvSpPr>
            <a:spLocks noChangeAspect="1"/>
          </p:cNvSpPr>
          <p:nvPr/>
        </p:nvSpPr>
        <p:spPr bwMode="auto">
          <a:xfrm>
            <a:off x="5047648" y="7415956"/>
            <a:ext cx="1588" cy="28575"/>
          </a:xfrm>
          <a:custGeom>
            <a:avLst/>
            <a:gdLst/>
            <a:ahLst/>
            <a:cxnLst>
              <a:cxn ang="0">
                <a:pos x="0" y="0"/>
              </a:cxn>
              <a:cxn ang="0">
                <a:pos x="0" y="23"/>
              </a:cxn>
              <a:cxn ang="0">
                <a:pos x="0" y="23"/>
              </a:cxn>
            </a:cxnLst>
            <a:rect l="0" t="0" r="r" b="b"/>
            <a:pathLst>
              <a:path h="23">
                <a:moveTo>
                  <a:pt x="0" y="0"/>
                </a:moveTo>
                <a:lnTo>
                  <a:pt x="0" y="23"/>
                </a:lnTo>
                <a:lnTo>
                  <a:pt x="0" y="23"/>
                </a:lnTo>
              </a:path>
            </a:pathLst>
          </a:custGeom>
          <a:noFill/>
          <a:ln w="0" cap="rnd">
            <a:solidFill>
              <a:srgbClr val="000000"/>
            </a:solidFill>
            <a:prstDash val="solid"/>
            <a:round/>
            <a:headEnd/>
            <a:tailEnd/>
          </a:ln>
        </p:spPr>
        <p:txBody>
          <a:bodyPr/>
          <a:lstStyle/>
          <a:p>
            <a:endParaRPr lang="ko-KR" altLang="en-US"/>
          </a:p>
        </p:txBody>
      </p:sp>
      <p:sp>
        <p:nvSpPr>
          <p:cNvPr id="163" name="Freeform 2228"/>
          <p:cNvSpPr>
            <a:spLocks noChangeAspect="1"/>
          </p:cNvSpPr>
          <p:nvPr/>
        </p:nvSpPr>
        <p:spPr bwMode="auto">
          <a:xfrm>
            <a:off x="5071461" y="7406431"/>
            <a:ext cx="1588" cy="65088"/>
          </a:xfrm>
          <a:custGeom>
            <a:avLst/>
            <a:gdLst/>
            <a:ahLst/>
            <a:cxnLst>
              <a:cxn ang="0">
                <a:pos x="0" y="51"/>
              </a:cxn>
              <a:cxn ang="0">
                <a:pos x="0" y="0"/>
              </a:cxn>
              <a:cxn ang="0">
                <a:pos x="0" y="0"/>
              </a:cxn>
            </a:cxnLst>
            <a:rect l="0" t="0" r="r" b="b"/>
            <a:pathLst>
              <a:path h="51">
                <a:moveTo>
                  <a:pt x="0" y="51"/>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64" name="Freeform 2229"/>
          <p:cNvSpPr>
            <a:spLocks noChangeAspect="1"/>
          </p:cNvSpPr>
          <p:nvPr/>
        </p:nvSpPr>
        <p:spPr bwMode="auto">
          <a:xfrm>
            <a:off x="5012723" y="7406431"/>
            <a:ext cx="0" cy="65088"/>
          </a:xfrm>
          <a:custGeom>
            <a:avLst/>
            <a:gdLst/>
            <a:ahLst/>
            <a:cxnLst>
              <a:cxn ang="0">
                <a:pos x="0" y="0"/>
              </a:cxn>
              <a:cxn ang="0">
                <a:pos x="0" y="51"/>
              </a:cxn>
              <a:cxn ang="0">
                <a:pos x="0" y="51"/>
              </a:cxn>
            </a:cxnLst>
            <a:rect l="0" t="0" r="r" b="b"/>
            <a:pathLst>
              <a:path h="51">
                <a:moveTo>
                  <a:pt x="0" y="0"/>
                </a:moveTo>
                <a:lnTo>
                  <a:pt x="0" y="51"/>
                </a:lnTo>
                <a:lnTo>
                  <a:pt x="0" y="51"/>
                </a:lnTo>
              </a:path>
            </a:pathLst>
          </a:custGeom>
          <a:noFill/>
          <a:ln w="0" cap="rnd">
            <a:solidFill>
              <a:srgbClr val="000000"/>
            </a:solidFill>
            <a:prstDash val="solid"/>
            <a:round/>
            <a:headEnd/>
            <a:tailEnd/>
          </a:ln>
        </p:spPr>
        <p:txBody>
          <a:bodyPr/>
          <a:lstStyle/>
          <a:p>
            <a:endParaRPr lang="ko-KR" altLang="en-US"/>
          </a:p>
        </p:txBody>
      </p:sp>
      <p:sp>
        <p:nvSpPr>
          <p:cNvPr id="165" name="Freeform 2230"/>
          <p:cNvSpPr>
            <a:spLocks noChangeAspect="1"/>
          </p:cNvSpPr>
          <p:nvPr/>
        </p:nvSpPr>
        <p:spPr bwMode="auto">
          <a:xfrm>
            <a:off x="5012723" y="7471518"/>
            <a:ext cx="58738" cy="1588"/>
          </a:xfrm>
          <a:custGeom>
            <a:avLst/>
            <a:gdLst/>
            <a:ahLst/>
            <a:cxnLst>
              <a:cxn ang="0">
                <a:pos x="0" y="0"/>
              </a:cxn>
              <a:cxn ang="0">
                <a:pos x="47" y="0"/>
              </a:cxn>
              <a:cxn ang="0">
                <a:pos x="47" y="0"/>
              </a:cxn>
            </a:cxnLst>
            <a:rect l="0" t="0" r="r" b="b"/>
            <a:pathLst>
              <a:path w="47">
                <a:moveTo>
                  <a:pt x="0" y="0"/>
                </a:moveTo>
                <a:lnTo>
                  <a:pt x="47" y="0"/>
                </a:lnTo>
                <a:lnTo>
                  <a:pt x="47" y="0"/>
                </a:lnTo>
              </a:path>
            </a:pathLst>
          </a:custGeom>
          <a:noFill/>
          <a:ln w="0" cap="rnd">
            <a:solidFill>
              <a:srgbClr val="000000"/>
            </a:solidFill>
            <a:prstDash val="solid"/>
            <a:round/>
            <a:headEnd/>
            <a:tailEnd/>
          </a:ln>
        </p:spPr>
        <p:txBody>
          <a:bodyPr/>
          <a:lstStyle/>
          <a:p>
            <a:endParaRPr lang="ko-KR" altLang="en-US"/>
          </a:p>
        </p:txBody>
      </p:sp>
      <p:sp>
        <p:nvSpPr>
          <p:cNvPr id="166" name="Freeform 2231"/>
          <p:cNvSpPr>
            <a:spLocks noChangeAspect="1"/>
          </p:cNvSpPr>
          <p:nvPr/>
        </p:nvSpPr>
        <p:spPr bwMode="auto">
          <a:xfrm>
            <a:off x="5036536" y="7444531"/>
            <a:ext cx="11113" cy="1588"/>
          </a:xfrm>
          <a:custGeom>
            <a:avLst/>
            <a:gdLst/>
            <a:ahLst/>
            <a:cxnLst>
              <a:cxn ang="0">
                <a:pos x="0" y="0"/>
              </a:cxn>
              <a:cxn ang="0">
                <a:pos x="9" y="0"/>
              </a:cxn>
              <a:cxn ang="0">
                <a:pos x="9" y="0"/>
              </a:cxn>
            </a:cxnLst>
            <a:rect l="0" t="0" r="r" b="b"/>
            <a:pathLst>
              <a:path w="9">
                <a:moveTo>
                  <a:pt x="0" y="0"/>
                </a:moveTo>
                <a:lnTo>
                  <a:pt x="9" y="0"/>
                </a:lnTo>
                <a:lnTo>
                  <a:pt x="9" y="0"/>
                </a:lnTo>
              </a:path>
            </a:pathLst>
          </a:custGeom>
          <a:noFill/>
          <a:ln w="0" cap="rnd">
            <a:solidFill>
              <a:srgbClr val="000000"/>
            </a:solidFill>
            <a:prstDash val="solid"/>
            <a:round/>
            <a:headEnd/>
            <a:tailEnd/>
          </a:ln>
        </p:spPr>
        <p:txBody>
          <a:bodyPr/>
          <a:lstStyle/>
          <a:p>
            <a:endParaRPr lang="ko-KR" altLang="en-US"/>
          </a:p>
        </p:txBody>
      </p:sp>
      <p:sp>
        <p:nvSpPr>
          <p:cNvPr id="167" name="Freeform 2232"/>
          <p:cNvSpPr>
            <a:spLocks noChangeAspect="1"/>
          </p:cNvSpPr>
          <p:nvPr/>
        </p:nvSpPr>
        <p:spPr bwMode="auto">
          <a:xfrm>
            <a:off x="5012723" y="7406431"/>
            <a:ext cx="58738" cy="1588"/>
          </a:xfrm>
          <a:custGeom>
            <a:avLst/>
            <a:gdLst/>
            <a:ahLst/>
            <a:cxnLst>
              <a:cxn ang="0">
                <a:pos x="47" y="0"/>
              </a:cxn>
              <a:cxn ang="0">
                <a:pos x="0" y="0"/>
              </a:cxn>
              <a:cxn ang="0">
                <a:pos x="0" y="0"/>
              </a:cxn>
            </a:cxnLst>
            <a:rect l="0" t="0" r="r" b="b"/>
            <a:pathLst>
              <a:path w="47">
                <a:moveTo>
                  <a:pt x="47"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68" name="Freeform 2233"/>
          <p:cNvSpPr>
            <a:spLocks noChangeAspect="1"/>
          </p:cNvSpPr>
          <p:nvPr/>
        </p:nvSpPr>
        <p:spPr bwMode="auto">
          <a:xfrm>
            <a:off x="5060348" y="7406431"/>
            <a:ext cx="1588" cy="9525"/>
          </a:xfrm>
          <a:custGeom>
            <a:avLst/>
            <a:gdLst/>
            <a:ahLst/>
            <a:cxnLst>
              <a:cxn ang="0">
                <a:pos x="0" y="0"/>
              </a:cxn>
              <a:cxn ang="0">
                <a:pos x="0" y="7"/>
              </a:cxn>
              <a:cxn ang="0">
                <a:pos x="0" y="7"/>
              </a:cxn>
            </a:cxnLst>
            <a:rect l="0" t="0" r="r" b="b"/>
            <a:pathLst>
              <a:path h="7">
                <a:moveTo>
                  <a:pt x="0" y="0"/>
                </a:moveTo>
                <a:lnTo>
                  <a:pt x="0" y="7"/>
                </a:lnTo>
                <a:lnTo>
                  <a:pt x="0" y="7"/>
                </a:lnTo>
              </a:path>
            </a:pathLst>
          </a:custGeom>
          <a:noFill/>
          <a:ln w="0" cap="rnd">
            <a:solidFill>
              <a:srgbClr val="000000"/>
            </a:solidFill>
            <a:prstDash val="solid"/>
            <a:round/>
            <a:headEnd/>
            <a:tailEnd/>
          </a:ln>
        </p:spPr>
        <p:txBody>
          <a:bodyPr/>
          <a:lstStyle/>
          <a:p>
            <a:endParaRPr lang="ko-KR" altLang="en-US"/>
          </a:p>
        </p:txBody>
      </p:sp>
      <p:sp>
        <p:nvSpPr>
          <p:cNvPr id="169" name="Freeform 2234"/>
          <p:cNvSpPr>
            <a:spLocks noChangeAspect="1"/>
          </p:cNvSpPr>
          <p:nvPr/>
        </p:nvSpPr>
        <p:spPr bwMode="auto">
          <a:xfrm>
            <a:off x="5023836" y="7406431"/>
            <a:ext cx="1588" cy="9525"/>
          </a:xfrm>
          <a:custGeom>
            <a:avLst/>
            <a:gdLst/>
            <a:ahLst/>
            <a:cxnLst>
              <a:cxn ang="0">
                <a:pos x="0" y="0"/>
              </a:cxn>
              <a:cxn ang="0">
                <a:pos x="0" y="7"/>
              </a:cxn>
              <a:cxn ang="0">
                <a:pos x="0" y="7"/>
              </a:cxn>
            </a:cxnLst>
            <a:rect l="0" t="0" r="r" b="b"/>
            <a:pathLst>
              <a:path h="7">
                <a:moveTo>
                  <a:pt x="0" y="0"/>
                </a:moveTo>
                <a:lnTo>
                  <a:pt x="0" y="7"/>
                </a:lnTo>
                <a:lnTo>
                  <a:pt x="0" y="7"/>
                </a:lnTo>
              </a:path>
            </a:pathLst>
          </a:custGeom>
          <a:noFill/>
          <a:ln w="0" cap="rnd">
            <a:solidFill>
              <a:srgbClr val="000000"/>
            </a:solidFill>
            <a:prstDash val="solid"/>
            <a:round/>
            <a:headEnd/>
            <a:tailEnd/>
          </a:ln>
        </p:spPr>
        <p:txBody>
          <a:bodyPr/>
          <a:lstStyle/>
          <a:p>
            <a:endParaRPr lang="ko-KR" altLang="en-US"/>
          </a:p>
        </p:txBody>
      </p:sp>
      <p:sp>
        <p:nvSpPr>
          <p:cNvPr id="170" name="Freeform 2235"/>
          <p:cNvSpPr>
            <a:spLocks noChangeAspect="1"/>
          </p:cNvSpPr>
          <p:nvPr/>
        </p:nvSpPr>
        <p:spPr bwMode="auto">
          <a:xfrm>
            <a:off x="5023836" y="7415956"/>
            <a:ext cx="36513" cy="1588"/>
          </a:xfrm>
          <a:custGeom>
            <a:avLst/>
            <a:gdLst/>
            <a:ahLst/>
            <a:cxnLst>
              <a:cxn ang="0">
                <a:pos x="0" y="0"/>
              </a:cxn>
              <a:cxn ang="0">
                <a:pos x="29" y="0"/>
              </a:cxn>
              <a:cxn ang="0">
                <a:pos x="29" y="0"/>
              </a:cxn>
            </a:cxnLst>
            <a:rect l="0" t="0" r="r" b="b"/>
            <a:pathLst>
              <a:path w="29">
                <a:moveTo>
                  <a:pt x="0" y="0"/>
                </a:moveTo>
                <a:lnTo>
                  <a:pt x="29" y="0"/>
                </a:lnTo>
                <a:lnTo>
                  <a:pt x="29" y="0"/>
                </a:lnTo>
              </a:path>
            </a:pathLst>
          </a:custGeom>
          <a:noFill/>
          <a:ln w="0" cap="rnd">
            <a:solidFill>
              <a:srgbClr val="000000"/>
            </a:solidFill>
            <a:prstDash val="solid"/>
            <a:round/>
            <a:headEnd/>
            <a:tailEnd/>
          </a:ln>
        </p:spPr>
        <p:txBody>
          <a:bodyPr/>
          <a:lstStyle/>
          <a:p>
            <a:endParaRPr lang="ko-KR" altLang="en-US"/>
          </a:p>
        </p:txBody>
      </p:sp>
      <p:sp>
        <p:nvSpPr>
          <p:cNvPr id="171" name="Freeform 2236"/>
          <p:cNvSpPr>
            <a:spLocks noChangeAspect="1"/>
          </p:cNvSpPr>
          <p:nvPr/>
        </p:nvSpPr>
        <p:spPr bwMode="auto">
          <a:xfrm>
            <a:off x="5050823" y="7403256"/>
            <a:ext cx="0" cy="3175"/>
          </a:xfrm>
          <a:custGeom>
            <a:avLst/>
            <a:gdLst/>
            <a:ahLst/>
            <a:cxnLst>
              <a:cxn ang="0">
                <a:pos x="0" y="3"/>
              </a:cxn>
              <a:cxn ang="0">
                <a:pos x="0" y="0"/>
              </a:cxn>
              <a:cxn ang="0">
                <a:pos x="1" y="0"/>
              </a:cxn>
            </a:cxnLst>
            <a:rect l="0" t="0" r="r" b="b"/>
            <a:pathLst>
              <a:path w="1" h="3">
                <a:moveTo>
                  <a:pt x="0" y="3"/>
                </a:moveTo>
                <a:lnTo>
                  <a:pt x="0" y="0"/>
                </a:lnTo>
                <a:lnTo>
                  <a:pt x="1" y="0"/>
                </a:lnTo>
              </a:path>
            </a:pathLst>
          </a:custGeom>
          <a:noFill/>
          <a:ln w="0" cap="rnd">
            <a:solidFill>
              <a:srgbClr val="000000"/>
            </a:solidFill>
            <a:prstDash val="solid"/>
            <a:round/>
            <a:headEnd/>
            <a:tailEnd/>
          </a:ln>
        </p:spPr>
        <p:txBody>
          <a:bodyPr/>
          <a:lstStyle/>
          <a:p>
            <a:endParaRPr lang="ko-KR" altLang="en-US"/>
          </a:p>
        </p:txBody>
      </p:sp>
      <p:sp>
        <p:nvSpPr>
          <p:cNvPr id="172" name="Freeform 2237"/>
          <p:cNvSpPr>
            <a:spLocks noChangeAspect="1"/>
          </p:cNvSpPr>
          <p:nvPr/>
        </p:nvSpPr>
        <p:spPr bwMode="auto">
          <a:xfrm>
            <a:off x="5033361" y="7403256"/>
            <a:ext cx="1588" cy="3175"/>
          </a:xfrm>
          <a:custGeom>
            <a:avLst/>
            <a:gdLst/>
            <a:ahLst/>
            <a:cxnLst>
              <a:cxn ang="0">
                <a:pos x="0" y="3"/>
              </a:cxn>
              <a:cxn ang="0">
                <a:pos x="0" y="0"/>
              </a:cxn>
              <a:cxn ang="0">
                <a:pos x="0" y="0"/>
              </a:cxn>
            </a:cxnLst>
            <a:rect l="0" t="0" r="r" b="b"/>
            <a:pathLst>
              <a:path h="3">
                <a:moveTo>
                  <a:pt x="0" y="3"/>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73" name="Freeform 2238"/>
          <p:cNvSpPr>
            <a:spLocks noChangeAspect="1"/>
          </p:cNvSpPr>
          <p:nvPr/>
        </p:nvSpPr>
        <p:spPr bwMode="auto">
          <a:xfrm>
            <a:off x="5042886" y="7403256"/>
            <a:ext cx="1588" cy="3175"/>
          </a:xfrm>
          <a:custGeom>
            <a:avLst/>
            <a:gdLst/>
            <a:ahLst/>
            <a:cxnLst>
              <a:cxn ang="0">
                <a:pos x="0" y="3"/>
              </a:cxn>
              <a:cxn ang="0">
                <a:pos x="0" y="0"/>
              </a:cxn>
              <a:cxn ang="0">
                <a:pos x="0" y="0"/>
              </a:cxn>
            </a:cxnLst>
            <a:rect l="0" t="0" r="r" b="b"/>
            <a:pathLst>
              <a:path h="3">
                <a:moveTo>
                  <a:pt x="0" y="3"/>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74" name="Freeform 2239"/>
          <p:cNvSpPr>
            <a:spLocks noChangeAspect="1"/>
          </p:cNvSpPr>
          <p:nvPr/>
        </p:nvSpPr>
        <p:spPr bwMode="auto">
          <a:xfrm>
            <a:off x="5042886" y="7471518"/>
            <a:ext cx="1588" cy="719138"/>
          </a:xfrm>
          <a:custGeom>
            <a:avLst/>
            <a:gdLst/>
            <a:ahLst/>
            <a:cxnLst>
              <a:cxn ang="0">
                <a:pos x="0" y="0"/>
              </a:cxn>
              <a:cxn ang="0">
                <a:pos x="0" y="566"/>
              </a:cxn>
              <a:cxn ang="0">
                <a:pos x="0" y="566"/>
              </a:cxn>
            </a:cxnLst>
            <a:rect l="0" t="0" r="r" b="b"/>
            <a:pathLst>
              <a:path h="566">
                <a:moveTo>
                  <a:pt x="0" y="0"/>
                </a:moveTo>
                <a:lnTo>
                  <a:pt x="0" y="566"/>
                </a:lnTo>
                <a:lnTo>
                  <a:pt x="0" y="566"/>
                </a:lnTo>
              </a:path>
            </a:pathLst>
          </a:custGeom>
          <a:noFill/>
          <a:ln w="0" cap="rnd">
            <a:solidFill>
              <a:srgbClr val="FF0000"/>
            </a:solidFill>
            <a:prstDash val="solid"/>
            <a:round/>
            <a:headEnd/>
            <a:tailEnd/>
          </a:ln>
        </p:spPr>
        <p:txBody>
          <a:bodyPr/>
          <a:lstStyle/>
          <a:p>
            <a:endParaRPr lang="ko-KR" altLang="en-US"/>
          </a:p>
        </p:txBody>
      </p:sp>
      <p:sp>
        <p:nvSpPr>
          <p:cNvPr id="175" name="Freeform 2240"/>
          <p:cNvSpPr>
            <a:spLocks noChangeAspect="1"/>
          </p:cNvSpPr>
          <p:nvPr/>
        </p:nvSpPr>
        <p:spPr bwMode="auto">
          <a:xfrm>
            <a:off x="3434748" y="7989043"/>
            <a:ext cx="1588" cy="339725"/>
          </a:xfrm>
          <a:custGeom>
            <a:avLst/>
            <a:gdLst/>
            <a:ahLst/>
            <a:cxnLst>
              <a:cxn ang="0">
                <a:pos x="0" y="0"/>
              </a:cxn>
              <a:cxn ang="0">
                <a:pos x="0" y="268"/>
              </a:cxn>
              <a:cxn ang="0">
                <a:pos x="0" y="268"/>
              </a:cxn>
            </a:cxnLst>
            <a:rect l="0" t="0" r="r" b="b"/>
            <a:pathLst>
              <a:path h="268">
                <a:moveTo>
                  <a:pt x="0" y="0"/>
                </a:moveTo>
                <a:lnTo>
                  <a:pt x="0" y="268"/>
                </a:lnTo>
                <a:lnTo>
                  <a:pt x="0" y="268"/>
                </a:lnTo>
              </a:path>
            </a:pathLst>
          </a:custGeom>
          <a:noFill/>
          <a:ln w="0" cap="rnd">
            <a:solidFill>
              <a:srgbClr val="FF0000"/>
            </a:solidFill>
            <a:prstDash val="solid"/>
            <a:round/>
            <a:headEnd/>
            <a:tailEnd/>
          </a:ln>
        </p:spPr>
        <p:txBody>
          <a:bodyPr/>
          <a:lstStyle/>
          <a:p>
            <a:endParaRPr lang="ko-KR" altLang="en-US"/>
          </a:p>
        </p:txBody>
      </p:sp>
      <p:sp>
        <p:nvSpPr>
          <p:cNvPr id="176" name="Freeform 2241"/>
          <p:cNvSpPr>
            <a:spLocks noChangeAspect="1"/>
          </p:cNvSpPr>
          <p:nvPr/>
        </p:nvSpPr>
        <p:spPr bwMode="auto">
          <a:xfrm>
            <a:off x="3434748" y="8328768"/>
            <a:ext cx="1274763" cy="1588"/>
          </a:xfrm>
          <a:custGeom>
            <a:avLst/>
            <a:gdLst/>
            <a:ahLst/>
            <a:cxnLst>
              <a:cxn ang="0">
                <a:pos x="1005" y="0"/>
              </a:cxn>
              <a:cxn ang="0">
                <a:pos x="0" y="0"/>
              </a:cxn>
              <a:cxn ang="0">
                <a:pos x="0" y="0"/>
              </a:cxn>
            </a:cxnLst>
            <a:rect l="0" t="0" r="r" b="b"/>
            <a:pathLst>
              <a:path w="1005">
                <a:moveTo>
                  <a:pt x="1005" y="0"/>
                </a:moveTo>
                <a:lnTo>
                  <a:pt x="0" y="0"/>
                </a:lnTo>
                <a:lnTo>
                  <a:pt x="0" y="0"/>
                </a:lnTo>
              </a:path>
            </a:pathLst>
          </a:custGeom>
          <a:noFill/>
          <a:ln w="0" cap="rnd">
            <a:solidFill>
              <a:srgbClr val="FF0000"/>
            </a:solidFill>
            <a:prstDash val="solid"/>
            <a:round/>
            <a:headEnd/>
            <a:tailEnd/>
          </a:ln>
        </p:spPr>
        <p:txBody>
          <a:bodyPr/>
          <a:lstStyle/>
          <a:p>
            <a:endParaRPr lang="ko-KR" altLang="en-US"/>
          </a:p>
        </p:txBody>
      </p:sp>
      <p:grpSp>
        <p:nvGrpSpPr>
          <p:cNvPr id="197" name="Group 2262"/>
          <p:cNvGrpSpPr>
            <a:grpSpLocks noChangeAspect="1"/>
          </p:cNvGrpSpPr>
          <p:nvPr/>
        </p:nvGrpSpPr>
        <p:grpSpPr bwMode="auto">
          <a:xfrm>
            <a:off x="4814286" y="8250981"/>
            <a:ext cx="563563" cy="277813"/>
            <a:chOff x="2879" y="4339"/>
            <a:chExt cx="444" cy="219"/>
          </a:xfrm>
        </p:grpSpPr>
        <p:sp>
          <p:nvSpPr>
            <p:cNvPr id="198" name="Freeform 2263"/>
            <p:cNvSpPr>
              <a:spLocks noChangeAspect="1"/>
            </p:cNvSpPr>
            <p:nvPr/>
          </p:nvSpPr>
          <p:spPr bwMode="auto">
            <a:xfrm>
              <a:off x="2879" y="4384"/>
              <a:ext cx="175" cy="168"/>
            </a:xfrm>
            <a:custGeom>
              <a:avLst/>
              <a:gdLst/>
              <a:ahLst/>
              <a:cxnLst>
                <a:cxn ang="0">
                  <a:pos x="0" y="57"/>
                </a:cxn>
                <a:cxn ang="0">
                  <a:pos x="4" y="61"/>
                </a:cxn>
                <a:cxn ang="0">
                  <a:pos x="4" y="70"/>
                </a:cxn>
                <a:cxn ang="0">
                  <a:pos x="175" y="168"/>
                </a:cxn>
                <a:cxn ang="0">
                  <a:pos x="175" y="102"/>
                </a:cxn>
                <a:cxn ang="0">
                  <a:pos x="0" y="0"/>
                </a:cxn>
                <a:cxn ang="0">
                  <a:pos x="0" y="57"/>
                </a:cxn>
              </a:cxnLst>
              <a:rect l="0" t="0" r="r" b="b"/>
              <a:pathLst>
                <a:path w="175" h="168">
                  <a:moveTo>
                    <a:pt x="0" y="57"/>
                  </a:moveTo>
                  <a:lnTo>
                    <a:pt x="4" y="61"/>
                  </a:lnTo>
                  <a:lnTo>
                    <a:pt x="4" y="70"/>
                  </a:lnTo>
                  <a:lnTo>
                    <a:pt x="175" y="168"/>
                  </a:lnTo>
                  <a:lnTo>
                    <a:pt x="175" y="102"/>
                  </a:lnTo>
                  <a:lnTo>
                    <a:pt x="0" y="0"/>
                  </a:lnTo>
                  <a:lnTo>
                    <a:pt x="0" y="57"/>
                  </a:lnTo>
                  <a:close/>
                </a:path>
              </a:pathLst>
            </a:custGeom>
            <a:noFill/>
            <a:ln w="6350" cap="rnd">
              <a:solidFill>
                <a:srgbClr val="000000"/>
              </a:solidFill>
              <a:prstDash val="solid"/>
              <a:round/>
              <a:headEnd/>
              <a:tailEnd/>
            </a:ln>
          </p:spPr>
          <p:txBody>
            <a:bodyPr/>
            <a:lstStyle/>
            <a:p>
              <a:endParaRPr lang="ko-KR" altLang="en-US"/>
            </a:p>
          </p:txBody>
        </p:sp>
        <p:sp>
          <p:nvSpPr>
            <p:cNvPr id="199" name="Freeform 2264"/>
            <p:cNvSpPr>
              <a:spLocks noChangeAspect="1"/>
            </p:cNvSpPr>
            <p:nvPr/>
          </p:nvSpPr>
          <p:spPr bwMode="auto">
            <a:xfrm>
              <a:off x="2879" y="4339"/>
              <a:ext cx="263" cy="219"/>
            </a:xfrm>
            <a:custGeom>
              <a:avLst/>
              <a:gdLst/>
              <a:ahLst/>
              <a:cxnLst>
                <a:cxn ang="0">
                  <a:pos x="0" y="51"/>
                </a:cxn>
                <a:cxn ang="0">
                  <a:pos x="0" y="108"/>
                </a:cxn>
                <a:cxn ang="0">
                  <a:pos x="4" y="112"/>
                </a:cxn>
                <a:cxn ang="0">
                  <a:pos x="4" y="121"/>
                </a:cxn>
                <a:cxn ang="0">
                  <a:pos x="175" y="219"/>
                </a:cxn>
                <a:cxn ang="0">
                  <a:pos x="259" y="171"/>
                </a:cxn>
                <a:cxn ang="0">
                  <a:pos x="259" y="162"/>
                </a:cxn>
                <a:cxn ang="0">
                  <a:pos x="263" y="160"/>
                </a:cxn>
                <a:cxn ang="0">
                  <a:pos x="263" y="103"/>
                </a:cxn>
                <a:cxn ang="0">
                  <a:pos x="88" y="0"/>
                </a:cxn>
                <a:cxn ang="0">
                  <a:pos x="0" y="51"/>
                </a:cxn>
              </a:cxnLst>
              <a:rect l="0" t="0" r="r" b="b"/>
              <a:pathLst>
                <a:path w="263" h="219">
                  <a:moveTo>
                    <a:pt x="0" y="51"/>
                  </a:moveTo>
                  <a:lnTo>
                    <a:pt x="0" y="108"/>
                  </a:lnTo>
                  <a:lnTo>
                    <a:pt x="4" y="112"/>
                  </a:lnTo>
                  <a:lnTo>
                    <a:pt x="4" y="121"/>
                  </a:lnTo>
                  <a:lnTo>
                    <a:pt x="175" y="219"/>
                  </a:lnTo>
                  <a:lnTo>
                    <a:pt x="259" y="171"/>
                  </a:lnTo>
                  <a:lnTo>
                    <a:pt x="259" y="162"/>
                  </a:lnTo>
                  <a:lnTo>
                    <a:pt x="263" y="160"/>
                  </a:lnTo>
                  <a:lnTo>
                    <a:pt x="263" y="103"/>
                  </a:lnTo>
                  <a:lnTo>
                    <a:pt x="88" y="0"/>
                  </a:lnTo>
                  <a:lnTo>
                    <a:pt x="0" y="51"/>
                  </a:lnTo>
                  <a:close/>
                </a:path>
              </a:pathLst>
            </a:custGeom>
            <a:noFill/>
            <a:ln w="15875" cap="rnd">
              <a:solidFill>
                <a:srgbClr val="000000"/>
              </a:solidFill>
              <a:prstDash val="solid"/>
              <a:round/>
              <a:headEnd/>
              <a:tailEnd/>
            </a:ln>
          </p:spPr>
          <p:txBody>
            <a:bodyPr/>
            <a:lstStyle/>
            <a:p>
              <a:endParaRPr lang="ko-KR" altLang="en-US"/>
            </a:p>
          </p:txBody>
        </p:sp>
        <p:sp>
          <p:nvSpPr>
            <p:cNvPr id="200" name="Freeform 2265"/>
            <p:cNvSpPr>
              <a:spLocks noChangeAspect="1"/>
            </p:cNvSpPr>
            <p:nvPr/>
          </p:nvSpPr>
          <p:spPr bwMode="auto">
            <a:xfrm>
              <a:off x="2996" y="4475"/>
              <a:ext cx="20" cy="33"/>
            </a:xfrm>
            <a:custGeom>
              <a:avLst/>
              <a:gdLst/>
              <a:ahLst/>
              <a:cxnLst>
                <a:cxn ang="0">
                  <a:pos x="20" y="12"/>
                </a:cxn>
                <a:cxn ang="0">
                  <a:pos x="20" y="30"/>
                </a:cxn>
                <a:cxn ang="0">
                  <a:pos x="14" y="26"/>
                </a:cxn>
                <a:cxn ang="0">
                  <a:pos x="14" y="33"/>
                </a:cxn>
                <a:cxn ang="0">
                  <a:pos x="7" y="29"/>
                </a:cxn>
                <a:cxn ang="0">
                  <a:pos x="7" y="23"/>
                </a:cxn>
                <a:cxn ang="0">
                  <a:pos x="0" y="19"/>
                </a:cxn>
                <a:cxn ang="0">
                  <a:pos x="0" y="0"/>
                </a:cxn>
                <a:cxn ang="0">
                  <a:pos x="20" y="12"/>
                </a:cxn>
              </a:cxnLst>
              <a:rect l="0" t="0" r="r" b="b"/>
              <a:pathLst>
                <a:path w="20" h="33">
                  <a:moveTo>
                    <a:pt x="20" y="12"/>
                  </a:moveTo>
                  <a:lnTo>
                    <a:pt x="20" y="30"/>
                  </a:lnTo>
                  <a:lnTo>
                    <a:pt x="14" y="26"/>
                  </a:lnTo>
                  <a:lnTo>
                    <a:pt x="14" y="33"/>
                  </a:lnTo>
                  <a:lnTo>
                    <a:pt x="7" y="29"/>
                  </a:lnTo>
                  <a:lnTo>
                    <a:pt x="7" y="23"/>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201" name="Freeform 2266"/>
            <p:cNvSpPr>
              <a:spLocks noChangeAspect="1"/>
            </p:cNvSpPr>
            <p:nvPr/>
          </p:nvSpPr>
          <p:spPr bwMode="auto">
            <a:xfrm>
              <a:off x="3023" y="4491"/>
              <a:ext cx="21" cy="33"/>
            </a:xfrm>
            <a:custGeom>
              <a:avLst/>
              <a:gdLst/>
              <a:ahLst/>
              <a:cxnLst>
                <a:cxn ang="0">
                  <a:pos x="21" y="12"/>
                </a:cxn>
                <a:cxn ang="0">
                  <a:pos x="21" y="30"/>
                </a:cxn>
                <a:cxn ang="0">
                  <a:pos x="14" y="26"/>
                </a:cxn>
                <a:cxn ang="0">
                  <a:pos x="14" y="33"/>
                </a:cxn>
                <a:cxn ang="0">
                  <a:pos x="7" y="29"/>
                </a:cxn>
                <a:cxn ang="0">
                  <a:pos x="7" y="22"/>
                </a:cxn>
                <a:cxn ang="0">
                  <a:pos x="0" y="19"/>
                </a:cxn>
                <a:cxn ang="0">
                  <a:pos x="0" y="0"/>
                </a:cxn>
                <a:cxn ang="0">
                  <a:pos x="21" y="12"/>
                </a:cxn>
              </a:cxnLst>
              <a:rect l="0" t="0" r="r" b="b"/>
              <a:pathLst>
                <a:path w="21" h="33">
                  <a:moveTo>
                    <a:pt x="21" y="12"/>
                  </a:moveTo>
                  <a:lnTo>
                    <a:pt x="21" y="30"/>
                  </a:lnTo>
                  <a:lnTo>
                    <a:pt x="14" y="26"/>
                  </a:lnTo>
                  <a:lnTo>
                    <a:pt x="14" y="33"/>
                  </a:lnTo>
                  <a:lnTo>
                    <a:pt x="7" y="29"/>
                  </a:lnTo>
                  <a:lnTo>
                    <a:pt x="7" y="22"/>
                  </a:lnTo>
                  <a:lnTo>
                    <a:pt x="0" y="19"/>
                  </a:lnTo>
                  <a:lnTo>
                    <a:pt x="0" y="0"/>
                  </a:lnTo>
                  <a:lnTo>
                    <a:pt x="21" y="12"/>
                  </a:lnTo>
                  <a:close/>
                </a:path>
              </a:pathLst>
            </a:custGeom>
            <a:noFill/>
            <a:ln w="1588" cap="rnd">
              <a:solidFill>
                <a:srgbClr val="000000"/>
              </a:solidFill>
              <a:prstDash val="solid"/>
              <a:round/>
              <a:headEnd/>
              <a:tailEnd/>
            </a:ln>
          </p:spPr>
          <p:txBody>
            <a:bodyPr/>
            <a:lstStyle/>
            <a:p>
              <a:endParaRPr lang="ko-KR" altLang="en-US"/>
            </a:p>
          </p:txBody>
        </p:sp>
        <p:sp>
          <p:nvSpPr>
            <p:cNvPr id="202" name="Freeform 2267"/>
            <p:cNvSpPr>
              <a:spLocks noChangeAspect="1"/>
            </p:cNvSpPr>
            <p:nvPr/>
          </p:nvSpPr>
          <p:spPr bwMode="auto">
            <a:xfrm>
              <a:off x="2969" y="4459"/>
              <a:ext cx="20" cy="33"/>
            </a:xfrm>
            <a:custGeom>
              <a:avLst/>
              <a:gdLst/>
              <a:ahLst/>
              <a:cxnLst>
                <a:cxn ang="0">
                  <a:pos x="20" y="12"/>
                </a:cxn>
                <a:cxn ang="0">
                  <a:pos x="20" y="31"/>
                </a:cxn>
                <a:cxn ang="0">
                  <a:pos x="13" y="27"/>
                </a:cxn>
                <a:cxn ang="0">
                  <a:pos x="13" y="33"/>
                </a:cxn>
                <a:cxn ang="0">
                  <a:pos x="7" y="30"/>
                </a:cxn>
                <a:cxn ang="0">
                  <a:pos x="7" y="23"/>
                </a:cxn>
                <a:cxn ang="0">
                  <a:pos x="0" y="19"/>
                </a:cxn>
                <a:cxn ang="0">
                  <a:pos x="0" y="0"/>
                </a:cxn>
                <a:cxn ang="0">
                  <a:pos x="20" y="12"/>
                </a:cxn>
              </a:cxnLst>
              <a:rect l="0" t="0" r="r" b="b"/>
              <a:pathLst>
                <a:path w="20" h="33">
                  <a:moveTo>
                    <a:pt x="20" y="12"/>
                  </a:moveTo>
                  <a:lnTo>
                    <a:pt x="20" y="31"/>
                  </a:lnTo>
                  <a:lnTo>
                    <a:pt x="13" y="27"/>
                  </a:lnTo>
                  <a:lnTo>
                    <a:pt x="13" y="33"/>
                  </a:lnTo>
                  <a:lnTo>
                    <a:pt x="7" y="30"/>
                  </a:lnTo>
                  <a:lnTo>
                    <a:pt x="7" y="23"/>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203" name="Freeform 2268"/>
            <p:cNvSpPr>
              <a:spLocks noChangeAspect="1"/>
            </p:cNvSpPr>
            <p:nvPr/>
          </p:nvSpPr>
          <p:spPr bwMode="auto">
            <a:xfrm>
              <a:off x="2942" y="4444"/>
              <a:ext cx="20" cy="33"/>
            </a:xfrm>
            <a:custGeom>
              <a:avLst/>
              <a:gdLst/>
              <a:ahLst/>
              <a:cxnLst>
                <a:cxn ang="0">
                  <a:pos x="20" y="12"/>
                </a:cxn>
                <a:cxn ang="0">
                  <a:pos x="20" y="30"/>
                </a:cxn>
                <a:cxn ang="0">
                  <a:pos x="13" y="27"/>
                </a:cxn>
                <a:cxn ang="0">
                  <a:pos x="13" y="33"/>
                </a:cxn>
                <a:cxn ang="0">
                  <a:pos x="6" y="29"/>
                </a:cxn>
                <a:cxn ang="0">
                  <a:pos x="6" y="23"/>
                </a:cxn>
                <a:cxn ang="0">
                  <a:pos x="0" y="19"/>
                </a:cxn>
                <a:cxn ang="0">
                  <a:pos x="0" y="0"/>
                </a:cxn>
                <a:cxn ang="0">
                  <a:pos x="20" y="12"/>
                </a:cxn>
              </a:cxnLst>
              <a:rect l="0" t="0" r="r" b="b"/>
              <a:pathLst>
                <a:path w="20" h="33">
                  <a:moveTo>
                    <a:pt x="20" y="12"/>
                  </a:moveTo>
                  <a:lnTo>
                    <a:pt x="20" y="30"/>
                  </a:lnTo>
                  <a:lnTo>
                    <a:pt x="13" y="27"/>
                  </a:lnTo>
                  <a:lnTo>
                    <a:pt x="13" y="33"/>
                  </a:lnTo>
                  <a:lnTo>
                    <a:pt x="6" y="29"/>
                  </a:lnTo>
                  <a:lnTo>
                    <a:pt x="6" y="23"/>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204" name="Freeform 2269"/>
            <p:cNvSpPr>
              <a:spLocks noChangeAspect="1"/>
            </p:cNvSpPr>
            <p:nvPr/>
          </p:nvSpPr>
          <p:spPr bwMode="auto">
            <a:xfrm>
              <a:off x="2915" y="4429"/>
              <a:ext cx="20" cy="33"/>
            </a:xfrm>
            <a:custGeom>
              <a:avLst/>
              <a:gdLst/>
              <a:ahLst/>
              <a:cxnLst>
                <a:cxn ang="0">
                  <a:pos x="20" y="11"/>
                </a:cxn>
                <a:cxn ang="0">
                  <a:pos x="20" y="30"/>
                </a:cxn>
                <a:cxn ang="0">
                  <a:pos x="13" y="26"/>
                </a:cxn>
                <a:cxn ang="0">
                  <a:pos x="13" y="33"/>
                </a:cxn>
                <a:cxn ang="0">
                  <a:pos x="6" y="29"/>
                </a:cxn>
                <a:cxn ang="0">
                  <a:pos x="6" y="22"/>
                </a:cxn>
                <a:cxn ang="0">
                  <a:pos x="0" y="18"/>
                </a:cxn>
                <a:cxn ang="0">
                  <a:pos x="0" y="0"/>
                </a:cxn>
                <a:cxn ang="0">
                  <a:pos x="20" y="11"/>
                </a:cxn>
              </a:cxnLst>
              <a:rect l="0" t="0" r="r" b="b"/>
              <a:pathLst>
                <a:path w="20" h="33">
                  <a:moveTo>
                    <a:pt x="20" y="11"/>
                  </a:moveTo>
                  <a:lnTo>
                    <a:pt x="20" y="30"/>
                  </a:lnTo>
                  <a:lnTo>
                    <a:pt x="13" y="26"/>
                  </a:lnTo>
                  <a:lnTo>
                    <a:pt x="13" y="33"/>
                  </a:lnTo>
                  <a:lnTo>
                    <a:pt x="6" y="29"/>
                  </a:lnTo>
                  <a:lnTo>
                    <a:pt x="6" y="22"/>
                  </a:lnTo>
                  <a:lnTo>
                    <a:pt x="0" y="18"/>
                  </a:lnTo>
                  <a:lnTo>
                    <a:pt x="0" y="0"/>
                  </a:lnTo>
                  <a:lnTo>
                    <a:pt x="20" y="11"/>
                  </a:lnTo>
                  <a:close/>
                </a:path>
              </a:pathLst>
            </a:custGeom>
            <a:noFill/>
            <a:ln w="1588" cap="rnd">
              <a:solidFill>
                <a:srgbClr val="000000"/>
              </a:solidFill>
              <a:prstDash val="solid"/>
              <a:round/>
              <a:headEnd/>
              <a:tailEnd/>
            </a:ln>
          </p:spPr>
          <p:txBody>
            <a:bodyPr/>
            <a:lstStyle/>
            <a:p>
              <a:endParaRPr lang="ko-KR" altLang="en-US"/>
            </a:p>
          </p:txBody>
        </p:sp>
        <p:sp>
          <p:nvSpPr>
            <p:cNvPr id="205" name="Freeform 2270"/>
            <p:cNvSpPr>
              <a:spLocks noChangeAspect="1"/>
            </p:cNvSpPr>
            <p:nvPr/>
          </p:nvSpPr>
          <p:spPr bwMode="auto">
            <a:xfrm>
              <a:off x="2888" y="4413"/>
              <a:ext cx="20" cy="33"/>
            </a:xfrm>
            <a:custGeom>
              <a:avLst/>
              <a:gdLst/>
              <a:ahLst/>
              <a:cxnLst>
                <a:cxn ang="0">
                  <a:pos x="20" y="12"/>
                </a:cxn>
                <a:cxn ang="0">
                  <a:pos x="20" y="30"/>
                </a:cxn>
                <a:cxn ang="0">
                  <a:pos x="13" y="26"/>
                </a:cxn>
                <a:cxn ang="0">
                  <a:pos x="13" y="33"/>
                </a:cxn>
                <a:cxn ang="0">
                  <a:pos x="6" y="29"/>
                </a:cxn>
                <a:cxn ang="0">
                  <a:pos x="6" y="22"/>
                </a:cxn>
                <a:cxn ang="0">
                  <a:pos x="0" y="19"/>
                </a:cxn>
                <a:cxn ang="0">
                  <a:pos x="0" y="0"/>
                </a:cxn>
                <a:cxn ang="0">
                  <a:pos x="20" y="12"/>
                </a:cxn>
              </a:cxnLst>
              <a:rect l="0" t="0" r="r" b="b"/>
              <a:pathLst>
                <a:path w="20" h="33">
                  <a:moveTo>
                    <a:pt x="20" y="12"/>
                  </a:moveTo>
                  <a:lnTo>
                    <a:pt x="20" y="30"/>
                  </a:lnTo>
                  <a:lnTo>
                    <a:pt x="13" y="26"/>
                  </a:lnTo>
                  <a:lnTo>
                    <a:pt x="13" y="33"/>
                  </a:lnTo>
                  <a:lnTo>
                    <a:pt x="6" y="29"/>
                  </a:lnTo>
                  <a:lnTo>
                    <a:pt x="6" y="22"/>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206" name="Rectangle 2271"/>
            <p:cNvSpPr>
              <a:spLocks noChangeAspect="1" noChangeArrowheads="1"/>
            </p:cNvSpPr>
            <p:nvPr/>
          </p:nvSpPr>
          <p:spPr bwMode="auto">
            <a:xfrm>
              <a:off x="3177" y="4339"/>
              <a:ext cx="146" cy="84"/>
            </a:xfrm>
            <a:prstGeom prst="rect">
              <a:avLst/>
            </a:prstGeom>
            <a:noFill/>
            <a:ln w="9525">
              <a:noFill/>
              <a:miter lim="800000"/>
              <a:headEnd/>
              <a:tailEnd/>
            </a:ln>
          </p:spPr>
          <p:txBody>
            <a:bodyPr wrap="none" lIns="0" tIns="0" rIns="0" bIns="0">
              <a:spAutoFit/>
            </a:bodyPr>
            <a:lstStyle/>
            <a:p>
              <a:r>
                <a:rPr lang="en-US" altLang="ko-KR" sz="700" dirty="0">
                  <a:solidFill>
                    <a:schemeClr val="tx1"/>
                  </a:solidFill>
                  <a:latin typeface="Arial" charset="0"/>
                </a:rPr>
                <a:t>HUB</a:t>
              </a:r>
              <a:endParaRPr lang="en-US" altLang="ko-KR" sz="1200" dirty="0">
                <a:solidFill>
                  <a:schemeClr val="tx1"/>
                </a:solidFill>
                <a:latin typeface="Arial" charset="0"/>
              </a:endParaRPr>
            </a:p>
          </p:txBody>
        </p:sp>
      </p:grpSp>
      <p:pic>
        <p:nvPicPr>
          <p:cNvPr id="2" name="그림 1"/>
          <p:cNvPicPr>
            <a:picLocks noChangeAspect="1"/>
          </p:cNvPicPr>
          <p:nvPr/>
        </p:nvPicPr>
        <p:blipFill>
          <a:blip r:embed="rId3"/>
          <a:stretch>
            <a:fillRect/>
          </a:stretch>
        </p:blipFill>
        <p:spPr>
          <a:xfrm>
            <a:off x="4429172" y="6509640"/>
            <a:ext cx="887001" cy="850499"/>
          </a:xfrm>
          <a:prstGeom prst="rect">
            <a:avLst/>
          </a:prstGeom>
        </p:spPr>
      </p:pic>
      <p:sp>
        <p:nvSpPr>
          <p:cNvPr id="107" name="Rectangle 2271"/>
          <p:cNvSpPr>
            <a:spLocks noChangeAspect="1" noChangeArrowheads="1"/>
          </p:cNvSpPr>
          <p:nvPr/>
        </p:nvSpPr>
        <p:spPr bwMode="auto">
          <a:xfrm>
            <a:off x="5377849" y="6980934"/>
            <a:ext cx="123432" cy="107722"/>
          </a:xfrm>
          <a:prstGeom prst="rect">
            <a:avLst/>
          </a:prstGeom>
          <a:noFill/>
          <a:ln w="9525">
            <a:noFill/>
            <a:miter lim="800000"/>
            <a:headEnd/>
            <a:tailEnd/>
          </a:ln>
        </p:spPr>
        <p:txBody>
          <a:bodyPr wrap="none" lIns="0" tIns="0" rIns="0" bIns="0">
            <a:spAutoFit/>
          </a:bodyPr>
          <a:lstStyle/>
          <a:p>
            <a:r>
              <a:rPr lang="en-US" altLang="ko-KR" sz="700" dirty="0" smtClean="0">
                <a:solidFill>
                  <a:schemeClr val="tx1"/>
                </a:solidFill>
                <a:latin typeface="Arial" charset="0"/>
              </a:rPr>
              <a:t>PC</a:t>
            </a:r>
            <a:endParaRPr lang="en-US" altLang="ko-KR" sz="1200" dirty="0">
              <a:solidFill>
                <a:schemeClr val="tx1"/>
              </a:solidFill>
              <a:latin typeface="Arial" charset="0"/>
            </a:endParaRPr>
          </a:p>
        </p:txBody>
      </p:sp>
      <p:pic>
        <p:nvPicPr>
          <p:cNvPr id="7" name="그림 6"/>
          <p:cNvPicPr>
            <a:picLocks noChangeAspect="1"/>
          </p:cNvPicPr>
          <p:nvPr/>
        </p:nvPicPr>
        <p:blipFill>
          <a:blip r:embed="rId4"/>
          <a:stretch>
            <a:fillRect/>
          </a:stretch>
        </p:blipFill>
        <p:spPr>
          <a:xfrm>
            <a:off x="2944930" y="1688385"/>
            <a:ext cx="1252692" cy="684290"/>
          </a:xfrm>
          <a:prstGeom prst="rect">
            <a:avLst/>
          </a:prstGeom>
        </p:spPr>
      </p:pic>
      <p:cxnSp>
        <p:nvCxnSpPr>
          <p:cNvPr id="9" name="직선 연결선 8"/>
          <p:cNvCxnSpPr/>
          <p:nvPr/>
        </p:nvCxnSpPr>
        <p:spPr bwMode="auto">
          <a:xfrm flipH="1">
            <a:off x="4155041" y="1853015"/>
            <a:ext cx="3175" cy="1005840"/>
          </a:xfrm>
          <a:prstGeom prst="line">
            <a:avLst/>
          </a:prstGeom>
          <a:noFill/>
          <a:ln w="15875" cap="flat" cmpd="sng" algn="ctr">
            <a:solidFill>
              <a:srgbClr val="FF0000"/>
            </a:solidFill>
            <a:prstDash val="solid"/>
            <a:round/>
            <a:headEnd type="none" w="med" len="med"/>
            <a:tailEnd type="none" w="med" len="med"/>
          </a:ln>
          <a:effectLst/>
        </p:spPr>
      </p:cxnSp>
      <p:cxnSp>
        <p:nvCxnSpPr>
          <p:cNvPr id="214" name="직선 연결선 213"/>
          <p:cNvCxnSpPr/>
          <p:nvPr/>
        </p:nvCxnSpPr>
        <p:spPr bwMode="auto">
          <a:xfrm flipH="1">
            <a:off x="4182823" y="1787142"/>
            <a:ext cx="3175" cy="1097280"/>
          </a:xfrm>
          <a:prstGeom prst="line">
            <a:avLst/>
          </a:prstGeom>
          <a:noFill/>
          <a:ln w="15875" cap="flat" cmpd="sng" algn="ctr">
            <a:solidFill>
              <a:srgbClr val="FF0000"/>
            </a:solidFill>
            <a:prstDash val="solid"/>
            <a:round/>
            <a:headEnd type="none" w="med" len="med"/>
            <a:tailEnd type="none" w="med" len="med"/>
          </a:ln>
          <a:effectLst/>
        </p:spPr>
      </p:cxnSp>
      <p:pic>
        <p:nvPicPr>
          <p:cNvPr id="11" name="그림 10"/>
          <p:cNvPicPr>
            <a:picLocks noChangeAspect="1"/>
          </p:cNvPicPr>
          <p:nvPr/>
        </p:nvPicPr>
        <p:blipFill>
          <a:blip r:embed="rId5"/>
          <a:stretch>
            <a:fillRect/>
          </a:stretch>
        </p:blipFill>
        <p:spPr>
          <a:xfrm>
            <a:off x="4291062" y="1394125"/>
            <a:ext cx="1349881" cy="1022957"/>
          </a:xfrm>
          <a:prstGeom prst="rect">
            <a:avLst/>
          </a:prstGeom>
        </p:spPr>
      </p:pic>
      <p:cxnSp>
        <p:nvCxnSpPr>
          <p:cNvPr id="215" name="직선 연결선 214"/>
          <p:cNvCxnSpPr/>
          <p:nvPr/>
        </p:nvCxnSpPr>
        <p:spPr bwMode="auto">
          <a:xfrm flipH="1">
            <a:off x="4303475" y="1853821"/>
            <a:ext cx="3175" cy="1097280"/>
          </a:xfrm>
          <a:prstGeom prst="line">
            <a:avLst/>
          </a:prstGeom>
          <a:noFill/>
          <a:ln w="15875" cap="flat" cmpd="sng" algn="ctr">
            <a:solidFill>
              <a:srgbClr val="FF0000"/>
            </a:solidFill>
            <a:prstDash val="solid"/>
            <a:round/>
            <a:headEnd type="none" w="med" len="med"/>
            <a:tailEnd type="none" w="med" len="med"/>
          </a:ln>
          <a:effectLst/>
        </p:spPr>
      </p:cxnSp>
      <p:cxnSp>
        <p:nvCxnSpPr>
          <p:cNvPr id="216" name="직선 연결선 215"/>
          <p:cNvCxnSpPr/>
          <p:nvPr/>
        </p:nvCxnSpPr>
        <p:spPr bwMode="auto">
          <a:xfrm flipH="1">
            <a:off x="4327287" y="1972887"/>
            <a:ext cx="3175" cy="914400"/>
          </a:xfrm>
          <a:prstGeom prst="line">
            <a:avLst/>
          </a:prstGeom>
          <a:noFill/>
          <a:ln w="158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716830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슬라이드 번호 개체 틀 1"/>
          <p:cNvSpPr>
            <a:spLocks noGrp="1"/>
          </p:cNvSpPr>
          <p:nvPr>
            <p:ph type="sldNum" sz="quarter" idx="10"/>
          </p:nvPr>
        </p:nvSpPr>
        <p:spPr/>
        <p:txBody>
          <a:bodyPr/>
          <a:lstStyle/>
          <a:p>
            <a:fld id="{A2B480FA-0FEE-408B-92C2-A4090DBCF8A5}" type="slidenum">
              <a:rPr lang="en-US" altLang="ko-KR"/>
              <a:pPr/>
              <a:t>17</a:t>
            </a:fld>
            <a:endParaRPr lang="en-US" altLang="ko-KR"/>
          </a:p>
        </p:txBody>
      </p:sp>
      <p:sp>
        <p:nvSpPr>
          <p:cNvPr id="183902" name="Text Box 606"/>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a:solidFill>
                  <a:schemeClr val="tx1"/>
                </a:solidFill>
                <a:latin typeface="Arial" charset="0"/>
                <a:ea typeface="휴먼옛체" pitchFamily="18" charset="-127"/>
              </a:rPr>
              <a:t>CH 2   Installation Method and Cautions</a:t>
            </a:r>
          </a:p>
        </p:txBody>
      </p:sp>
      <p:sp>
        <p:nvSpPr>
          <p:cNvPr id="206016" name="Text Box 1216"/>
          <p:cNvSpPr txBox="1">
            <a:spLocks noChangeArrowheads="1"/>
          </p:cNvSpPr>
          <p:nvPr/>
        </p:nvSpPr>
        <p:spPr bwMode="auto">
          <a:xfrm>
            <a:off x="792163" y="881063"/>
            <a:ext cx="4968875" cy="600164"/>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4) Connection Using P</a:t>
            </a:r>
            <a:r>
              <a:rPr lang="en-US" altLang="ko-KR" b="1" dirty="0">
                <a:solidFill>
                  <a:schemeClr val="tx1"/>
                </a:solidFill>
                <a:latin typeface="Arial" panose="020B0604020202020204" pitchFamily="34" charset="0"/>
                <a:cs typeface="Arial" panose="020B0604020202020204" pitchFamily="34" charset="0"/>
              </a:rPr>
              <a:t>TZ camera</a:t>
            </a:r>
            <a:endParaRPr lang="en-US" altLang="en-US" b="1"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In case of using pan and tilt cameras, connect PAN/TILT DRIVE to </a:t>
            </a:r>
            <a:r>
              <a:rPr lang="en-US" altLang="en-US" dirty="0" smtClean="0">
                <a:solidFill>
                  <a:schemeClr val="tx1"/>
                </a:solidFill>
                <a:latin typeface="Arial" panose="020B0604020202020204" pitchFamily="34" charset="0"/>
                <a:cs typeface="Arial" panose="020B0604020202020204" pitchFamily="34" charset="0"/>
              </a:rPr>
              <a:t>product</a:t>
            </a:r>
          </a:p>
          <a:p>
            <a:r>
              <a:rPr lang="en-US" altLang="en-US" dirty="0" smtClean="0">
                <a:solidFill>
                  <a:schemeClr val="tx1"/>
                </a:solidFill>
                <a:latin typeface="Arial" panose="020B0604020202020204" pitchFamily="34" charset="0"/>
                <a:cs typeface="Arial" panose="020B0604020202020204" pitchFamily="34" charset="0"/>
              </a:rPr>
              <a:t>as  shown </a:t>
            </a:r>
            <a:r>
              <a:rPr lang="en-US" altLang="en-US" dirty="0">
                <a:solidFill>
                  <a:schemeClr val="tx1"/>
                </a:solidFill>
                <a:latin typeface="Arial" panose="020B0604020202020204" pitchFamily="34" charset="0"/>
                <a:cs typeface="Arial" panose="020B0604020202020204" pitchFamily="34" charset="0"/>
              </a:rPr>
              <a:t>at following figure.</a:t>
            </a:r>
          </a:p>
        </p:txBody>
      </p:sp>
      <p:sp>
        <p:nvSpPr>
          <p:cNvPr id="47" name="Text Box 918"/>
          <p:cNvSpPr txBox="1">
            <a:spLocks noChangeArrowheads="1"/>
          </p:cNvSpPr>
          <p:nvPr/>
        </p:nvSpPr>
        <p:spPr bwMode="auto">
          <a:xfrm>
            <a:off x="801688" y="3638550"/>
            <a:ext cx="4968875" cy="1107996"/>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5</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Installing Hard disk drive</a:t>
            </a:r>
            <a:endParaRPr lang="en-US" altLang="en-US" b="1" dirty="0">
              <a:solidFill>
                <a:schemeClr val="tx1"/>
              </a:solidFill>
              <a:latin typeface="Arial" panose="020B0604020202020204" pitchFamily="34" charset="0"/>
              <a:cs typeface="Arial" panose="020B0604020202020204" pitchFamily="34" charset="0"/>
            </a:endParaRPr>
          </a:p>
          <a:p>
            <a:r>
              <a:rPr lang="en-US" altLang="en-US" b="0" dirty="0">
                <a:solidFill>
                  <a:schemeClr val="tx1"/>
                </a:solidFill>
                <a:latin typeface="Arial" panose="020B0604020202020204" pitchFamily="34" charset="0"/>
                <a:cs typeface="Arial" panose="020B0604020202020204" pitchFamily="34" charset="0"/>
              </a:rPr>
              <a:t>In case of </a:t>
            </a:r>
            <a:r>
              <a:rPr lang="en-US" altLang="ko-KR" b="0" dirty="0">
                <a:solidFill>
                  <a:schemeClr val="tx1"/>
                </a:solidFill>
                <a:latin typeface="Arial" panose="020B0604020202020204" pitchFamily="34" charset="0"/>
                <a:cs typeface="Arial" panose="020B0604020202020204" pitchFamily="34" charset="0"/>
              </a:rPr>
              <a:t>installing the hard disk drive, open the upper case and install the hard disk drive on the hard bracket</a:t>
            </a:r>
            <a:r>
              <a:rPr lang="en-US" altLang="en-US" b="0" dirty="0">
                <a:solidFill>
                  <a:schemeClr val="tx1"/>
                </a:solidFill>
                <a:latin typeface="Arial" panose="020B0604020202020204" pitchFamily="34" charset="0"/>
                <a:cs typeface="Arial" panose="020B0604020202020204" pitchFamily="34" charset="0"/>
              </a:rPr>
              <a:t>.</a:t>
            </a:r>
            <a:r>
              <a:rPr lang="en-US" altLang="ko-KR" b="0" dirty="0">
                <a:solidFill>
                  <a:schemeClr val="tx1"/>
                </a:solidFill>
                <a:latin typeface="Arial" panose="020B0604020202020204" pitchFamily="34" charset="0"/>
                <a:cs typeface="Arial" panose="020B0604020202020204" pitchFamily="34" charset="0"/>
              </a:rPr>
              <a:t> Remember that the main power should be off to install the hard disk drive. If you have any trouble, please contact the technical support.</a:t>
            </a:r>
          </a:p>
          <a:p>
            <a:endParaRPr lang="en-US" altLang="ko-KR" dirty="0">
              <a:solidFill>
                <a:schemeClr val="tx1"/>
              </a:solidFill>
            </a:endParaRPr>
          </a:p>
        </p:txBody>
      </p:sp>
      <p:pic>
        <p:nvPicPr>
          <p:cNvPr id="17" name="그림 16"/>
          <p:cNvPicPr>
            <a:picLocks noChangeAspect="1"/>
          </p:cNvPicPr>
          <p:nvPr/>
        </p:nvPicPr>
        <p:blipFill>
          <a:blip r:embed="rId2"/>
          <a:stretch>
            <a:fillRect/>
          </a:stretch>
        </p:blipFill>
        <p:spPr>
          <a:xfrm>
            <a:off x="1469232" y="2825538"/>
            <a:ext cx="3325812" cy="535412"/>
          </a:xfrm>
          <a:prstGeom prst="rect">
            <a:avLst/>
          </a:prstGeom>
        </p:spPr>
      </p:pic>
      <p:grpSp>
        <p:nvGrpSpPr>
          <p:cNvPr id="42" name="그룹 41"/>
          <p:cNvGrpSpPr/>
          <p:nvPr/>
        </p:nvGrpSpPr>
        <p:grpSpPr>
          <a:xfrm>
            <a:off x="2690813" y="1476375"/>
            <a:ext cx="2597150" cy="1727552"/>
            <a:chOff x="2690813" y="1476375"/>
            <a:chExt cx="2597150" cy="1727552"/>
          </a:xfrm>
        </p:grpSpPr>
        <p:sp>
          <p:nvSpPr>
            <p:cNvPr id="43" name="AutoShape 922"/>
            <p:cNvSpPr>
              <a:spLocks noChangeAspect="1" noChangeArrowheads="1" noTextEdit="1"/>
            </p:cNvSpPr>
            <p:nvPr/>
          </p:nvSpPr>
          <p:spPr bwMode="auto">
            <a:xfrm>
              <a:off x="2690813" y="1476375"/>
              <a:ext cx="2597150" cy="1698625"/>
            </a:xfrm>
            <a:prstGeom prst="rect">
              <a:avLst/>
            </a:prstGeom>
            <a:noFill/>
            <a:ln w="9525">
              <a:noFill/>
              <a:miter lim="800000"/>
              <a:headEnd/>
              <a:tailEnd/>
            </a:ln>
          </p:spPr>
          <p:txBody>
            <a:bodyPr/>
            <a:lstStyle/>
            <a:p>
              <a:endParaRPr lang="ko-KR" altLang="en-US"/>
            </a:p>
          </p:txBody>
        </p:sp>
        <p:sp>
          <p:nvSpPr>
            <p:cNvPr id="44" name="Freeform 1192"/>
            <p:cNvSpPr>
              <a:spLocks/>
            </p:cNvSpPr>
            <p:nvPr/>
          </p:nvSpPr>
          <p:spPr bwMode="auto">
            <a:xfrm>
              <a:off x="2711450" y="2398713"/>
              <a:ext cx="420688" cy="236538"/>
            </a:xfrm>
            <a:custGeom>
              <a:avLst/>
              <a:gdLst/>
              <a:ahLst/>
              <a:cxnLst>
                <a:cxn ang="0">
                  <a:pos x="4" y="0"/>
                </a:cxn>
                <a:cxn ang="0">
                  <a:pos x="133" y="144"/>
                </a:cxn>
                <a:cxn ang="0">
                  <a:pos x="277" y="15"/>
                </a:cxn>
                <a:cxn ang="0">
                  <a:pos x="277" y="0"/>
                </a:cxn>
              </a:cxnLst>
              <a:rect l="0" t="0" r="r" b="b"/>
              <a:pathLst>
                <a:path w="277" h="147">
                  <a:moveTo>
                    <a:pt x="4" y="0"/>
                  </a:moveTo>
                  <a:cubicBezTo>
                    <a:pt x="0" y="75"/>
                    <a:pt x="58" y="139"/>
                    <a:pt x="133" y="144"/>
                  </a:cubicBezTo>
                  <a:cubicBezTo>
                    <a:pt x="208" y="147"/>
                    <a:pt x="273" y="90"/>
                    <a:pt x="277" y="15"/>
                  </a:cubicBezTo>
                  <a:cubicBezTo>
                    <a:pt x="277" y="10"/>
                    <a:pt x="277" y="5"/>
                    <a:pt x="277" y="0"/>
                  </a:cubicBezTo>
                </a:path>
              </a:pathLst>
            </a:custGeom>
            <a:noFill/>
            <a:ln w="3175" cap="rnd">
              <a:solidFill>
                <a:srgbClr val="000000"/>
              </a:solidFill>
              <a:prstDash val="solid"/>
              <a:round/>
              <a:headEnd/>
              <a:tailEnd/>
            </a:ln>
          </p:spPr>
          <p:txBody>
            <a:bodyPr/>
            <a:lstStyle/>
            <a:p>
              <a:endParaRPr lang="ko-KR" altLang="en-US"/>
            </a:p>
          </p:txBody>
        </p:sp>
        <p:sp>
          <p:nvSpPr>
            <p:cNvPr id="45" name="Rectangle 1193"/>
            <p:cNvSpPr>
              <a:spLocks noChangeArrowheads="1"/>
            </p:cNvSpPr>
            <p:nvPr/>
          </p:nvSpPr>
          <p:spPr bwMode="auto">
            <a:xfrm>
              <a:off x="2717800" y="1962150"/>
              <a:ext cx="414338" cy="436563"/>
            </a:xfrm>
            <a:prstGeom prst="rect">
              <a:avLst/>
            </a:prstGeom>
            <a:noFill/>
            <a:ln w="3175" cap="rnd">
              <a:solidFill>
                <a:srgbClr val="000000"/>
              </a:solidFill>
              <a:round/>
              <a:headEnd/>
              <a:tailEnd/>
            </a:ln>
          </p:spPr>
          <p:txBody>
            <a:bodyPr/>
            <a:lstStyle/>
            <a:p>
              <a:endParaRPr lang="ko-KR" altLang="en-US"/>
            </a:p>
          </p:txBody>
        </p:sp>
        <p:sp>
          <p:nvSpPr>
            <p:cNvPr id="46" name="Rectangle 1194"/>
            <p:cNvSpPr>
              <a:spLocks noChangeArrowheads="1"/>
            </p:cNvSpPr>
            <p:nvPr/>
          </p:nvSpPr>
          <p:spPr bwMode="auto">
            <a:xfrm>
              <a:off x="2841625" y="2398713"/>
              <a:ext cx="165100" cy="44450"/>
            </a:xfrm>
            <a:prstGeom prst="rect">
              <a:avLst/>
            </a:prstGeom>
            <a:noFill/>
            <a:ln w="3175" cap="rnd">
              <a:solidFill>
                <a:srgbClr val="000000"/>
              </a:solidFill>
              <a:round/>
              <a:headEnd/>
              <a:tailEnd/>
            </a:ln>
          </p:spPr>
          <p:txBody>
            <a:bodyPr/>
            <a:lstStyle/>
            <a:p>
              <a:endParaRPr lang="ko-KR" altLang="en-US"/>
            </a:p>
          </p:txBody>
        </p:sp>
        <p:sp>
          <p:nvSpPr>
            <p:cNvPr id="48" name="Rectangle 1195"/>
            <p:cNvSpPr>
              <a:spLocks noChangeArrowheads="1"/>
            </p:cNvSpPr>
            <p:nvPr/>
          </p:nvSpPr>
          <p:spPr bwMode="auto">
            <a:xfrm>
              <a:off x="2882900" y="2443163"/>
              <a:ext cx="82550" cy="85725"/>
            </a:xfrm>
            <a:prstGeom prst="rect">
              <a:avLst/>
            </a:prstGeom>
            <a:noFill/>
            <a:ln w="3175" cap="rnd">
              <a:solidFill>
                <a:srgbClr val="000000"/>
              </a:solidFill>
              <a:round/>
              <a:headEnd/>
              <a:tailEnd/>
            </a:ln>
          </p:spPr>
          <p:txBody>
            <a:bodyPr/>
            <a:lstStyle/>
            <a:p>
              <a:endParaRPr lang="ko-KR" altLang="en-US"/>
            </a:p>
          </p:txBody>
        </p:sp>
        <p:sp>
          <p:nvSpPr>
            <p:cNvPr id="49" name="Oval 1196"/>
            <p:cNvSpPr>
              <a:spLocks noChangeArrowheads="1"/>
            </p:cNvSpPr>
            <p:nvPr/>
          </p:nvSpPr>
          <p:spPr bwMode="auto">
            <a:xfrm>
              <a:off x="2882900" y="2443163"/>
              <a:ext cx="82550" cy="85725"/>
            </a:xfrm>
            <a:prstGeom prst="ellipse">
              <a:avLst/>
            </a:prstGeom>
            <a:noFill/>
            <a:ln w="3175" cap="rnd">
              <a:solidFill>
                <a:srgbClr val="000000"/>
              </a:solidFill>
              <a:round/>
              <a:headEnd/>
              <a:tailEnd/>
            </a:ln>
          </p:spPr>
          <p:txBody>
            <a:bodyPr/>
            <a:lstStyle/>
            <a:p>
              <a:endParaRPr lang="ko-KR" altLang="en-US"/>
            </a:p>
          </p:txBody>
        </p:sp>
        <p:sp>
          <p:nvSpPr>
            <p:cNvPr id="50" name="Oval 1197"/>
            <p:cNvSpPr>
              <a:spLocks noChangeArrowheads="1"/>
            </p:cNvSpPr>
            <p:nvPr/>
          </p:nvSpPr>
          <p:spPr bwMode="auto">
            <a:xfrm>
              <a:off x="2905125" y="2466975"/>
              <a:ext cx="36513" cy="38100"/>
            </a:xfrm>
            <a:prstGeom prst="ellipse">
              <a:avLst/>
            </a:prstGeom>
            <a:noFill/>
            <a:ln w="12700" cap="rnd">
              <a:solidFill>
                <a:srgbClr val="000000"/>
              </a:solidFill>
              <a:round/>
              <a:headEnd/>
              <a:tailEnd/>
            </a:ln>
          </p:spPr>
          <p:txBody>
            <a:bodyPr/>
            <a:lstStyle/>
            <a:p>
              <a:endParaRPr lang="ko-KR" altLang="en-US"/>
            </a:p>
          </p:txBody>
        </p:sp>
        <p:sp>
          <p:nvSpPr>
            <p:cNvPr id="51" name="Rectangle 1198"/>
            <p:cNvSpPr>
              <a:spLocks noChangeArrowheads="1"/>
            </p:cNvSpPr>
            <p:nvPr/>
          </p:nvSpPr>
          <p:spPr bwMode="auto">
            <a:xfrm>
              <a:off x="2787650" y="1924050"/>
              <a:ext cx="274638" cy="34925"/>
            </a:xfrm>
            <a:prstGeom prst="rect">
              <a:avLst/>
            </a:prstGeom>
            <a:noFill/>
            <a:ln w="3175" cap="rnd">
              <a:solidFill>
                <a:srgbClr val="000000"/>
              </a:solidFill>
              <a:round/>
              <a:headEnd/>
              <a:tailEnd/>
            </a:ln>
          </p:spPr>
          <p:txBody>
            <a:bodyPr/>
            <a:lstStyle/>
            <a:p>
              <a:endParaRPr lang="ko-KR" altLang="en-US"/>
            </a:p>
          </p:txBody>
        </p:sp>
        <p:sp>
          <p:nvSpPr>
            <p:cNvPr id="52" name="Line 1199"/>
            <p:cNvSpPr>
              <a:spLocks noChangeShapeType="1"/>
            </p:cNvSpPr>
            <p:nvPr/>
          </p:nvSpPr>
          <p:spPr bwMode="auto">
            <a:xfrm flipV="1">
              <a:off x="4343397" y="1832327"/>
              <a:ext cx="1588" cy="1371600"/>
            </a:xfrm>
            <a:prstGeom prst="line">
              <a:avLst/>
            </a:prstGeom>
            <a:noFill/>
            <a:ln w="12700" cap="rnd">
              <a:solidFill>
                <a:srgbClr val="000000"/>
              </a:solidFill>
              <a:round/>
              <a:headEnd/>
              <a:tailEnd/>
            </a:ln>
          </p:spPr>
          <p:txBody>
            <a:bodyPr/>
            <a:lstStyle/>
            <a:p>
              <a:endParaRPr lang="ko-KR" altLang="en-US"/>
            </a:p>
          </p:txBody>
        </p:sp>
        <p:sp>
          <p:nvSpPr>
            <p:cNvPr id="53" name="Line 1200"/>
            <p:cNvSpPr>
              <a:spLocks noChangeShapeType="1"/>
            </p:cNvSpPr>
            <p:nvPr/>
          </p:nvSpPr>
          <p:spPr bwMode="auto">
            <a:xfrm flipV="1">
              <a:off x="4366259" y="1776413"/>
              <a:ext cx="1588" cy="1371600"/>
            </a:xfrm>
            <a:prstGeom prst="line">
              <a:avLst/>
            </a:prstGeom>
            <a:noFill/>
            <a:ln w="12700" cap="rnd">
              <a:solidFill>
                <a:srgbClr val="000000"/>
              </a:solidFill>
              <a:round/>
              <a:headEnd/>
              <a:tailEnd/>
            </a:ln>
          </p:spPr>
          <p:txBody>
            <a:bodyPr/>
            <a:lstStyle/>
            <a:p>
              <a:endParaRPr lang="ko-KR" altLang="en-US"/>
            </a:p>
          </p:txBody>
        </p:sp>
        <p:sp>
          <p:nvSpPr>
            <p:cNvPr id="54" name="Freeform 1201"/>
            <p:cNvSpPr>
              <a:spLocks/>
            </p:cNvSpPr>
            <p:nvPr/>
          </p:nvSpPr>
          <p:spPr bwMode="auto">
            <a:xfrm>
              <a:off x="2994024" y="1822802"/>
              <a:ext cx="1349373" cy="101248"/>
            </a:xfrm>
            <a:custGeom>
              <a:avLst/>
              <a:gdLst/>
              <a:ahLst/>
              <a:cxnLst>
                <a:cxn ang="0">
                  <a:pos x="0" y="69"/>
                </a:cxn>
                <a:cxn ang="0">
                  <a:pos x="0" y="0"/>
                </a:cxn>
                <a:cxn ang="0">
                  <a:pos x="700" y="0"/>
                </a:cxn>
              </a:cxnLst>
              <a:rect l="0" t="0" r="r" b="b"/>
              <a:pathLst>
                <a:path w="700" h="69">
                  <a:moveTo>
                    <a:pt x="0" y="69"/>
                  </a:moveTo>
                  <a:lnTo>
                    <a:pt x="0" y="0"/>
                  </a:lnTo>
                  <a:lnTo>
                    <a:pt x="700" y="0"/>
                  </a:lnTo>
                </a:path>
              </a:pathLst>
            </a:custGeom>
            <a:noFill/>
            <a:ln w="12700" cap="rnd">
              <a:solidFill>
                <a:srgbClr val="000000"/>
              </a:solidFill>
              <a:prstDash val="solid"/>
              <a:round/>
              <a:headEnd/>
              <a:tailEnd/>
            </a:ln>
          </p:spPr>
          <p:txBody>
            <a:bodyPr/>
            <a:lstStyle/>
            <a:p>
              <a:endParaRPr lang="ko-KR" altLang="en-US"/>
            </a:p>
          </p:txBody>
        </p:sp>
        <p:sp>
          <p:nvSpPr>
            <p:cNvPr id="55" name="Freeform 1202"/>
            <p:cNvSpPr>
              <a:spLocks/>
            </p:cNvSpPr>
            <p:nvPr/>
          </p:nvSpPr>
          <p:spPr bwMode="auto">
            <a:xfrm>
              <a:off x="2952750" y="1776413"/>
              <a:ext cx="1413509" cy="147638"/>
            </a:xfrm>
            <a:custGeom>
              <a:avLst/>
              <a:gdLst/>
              <a:ahLst/>
              <a:cxnLst>
                <a:cxn ang="0">
                  <a:pos x="0" y="96"/>
                </a:cxn>
                <a:cxn ang="0">
                  <a:pos x="0" y="0"/>
                </a:cxn>
                <a:cxn ang="0">
                  <a:pos x="753" y="0"/>
                </a:cxn>
              </a:cxnLst>
              <a:rect l="0" t="0" r="r" b="b"/>
              <a:pathLst>
                <a:path w="753" h="96">
                  <a:moveTo>
                    <a:pt x="0" y="96"/>
                  </a:moveTo>
                  <a:lnTo>
                    <a:pt x="0" y="0"/>
                  </a:lnTo>
                  <a:lnTo>
                    <a:pt x="753" y="0"/>
                  </a:lnTo>
                </a:path>
              </a:pathLst>
            </a:custGeom>
            <a:noFill/>
            <a:ln w="12700" cap="rnd">
              <a:solidFill>
                <a:srgbClr val="000000"/>
              </a:solidFill>
              <a:prstDash val="solid"/>
              <a:round/>
              <a:headEnd/>
              <a:tailEnd/>
            </a:ln>
          </p:spPr>
          <p:txBody>
            <a:bodyPr/>
            <a:lstStyle/>
            <a:p>
              <a:endParaRPr lang="ko-KR" altLang="en-US"/>
            </a:p>
          </p:txBody>
        </p:sp>
        <p:sp>
          <p:nvSpPr>
            <p:cNvPr id="56" name="Freeform 1203"/>
            <p:cNvSpPr>
              <a:spLocks/>
            </p:cNvSpPr>
            <p:nvPr/>
          </p:nvSpPr>
          <p:spPr bwMode="auto">
            <a:xfrm>
              <a:off x="2895600" y="1697038"/>
              <a:ext cx="290513" cy="1295400"/>
            </a:xfrm>
            <a:custGeom>
              <a:avLst/>
              <a:gdLst/>
              <a:ahLst/>
              <a:cxnLst>
                <a:cxn ang="0">
                  <a:pos x="471" y="807"/>
                </a:cxn>
                <a:cxn ang="0">
                  <a:pos x="471" y="0"/>
                </a:cxn>
                <a:cxn ang="0">
                  <a:pos x="0" y="0"/>
                </a:cxn>
                <a:cxn ang="0">
                  <a:pos x="0" y="138"/>
                </a:cxn>
              </a:cxnLst>
              <a:rect l="0" t="0" r="r" b="b"/>
              <a:pathLst>
                <a:path w="471" h="807">
                  <a:moveTo>
                    <a:pt x="471" y="807"/>
                  </a:moveTo>
                  <a:lnTo>
                    <a:pt x="471" y="0"/>
                  </a:lnTo>
                  <a:lnTo>
                    <a:pt x="0" y="0"/>
                  </a:lnTo>
                  <a:lnTo>
                    <a:pt x="0" y="138"/>
                  </a:lnTo>
                </a:path>
              </a:pathLst>
            </a:custGeom>
            <a:noFill/>
            <a:ln w="12700" cap="rnd">
              <a:solidFill>
                <a:srgbClr val="000000"/>
              </a:solidFill>
              <a:prstDash val="solid"/>
              <a:round/>
              <a:headEnd/>
              <a:tailEnd/>
            </a:ln>
          </p:spPr>
          <p:txBody>
            <a:bodyPr/>
            <a:lstStyle/>
            <a:p>
              <a:endParaRPr lang="ko-KR" altLang="en-US"/>
            </a:p>
          </p:txBody>
        </p:sp>
        <p:sp>
          <p:nvSpPr>
            <p:cNvPr id="57" name="Rectangle 1204"/>
            <p:cNvSpPr>
              <a:spLocks noChangeArrowheads="1"/>
            </p:cNvSpPr>
            <p:nvPr/>
          </p:nvSpPr>
          <p:spPr bwMode="auto">
            <a:xfrm>
              <a:off x="4433885" y="2098903"/>
              <a:ext cx="650878" cy="107722"/>
            </a:xfrm>
            <a:prstGeom prst="rect">
              <a:avLst/>
            </a:prstGeom>
            <a:noFill/>
            <a:ln w="9525">
              <a:noFill/>
              <a:miter lim="800000"/>
              <a:headEnd/>
              <a:tailEnd/>
            </a:ln>
          </p:spPr>
          <p:txBody>
            <a:bodyPr wrap="square" lIns="0" tIns="0" rIns="0" bIns="0">
              <a:spAutoFit/>
            </a:bodyPr>
            <a:lstStyle/>
            <a:p>
              <a:r>
                <a:rPr lang="en-US" altLang="ko-KR" sz="700" b="0" dirty="0" smtClean="0">
                  <a:solidFill>
                    <a:srgbClr val="000000"/>
                  </a:solidFill>
                  <a:latin typeface="Arial" charset="0"/>
                </a:rPr>
                <a:t>RS 485 CABLE</a:t>
              </a:r>
              <a:endParaRPr lang="en-US" altLang="ko-KR" sz="1200" b="0" dirty="0">
                <a:latin typeface="굴림" pitchFamily="50" charset="-127"/>
              </a:endParaRPr>
            </a:p>
          </p:txBody>
        </p:sp>
        <p:sp>
          <p:nvSpPr>
            <p:cNvPr id="60" name="Rectangle 1207"/>
            <p:cNvSpPr>
              <a:spLocks noChangeArrowheads="1"/>
            </p:cNvSpPr>
            <p:nvPr/>
          </p:nvSpPr>
          <p:spPr bwMode="auto">
            <a:xfrm>
              <a:off x="2967038" y="1543050"/>
              <a:ext cx="590550" cy="106363"/>
            </a:xfrm>
            <a:prstGeom prst="rect">
              <a:avLst/>
            </a:prstGeom>
            <a:noFill/>
            <a:ln w="9525">
              <a:noFill/>
              <a:miter lim="800000"/>
              <a:headEnd/>
              <a:tailEnd/>
            </a:ln>
          </p:spPr>
          <p:txBody>
            <a:bodyPr wrap="none" lIns="0" tIns="0" rIns="0" bIns="0">
              <a:spAutoFit/>
            </a:bodyPr>
            <a:lstStyle/>
            <a:p>
              <a:r>
                <a:rPr lang="en-US" altLang="ko-KR" sz="700" b="0">
                  <a:solidFill>
                    <a:srgbClr val="000000"/>
                  </a:solidFill>
                  <a:latin typeface="Arial" charset="0"/>
                </a:rPr>
                <a:t>VIDEO CABLE</a:t>
              </a:r>
              <a:endParaRPr lang="en-US" altLang="ko-KR" sz="1200" b="0">
                <a:latin typeface="굴림" pitchFamily="50" charset="-127"/>
              </a:endParaRPr>
            </a:p>
          </p:txBody>
        </p:sp>
        <p:sp>
          <p:nvSpPr>
            <p:cNvPr id="61" name="Rectangle 1208"/>
            <p:cNvSpPr>
              <a:spLocks noChangeArrowheads="1"/>
            </p:cNvSpPr>
            <p:nvPr/>
          </p:nvSpPr>
          <p:spPr bwMode="auto">
            <a:xfrm>
              <a:off x="2778125" y="2090738"/>
              <a:ext cx="298450" cy="106363"/>
            </a:xfrm>
            <a:prstGeom prst="rect">
              <a:avLst/>
            </a:prstGeom>
            <a:noFill/>
            <a:ln w="9525">
              <a:noFill/>
              <a:miter lim="800000"/>
              <a:headEnd/>
              <a:tailEnd/>
            </a:ln>
          </p:spPr>
          <p:txBody>
            <a:bodyPr wrap="none" lIns="0" tIns="0" rIns="0" bIns="0">
              <a:spAutoFit/>
            </a:bodyPr>
            <a:lstStyle/>
            <a:p>
              <a:r>
                <a:rPr lang="en-US" altLang="ko-KR" sz="700" b="0">
                  <a:solidFill>
                    <a:srgbClr val="000000"/>
                  </a:solidFill>
                  <a:latin typeface="Arial" charset="0"/>
                </a:rPr>
                <a:t>SPEED</a:t>
              </a:r>
              <a:endParaRPr lang="en-US" altLang="ko-KR" sz="1200" b="0">
                <a:latin typeface="굴림" pitchFamily="50" charset="-127"/>
              </a:endParaRPr>
            </a:p>
          </p:txBody>
        </p:sp>
        <p:sp>
          <p:nvSpPr>
            <p:cNvPr id="62" name="Rectangle 1209"/>
            <p:cNvSpPr>
              <a:spLocks noChangeArrowheads="1"/>
            </p:cNvSpPr>
            <p:nvPr/>
          </p:nvSpPr>
          <p:spPr bwMode="auto">
            <a:xfrm>
              <a:off x="2792413" y="2206625"/>
              <a:ext cx="266700" cy="106363"/>
            </a:xfrm>
            <a:prstGeom prst="rect">
              <a:avLst/>
            </a:prstGeom>
            <a:noFill/>
            <a:ln w="9525">
              <a:noFill/>
              <a:miter lim="800000"/>
              <a:headEnd/>
              <a:tailEnd/>
            </a:ln>
          </p:spPr>
          <p:txBody>
            <a:bodyPr wrap="none" lIns="0" tIns="0" rIns="0" bIns="0">
              <a:spAutoFit/>
            </a:bodyPr>
            <a:lstStyle/>
            <a:p>
              <a:r>
                <a:rPr lang="en-US" altLang="ko-KR" sz="700" b="0">
                  <a:solidFill>
                    <a:srgbClr val="000000"/>
                  </a:solidFill>
                  <a:latin typeface="Arial" charset="0"/>
                </a:rPr>
                <a:t>DOME</a:t>
              </a:r>
              <a:endParaRPr lang="en-US" altLang="ko-KR" sz="1200" b="0">
                <a:latin typeface="굴림" pitchFamily="50" charset="-127"/>
              </a:endParaRPr>
            </a:p>
          </p:txBody>
        </p:sp>
      </p:grpSp>
    </p:spTree>
    <p:extLst>
      <p:ext uri="{BB962C8B-B14F-4D97-AF65-F5344CB8AC3E}">
        <p14:creationId xmlns:p14="http://schemas.microsoft.com/office/powerpoint/2010/main" val="435124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74BDC746-7E58-4517-8DD2-FF4C4D8BB9A4}" type="slidenum">
              <a:rPr lang="en-US" altLang="ko-KR"/>
              <a:pPr/>
              <a:t>18</a:t>
            </a:fld>
            <a:endParaRPr lang="en-US" altLang="ko-KR"/>
          </a:p>
        </p:txBody>
      </p:sp>
      <p:sp>
        <p:nvSpPr>
          <p:cNvPr id="10" name="Text Box 13"/>
          <p:cNvSpPr txBox="1">
            <a:spLocks noChangeArrowheads="1"/>
          </p:cNvSpPr>
          <p:nvPr/>
        </p:nvSpPr>
        <p:spPr bwMode="auto">
          <a:xfrm>
            <a:off x="792163" y="881063"/>
            <a:ext cx="3722687" cy="369332"/>
          </a:xfrm>
          <a:prstGeom prst="rect">
            <a:avLst/>
          </a:prstGeom>
          <a:noFill/>
          <a:ln w="9525" algn="ctr">
            <a:noFill/>
            <a:miter lim="800000"/>
            <a:headEnd/>
            <a:tailEnd/>
          </a:ln>
          <a:effectLst/>
        </p:spPr>
        <p:txBody>
          <a:bodyPr>
            <a:spAutoFit/>
          </a:bodyPr>
          <a:lstStyle/>
          <a:p>
            <a:pPr>
              <a:spcBef>
                <a:spcPct val="50000"/>
              </a:spcBef>
            </a:pPr>
            <a:r>
              <a:rPr lang="en-US" altLang="ko-KR" sz="1800" b="1" dirty="0">
                <a:solidFill>
                  <a:schemeClr val="tx1"/>
                </a:solidFill>
                <a:latin typeface="Arial" charset="0"/>
                <a:ea typeface="휴먼옛체" pitchFamily="18" charset="-127"/>
              </a:rPr>
              <a:t>CH3. How to Use</a:t>
            </a:r>
          </a:p>
        </p:txBody>
      </p:sp>
      <p:sp>
        <p:nvSpPr>
          <p:cNvPr id="12" name="AutoShape 36"/>
          <p:cNvSpPr>
            <a:spLocks noChangeArrowheads="1"/>
          </p:cNvSpPr>
          <p:nvPr/>
        </p:nvSpPr>
        <p:spPr bwMode="auto">
          <a:xfrm>
            <a:off x="792163" y="1260746"/>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ko-KR" sz="1400" b="1" dirty="0">
                <a:solidFill>
                  <a:schemeClr val="tx1"/>
                </a:solidFill>
                <a:latin typeface="Arial" panose="020B0604020202020204" pitchFamily="34" charset="0"/>
                <a:ea typeface="휴먼옛체" pitchFamily="18" charset="-127"/>
                <a:cs typeface="Arial" panose="020B0604020202020204" pitchFamily="34" charset="0"/>
              </a:rPr>
              <a:t>3-1. </a:t>
            </a:r>
            <a:r>
              <a:rPr lang="en-US" altLang="ko-KR" sz="1400" b="1" dirty="0">
                <a:solidFill>
                  <a:srgbClr val="000000"/>
                </a:solidFill>
                <a:latin typeface="Arial" panose="020B0604020202020204" pitchFamily="34" charset="0"/>
                <a:cs typeface="Arial" panose="020B0604020202020204" pitchFamily="34" charset="0"/>
              </a:rPr>
              <a:t>General Usage Information</a:t>
            </a:r>
            <a:r>
              <a:rPr lang="en-US" altLang="ko-KR" sz="1400" b="1" dirty="0">
                <a:solidFill>
                  <a:schemeClr val="tx1"/>
                </a:solidFill>
                <a:latin typeface="Arial" panose="020B0604020202020204" pitchFamily="34" charset="0"/>
                <a:ea typeface="휴먼옛체" pitchFamily="18" charset="-127"/>
                <a:cs typeface="Arial" panose="020B0604020202020204" pitchFamily="34" charset="0"/>
              </a:rPr>
              <a:t> </a:t>
            </a:r>
          </a:p>
        </p:txBody>
      </p:sp>
      <p:sp>
        <p:nvSpPr>
          <p:cNvPr id="14" name="Text Box 24"/>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6" name="Text Box 4"/>
          <p:cNvSpPr txBox="1">
            <a:spLocks noChangeArrowheads="1"/>
          </p:cNvSpPr>
          <p:nvPr/>
        </p:nvSpPr>
        <p:spPr bwMode="auto">
          <a:xfrm>
            <a:off x="792163" y="1812925"/>
            <a:ext cx="4968875" cy="3970318"/>
          </a:xfrm>
          <a:prstGeom prst="rect">
            <a:avLst/>
          </a:prstGeom>
          <a:noFill/>
          <a:ln w="9525">
            <a:noFill/>
            <a:miter lim="800000"/>
            <a:headEnd/>
            <a:tailEnd/>
          </a:ln>
          <a:effectLst/>
        </p:spPr>
        <p:txBody>
          <a:bodyPr>
            <a:spAutoFit/>
          </a:bodyPr>
          <a:lstStyle/>
          <a:p>
            <a:r>
              <a:rPr lang="en-US" altLang="ko-KR" sz="1200" dirty="0" smtClean="0">
                <a:solidFill>
                  <a:schemeClr val="tx1"/>
                </a:solidFill>
                <a:latin typeface="Arial" panose="020B0604020202020204" pitchFamily="34" charset="0"/>
                <a:cs typeface="Arial" panose="020B0604020202020204" pitchFamily="34" charset="0"/>
              </a:rPr>
              <a:t>This DVR </a:t>
            </a:r>
            <a:r>
              <a:rPr lang="en-US" altLang="ko-KR" sz="1200" dirty="0">
                <a:solidFill>
                  <a:schemeClr val="tx1"/>
                </a:solidFill>
                <a:latin typeface="Arial" panose="020B0604020202020204" pitchFamily="34" charset="0"/>
                <a:cs typeface="Arial" panose="020B0604020202020204" pitchFamily="34" charset="0"/>
              </a:rPr>
              <a:t>can be operated with a mouse or remote controller under the four main modes listed below:</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Live Mode</a:t>
            </a:r>
            <a:r>
              <a:rPr lang="en-US" altLang="ko-KR" sz="1200" dirty="0">
                <a:solidFill>
                  <a:schemeClr val="tx1"/>
                </a:solidFill>
                <a:latin typeface="Arial" panose="020B0604020202020204" pitchFamily="34" charset="0"/>
                <a:cs typeface="Arial" panose="020B0604020202020204" pitchFamily="34" charset="0"/>
              </a:rPr>
              <a:t> – This is the “main or default” mode.  From this mode you can view in real time all currently operating cameras, information regarding camera status, and have access to Pan/Tilt camera controls.  In addition, system status information will be shown during live mode, and other modes can be entered from Live mode.  </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Setup Mode</a:t>
            </a:r>
            <a:r>
              <a:rPr lang="en-US" altLang="ko-KR" sz="1200" dirty="0">
                <a:solidFill>
                  <a:schemeClr val="tx1"/>
                </a:solidFill>
                <a:latin typeface="Arial" panose="020B0604020202020204" pitchFamily="34" charset="0"/>
                <a:cs typeface="Arial" panose="020B0604020202020204" pitchFamily="34" charset="0"/>
              </a:rPr>
              <a:t> – The user will be able to customize settings for Live viewing, Recording, Backup, and Camera related devices under the Setup Mode.</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smtClean="0">
                <a:solidFill>
                  <a:schemeClr val="tx1"/>
                </a:solidFill>
                <a:latin typeface="Arial" panose="020B0604020202020204" pitchFamily="34" charset="0"/>
                <a:cs typeface="Arial" panose="020B0604020202020204" pitchFamily="34" charset="0"/>
              </a:rPr>
              <a:t>Search </a:t>
            </a:r>
            <a:r>
              <a:rPr lang="en-US" altLang="ko-KR" sz="1200" b="1" dirty="0">
                <a:solidFill>
                  <a:schemeClr val="tx1"/>
                </a:solidFill>
                <a:latin typeface="Arial" panose="020B0604020202020204" pitchFamily="34" charset="0"/>
                <a:cs typeface="Arial" panose="020B0604020202020204" pitchFamily="34" charset="0"/>
              </a:rPr>
              <a:t>Mode</a:t>
            </a:r>
            <a:r>
              <a:rPr lang="en-US" altLang="ko-KR" sz="1200" dirty="0">
                <a:solidFill>
                  <a:schemeClr val="tx1"/>
                </a:solidFill>
                <a:latin typeface="Arial" panose="020B0604020202020204" pitchFamily="34" charset="0"/>
                <a:cs typeface="Arial" panose="020B0604020202020204" pitchFamily="34" charset="0"/>
              </a:rPr>
              <a:t> – In Search Mode, the user will be able to review all recorded footage in the case that an event must be reviewed using a calendar or event based search.</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Backup Mode</a:t>
            </a:r>
            <a:r>
              <a:rPr lang="en-US" altLang="ko-KR" sz="1200" dirty="0">
                <a:solidFill>
                  <a:schemeClr val="tx1"/>
                </a:solidFill>
                <a:latin typeface="Arial" panose="020B0604020202020204" pitchFamily="34" charset="0"/>
                <a:cs typeface="Arial" panose="020B0604020202020204" pitchFamily="34" charset="0"/>
              </a:rPr>
              <a:t> – In Backup Mode, the user will be able to archive the desired data to the preferred supported media of their choice (ex. </a:t>
            </a:r>
            <a:r>
              <a:rPr lang="en-US" altLang="ko-KR" sz="1200" dirty="0" smtClean="0">
                <a:solidFill>
                  <a:schemeClr val="tx1"/>
                </a:solidFill>
                <a:latin typeface="Arial" panose="020B0604020202020204" pitchFamily="34" charset="0"/>
                <a:cs typeface="Arial" panose="020B0604020202020204" pitchFamily="34" charset="0"/>
              </a:rPr>
              <a:t>External CD&amp;DVD RW, </a:t>
            </a:r>
            <a:r>
              <a:rPr lang="en-US" altLang="ko-KR" sz="1200" dirty="0">
                <a:solidFill>
                  <a:schemeClr val="tx1"/>
                </a:solidFill>
                <a:latin typeface="Arial" panose="020B0604020202020204" pitchFamily="34" charset="0"/>
                <a:cs typeface="Arial" panose="020B0604020202020204" pitchFamily="34" charset="0"/>
              </a:rPr>
              <a:t>USB Backup, Remote Client Software, etc.)</a:t>
            </a:r>
          </a:p>
          <a:p>
            <a:endParaRPr lang="en-US" altLang="ko-KR" sz="12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74BDC746-7E58-4517-8DD2-FF4C4D8BB9A4}" type="slidenum">
              <a:rPr lang="en-US" altLang="ko-KR"/>
              <a:pPr/>
              <a:t>19</a:t>
            </a:fld>
            <a:endParaRPr lang="en-US" altLang="ko-KR"/>
          </a:p>
        </p:txBody>
      </p:sp>
      <p:sp>
        <p:nvSpPr>
          <p:cNvPr id="14" name="Text Box 24"/>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6" name="Text Box 4"/>
          <p:cNvSpPr txBox="1">
            <a:spLocks noChangeArrowheads="1"/>
          </p:cNvSpPr>
          <p:nvPr/>
        </p:nvSpPr>
        <p:spPr bwMode="auto">
          <a:xfrm>
            <a:off x="792162" y="843439"/>
            <a:ext cx="4968875" cy="1569660"/>
          </a:xfrm>
          <a:prstGeom prst="rect">
            <a:avLst/>
          </a:prstGeom>
          <a:noFill/>
          <a:ln w="9525">
            <a:noFill/>
            <a:miter lim="800000"/>
            <a:headEnd/>
            <a:tailEnd/>
          </a:ln>
          <a:effectLst/>
        </p:spPr>
        <p:txBody>
          <a:bodyPr>
            <a:spAutoFit/>
          </a:bodyPr>
          <a:lstStyle/>
          <a:p>
            <a:r>
              <a:rPr lang="en-US" altLang="ko-KR" sz="1200" dirty="0" smtClean="0">
                <a:solidFill>
                  <a:schemeClr val="tx1"/>
                </a:solidFill>
                <a:latin typeface="Arial" panose="020B0604020202020204" pitchFamily="34" charset="0"/>
                <a:cs typeface="Arial" panose="020B0604020202020204" pitchFamily="34" charset="0"/>
              </a:rPr>
              <a:t>Password </a:t>
            </a:r>
            <a:r>
              <a:rPr lang="en-US" altLang="ko-KR" sz="1200" dirty="0">
                <a:solidFill>
                  <a:schemeClr val="tx1"/>
                </a:solidFill>
                <a:latin typeface="Arial" panose="020B0604020202020204" pitchFamily="34" charset="0"/>
                <a:cs typeface="Arial" panose="020B0604020202020204" pitchFamily="34" charset="0"/>
              </a:rPr>
              <a:t>Protection – The </a:t>
            </a:r>
            <a:r>
              <a:rPr lang="en-US" altLang="ko-KR" sz="1200" dirty="0" smtClean="0">
                <a:solidFill>
                  <a:schemeClr val="tx1"/>
                </a:solidFill>
                <a:latin typeface="Arial" panose="020B0604020202020204" pitchFamily="34" charset="0"/>
                <a:cs typeface="Arial" panose="020B0604020202020204" pitchFamily="34" charset="0"/>
              </a:rPr>
              <a:t>DVR </a:t>
            </a:r>
            <a:r>
              <a:rPr lang="en-US" altLang="ko-KR" sz="1200" dirty="0">
                <a:solidFill>
                  <a:schemeClr val="tx1"/>
                </a:solidFill>
                <a:latin typeface="Arial" panose="020B0604020202020204" pitchFamily="34" charset="0"/>
                <a:cs typeface="Arial" panose="020B0604020202020204" pitchFamily="34" charset="0"/>
              </a:rPr>
              <a:t>system will utilize a user ID and password system to prevent unauthorized usage of this product.  Control of the system will only be possible after entering a proper ID and password as illustrated below.  (Factory Default settings are blank for these fields).  </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IDs and passwords should be managed by a system administrator, as different users may be given different levels of access to the </a:t>
            </a:r>
            <a:r>
              <a:rPr lang="en-US" altLang="ko-KR" sz="1200" dirty="0" smtClean="0">
                <a:solidFill>
                  <a:schemeClr val="tx1"/>
                </a:solidFill>
                <a:latin typeface="Arial" panose="020B0604020202020204" pitchFamily="34" charset="0"/>
                <a:cs typeface="Arial" panose="020B0604020202020204" pitchFamily="34" charset="0"/>
              </a:rPr>
              <a:t>DVR.</a:t>
            </a:r>
            <a:endParaRPr lang="en-US" altLang="ko-KR" sz="1200" dirty="0">
              <a:solidFill>
                <a:schemeClr val="tx1"/>
              </a:solidFill>
              <a:latin typeface="Arial" panose="020B0604020202020204" pitchFamily="34" charset="0"/>
              <a:cs typeface="Arial" panose="020B0604020202020204" pitchFamily="34" charset="0"/>
            </a:endParaRPr>
          </a:p>
        </p:txBody>
      </p: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952" y="2379564"/>
            <a:ext cx="3029292" cy="2465703"/>
          </a:xfrm>
          <a:prstGeom prst="rect">
            <a:avLst/>
          </a:prstGeom>
        </p:spPr>
      </p:pic>
      <p:sp>
        <p:nvSpPr>
          <p:cNvPr id="5" name="TextBox 4"/>
          <p:cNvSpPr txBox="1"/>
          <p:nvPr/>
        </p:nvSpPr>
        <p:spPr>
          <a:xfrm>
            <a:off x="457200" y="5262017"/>
            <a:ext cx="5403850" cy="430887"/>
          </a:xfrm>
          <a:prstGeom prst="rect">
            <a:avLst/>
          </a:prstGeom>
          <a:noFill/>
        </p:spPr>
        <p:txBody>
          <a:bodyPr wrap="square" rtlCol="0">
            <a:spAutoFit/>
          </a:bodyPr>
          <a:lstStyle/>
          <a:p>
            <a:r>
              <a:rPr lang="en-US" altLang="ko-KR" dirty="0">
                <a:solidFill>
                  <a:schemeClr val="tx1"/>
                </a:solidFill>
                <a:latin typeface="Arial" panose="020B0604020202020204" pitchFamily="34" charset="0"/>
                <a:cs typeface="Arial" panose="020B0604020202020204" pitchFamily="34" charset="0"/>
              </a:rPr>
              <a:t>If you do not change the initial password, the window below appears. For security purposes, please set the password in the user rights menu on the system.</a:t>
            </a:r>
            <a:endParaRPr lang="ko-KR" altLang="en-US" dirty="0">
              <a:solidFill>
                <a:schemeClr val="tx1"/>
              </a:solidFill>
              <a:latin typeface="Arial" panose="020B0604020202020204" pitchFamily="34" charset="0"/>
              <a:cs typeface="Arial" panose="020B0604020202020204" pitchFamily="34" charset="0"/>
            </a:endParaRPr>
          </a:p>
        </p:txBody>
      </p:sp>
      <p:pic>
        <p:nvPicPr>
          <p:cNvPr id="10" name="그림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951" y="5939899"/>
            <a:ext cx="3029293" cy="2113460"/>
          </a:xfrm>
          <a:prstGeom prst="rect">
            <a:avLst/>
          </a:prstGeom>
        </p:spPr>
      </p:pic>
    </p:spTree>
    <p:extLst>
      <p:ext uri="{BB962C8B-B14F-4D97-AF65-F5344CB8AC3E}">
        <p14:creationId xmlns:p14="http://schemas.microsoft.com/office/powerpoint/2010/main" val="420085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1"/>
          <p:cNvSpPr>
            <a:spLocks noGrp="1"/>
          </p:cNvSpPr>
          <p:nvPr>
            <p:ph type="sldNum" sz="quarter" idx="10"/>
          </p:nvPr>
        </p:nvSpPr>
        <p:spPr/>
        <p:txBody>
          <a:bodyPr/>
          <a:lstStyle/>
          <a:p>
            <a:fld id="{75199807-A45B-488F-992C-D76F8AE5887A}" type="slidenum">
              <a:rPr lang="en-US" altLang="ko-KR"/>
              <a:pPr/>
              <a:t>2</a:t>
            </a:fld>
            <a:endParaRPr lang="en-US" altLang="ko-KR"/>
          </a:p>
        </p:txBody>
      </p:sp>
      <p:sp>
        <p:nvSpPr>
          <p:cNvPr id="6" name="AutoShape 11"/>
          <p:cNvSpPr>
            <a:spLocks noChangeArrowheads="1"/>
          </p:cNvSpPr>
          <p:nvPr/>
        </p:nvSpPr>
        <p:spPr bwMode="auto">
          <a:xfrm>
            <a:off x="792162" y="834910"/>
            <a:ext cx="3455988" cy="360363"/>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ko-KR" sz="1400" b="1" dirty="0">
                <a:solidFill>
                  <a:schemeClr val="tx1"/>
                </a:solidFill>
                <a:latin typeface="Arial" charset="0"/>
              </a:rPr>
              <a:t>Thank you for using our product</a:t>
            </a:r>
            <a:r>
              <a:rPr lang="en-US" altLang="ko-KR" sz="1400" b="1" dirty="0" smtClean="0">
                <a:solidFill>
                  <a:schemeClr val="tx1"/>
                </a:solidFill>
                <a:latin typeface="Arial" charset="0"/>
              </a:rPr>
              <a:t>.</a:t>
            </a:r>
            <a:endParaRPr lang="en-US" altLang="ko-KR" sz="1400" b="1" dirty="0">
              <a:solidFill>
                <a:schemeClr val="tx1"/>
              </a:solidFill>
              <a:latin typeface="Arial" charset="0"/>
            </a:endParaRPr>
          </a:p>
        </p:txBody>
      </p:sp>
      <p:sp>
        <p:nvSpPr>
          <p:cNvPr id="7" name="Text Box 12"/>
          <p:cNvSpPr txBox="1">
            <a:spLocks noChangeArrowheads="1"/>
          </p:cNvSpPr>
          <p:nvPr/>
        </p:nvSpPr>
        <p:spPr bwMode="auto">
          <a:xfrm>
            <a:off x="720725" y="1688737"/>
            <a:ext cx="5472113" cy="2862322"/>
          </a:xfrm>
          <a:prstGeom prst="rect">
            <a:avLst/>
          </a:prstGeom>
          <a:noFill/>
          <a:ln w="9525">
            <a:noFill/>
            <a:miter lim="800000"/>
            <a:headEnd/>
            <a:tailEnd/>
          </a:ln>
        </p:spPr>
        <p:txBody>
          <a:bodyPr>
            <a:spAutoFit/>
          </a:bodyPr>
          <a:lstStyle/>
          <a:p>
            <a:pPr marL="228600" indent="-228600">
              <a:buFont typeface="+mj-lt"/>
              <a:buAutoNum type="arabicPeriod"/>
            </a:pPr>
            <a:r>
              <a:rPr lang="en-US" altLang="ko-KR" sz="1200" dirty="0">
                <a:solidFill>
                  <a:schemeClr val="tx1"/>
                </a:solidFill>
              </a:rPr>
              <a:t>This is user's manual for </a:t>
            </a:r>
            <a:r>
              <a:rPr lang="en-US" altLang="ko-KR" sz="1200" dirty="0" smtClean="0">
                <a:solidFill>
                  <a:schemeClr val="tx1"/>
                </a:solidFill>
              </a:rPr>
              <a:t>DVR(</a:t>
            </a:r>
            <a:r>
              <a:rPr lang="en-US" altLang="ko-KR" sz="1200" dirty="0" smtClean="0">
                <a:solidFill>
                  <a:schemeClr val="tx1"/>
                </a:solidFill>
                <a:cs typeface="Times New Roman" panose="02020603050405020304" pitchFamily="18" charset="0"/>
              </a:rPr>
              <a:t>Digital </a:t>
            </a:r>
            <a:r>
              <a:rPr lang="en-US" altLang="ko-KR" sz="1200" dirty="0">
                <a:solidFill>
                  <a:schemeClr val="tx1"/>
                </a:solidFill>
                <a:cs typeface="Times New Roman" panose="02020603050405020304" pitchFamily="18" charset="0"/>
              </a:rPr>
              <a:t>Video Recorder</a:t>
            </a:r>
            <a:r>
              <a:rPr lang="en-US" altLang="ko-KR" sz="1200" dirty="0" smtClean="0">
                <a:solidFill>
                  <a:schemeClr val="tx1"/>
                </a:solidFill>
                <a:cs typeface="Times New Roman" panose="02020603050405020304" pitchFamily="18" charset="0"/>
              </a:rPr>
              <a:t>).</a:t>
            </a:r>
          </a:p>
          <a:p>
            <a:pPr marL="342900" indent="-342900">
              <a:buFontTx/>
              <a:buAutoNum type="arabicPeriod"/>
            </a:pPr>
            <a:endParaRPr lang="en-US" altLang="ko-KR" sz="1200" dirty="0">
              <a:solidFill>
                <a:schemeClr val="tx1"/>
              </a:solidFill>
              <a:cs typeface="Times New Roman" panose="02020603050405020304" pitchFamily="18" charset="0"/>
            </a:endParaRPr>
          </a:p>
          <a:p>
            <a:pPr marL="228600" indent="-228600">
              <a:buFont typeface="+mj-lt"/>
              <a:buAutoNum type="arabicPeriod"/>
            </a:pPr>
            <a:r>
              <a:rPr lang="en-US" altLang="ko-KR" sz="1200" dirty="0" smtClean="0">
                <a:solidFill>
                  <a:schemeClr val="tx1"/>
                </a:solidFill>
              </a:rPr>
              <a:t>This </a:t>
            </a:r>
            <a:r>
              <a:rPr lang="en-US" altLang="ko-KR" sz="1200" dirty="0">
                <a:solidFill>
                  <a:schemeClr val="tx1"/>
                </a:solidFill>
              </a:rPr>
              <a:t>manual contains product specification and introduction, installation guide, operating guide and other necessary matters for easy understanding. Users should read this user's manual carefully for proper use. </a:t>
            </a:r>
            <a:endParaRPr lang="en-US" altLang="ko-KR" sz="1200" dirty="0" smtClean="0">
              <a:solidFill>
                <a:schemeClr val="tx1"/>
              </a:solidFill>
            </a:endParaRPr>
          </a:p>
          <a:p>
            <a:pPr marL="342900" indent="-342900">
              <a:buFontTx/>
              <a:buAutoNum type="arabicPeriod"/>
            </a:pPr>
            <a:endParaRPr lang="en-US" altLang="ko-KR" sz="1200" dirty="0">
              <a:solidFill>
                <a:schemeClr val="tx1"/>
              </a:solidFill>
            </a:endParaRPr>
          </a:p>
          <a:p>
            <a:pPr marL="228600" indent="-228600">
              <a:buFont typeface="+mj-lt"/>
              <a:buAutoNum type="arabicPeriod"/>
            </a:pPr>
            <a:r>
              <a:rPr lang="en-US" altLang="ko-KR" sz="1200" dirty="0" smtClean="0">
                <a:solidFill>
                  <a:schemeClr val="tx1"/>
                </a:solidFill>
              </a:rPr>
              <a:t>Contents </a:t>
            </a:r>
            <a:r>
              <a:rPr lang="en-US" altLang="ko-KR" sz="1200" dirty="0">
                <a:solidFill>
                  <a:schemeClr val="tx1"/>
                </a:solidFill>
              </a:rPr>
              <a:t>in this manual may be changed according to the specification change and feature improvement without any notification. </a:t>
            </a:r>
          </a:p>
          <a:p>
            <a:pPr marL="177800" indent="-177800"/>
            <a:endParaRPr lang="en-US" altLang="ko-KR" sz="1200" dirty="0">
              <a:solidFill>
                <a:schemeClr val="tx1"/>
              </a:solidFill>
            </a:endParaRPr>
          </a:p>
          <a:p>
            <a:pPr marL="177800" indent="-177800"/>
            <a:r>
              <a:rPr lang="en-US" altLang="ko-KR" sz="1200" dirty="0">
                <a:solidFill>
                  <a:schemeClr val="tx1"/>
                </a:solidFill>
              </a:rPr>
              <a:t>4. This user's manual shall never be copied without prior agreement and violating this may be a reason for legal punishment on piracy.  </a:t>
            </a:r>
          </a:p>
          <a:p>
            <a:pPr marL="177800" indent="-177800"/>
            <a:endParaRPr lang="en-US" altLang="ko-KR" sz="1200" dirty="0">
              <a:solidFill>
                <a:schemeClr val="tx1"/>
              </a:solidFill>
            </a:endParaRPr>
          </a:p>
          <a:p>
            <a:pPr marL="177800" indent="-177800"/>
            <a:r>
              <a:rPr lang="en-US" altLang="ko-KR" sz="1200" dirty="0">
                <a:solidFill>
                  <a:schemeClr val="tx1"/>
                </a:solidFill>
              </a:rPr>
              <a:t>5. If there is any incorrect or insufficient content in this user's manual, notify it to Customer Support Center. </a:t>
            </a:r>
          </a:p>
          <a:p>
            <a:pPr marL="177800" indent="-177800"/>
            <a:endParaRPr lang="en-US" altLang="ko-KR" sz="1200" dirty="0">
              <a:solidFill>
                <a:schemeClr val="tx1"/>
              </a:solidFill>
            </a:endParaRPr>
          </a:p>
        </p:txBody>
      </p:sp>
    </p:spTree>
    <p:extLst>
      <p:ext uri="{BB962C8B-B14F-4D97-AF65-F5344CB8AC3E}">
        <p14:creationId xmlns:p14="http://schemas.microsoft.com/office/powerpoint/2010/main" val="395037287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슬라이드 번호 개체 틀 1"/>
          <p:cNvSpPr>
            <a:spLocks noGrp="1"/>
          </p:cNvSpPr>
          <p:nvPr>
            <p:ph type="sldNum" sz="quarter" idx="10"/>
          </p:nvPr>
        </p:nvSpPr>
        <p:spPr/>
        <p:txBody>
          <a:bodyPr/>
          <a:lstStyle/>
          <a:p>
            <a:fld id="{F47AE51E-D3EA-49C6-A827-728FF502FE13}" type="slidenum">
              <a:rPr lang="en-US" altLang="ko-KR"/>
              <a:pPr/>
              <a:t>20</a:t>
            </a:fld>
            <a:endParaRPr lang="en-US" altLang="ko-KR"/>
          </a:p>
        </p:txBody>
      </p:sp>
      <p:sp>
        <p:nvSpPr>
          <p:cNvPr id="2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9"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ko-KR" sz="1400" b="1" dirty="0">
                <a:solidFill>
                  <a:schemeClr val="tx1"/>
                </a:solidFill>
                <a:latin typeface="Arial" charset="0"/>
                <a:ea typeface="휴먼옛체" pitchFamily="18" charset="-127"/>
              </a:rPr>
              <a:t>3-2. LIVE Mode </a:t>
            </a:r>
          </a:p>
        </p:txBody>
      </p:sp>
      <p:sp>
        <p:nvSpPr>
          <p:cNvPr id="31" name="Text Box 4"/>
          <p:cNvSpPr txBox="1">
            <a:spLocks noChangeArrowheads="1"/>
          </p:cNvSpPr>
          <p:nvPr/>
        </p:nvSpPr>
        <p:spPr bwMode="auto">
          <a:xfrm>
            <a:off x="790677" y="1269858"/>
            <a:ext cx="4968875" cy="600164"/>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In this section you will know how to split the video mode into 1, 4, 6, 8, 9, 12, 16, as well as auto sequencing, PTZ Control, Mouse control, Setup configurations, </a:t>
            </a:r>
            <a:r>
              <a:rPr lang="en-US" altLang="ko-KR" dirty="0" smtClean="0">
                <a:solidFill>
                  <a:schemeClr val="tx1"/>
                </a:solidFill>
                <a:latin typeface="Arial" panose="020B0604020202020204" pitchFamily="34" charset="0"/>
                <a:cs typeface="Arial" panose="020B0604020202020204" pitchFamily="34" charset="0"/>
              </a:rPr>
              <a:t>Backup. </a:t>
            </a:r>
            <a:endParaRPr lang="en-US" altLang="ko-KR" dirty="0">
              <a:solidFill>
                <a:schemeClr val="tx1"/>
              </a:solidFill>
              <a:latin typeface="Arial" panose="020B0604020202020204" pitchFamily="34" charset="0"/>
              <a:cs typeface="Arial" panose="020B0604020202020204" pitchFamily="34" charset="0"/>
            </a:endParaRPr>
          </a:p>
        </p:txBody>
      </p:sp>
      <p:sp>
        <p:nvSpPr>
          <p:cNvPr id="32" name="Text Box 14"/>
          <p:cNvSpPr txBox="1">
            <a:spLocks noChangeArrowheads="1"/>
          </p:cNvSpPr>
          <p:nvPr/>
        </p:nvSpPr>
        <p:spPr bwMode="auto">
          <a:xfrm>
            <a:off x="792163" y="3802063"/>
            <a:ext cx="4968875" cy="430887"/>
          </a:xfrm>
          <a:prstGeom prst="rect">
            <a:avLst/>
          </a:prstGeom>
          <a:noFill/>
          <a:ln w="9525">
            <a:noFill/>
            <a:miter lim="800000"/>
            <a:headEnd/>
            <a:tailEnd/>
          </a:ln>
          <a:effectLst/>
        </p:spPr>
        <p:txBody>
          <a:bodyPr>
            <a:spAutoFit/>
          </a:bodyPr>
          <a:lstStyle/>
          <a:p>
            <a:endParaRPr lang="en-US" altLang="en-US" b="1" dirty="0" smtClean="0">
              <a:solidFill>
                <a:schemeClr val="tx1"/>
              </a:solidFill>
              <a:latin typeface="Arial" panose="020B0604020202020204" pitchFamily="34" charset="0"/>
              <a:cs typeface="Arial" panose="020B0604020202020204" pitchFamily="34" charset="0"/>
            </a:endParaRPr>
          </a:p>
          <a:p>
            <a:r>
              <a:rPr lang="en-US" altLang="en-US" b="1" dirty="0" smtClean="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2</a:t>
            </a:r>
            <a:r>
              <a:rPr lang="en-US" altLang="en-US" b="1" dirty="0" smtClean="0">
                <a:solidFill>
                  <a:schemeClr val="tx1"/>
                </a:solidFill>
                <a:latin typeface="Arial" panose="020B0604020202020204" pitchFamily="34" charset="0"/>
                <a:cs typeface="Arial" panose="020B0604020202020204" pitchFamily="34" charset="0"/>
              </a:rPr>
              <a:t>-1</a:t>
            </a:r>
            <a:r>
              <a:rPr lang="en-US" altLang="en-US" b="1" dirty="0">
                <a:solidFill>
                  <a:schemeClr val="tx1"/>
                </a:solidFill>
                <a:latin typeface="Arial" panose="020B0604020202020204" pitchFamily="34" charset="0"/>
                <a:cs typeface="Arial" panose="020B0604020202020204" pitchFamily="34" charset="0"/>
              </a:rPr>
              <a:t>. LIVE Mode Control</a:t>
            </a:r>
            <a:endParaRPr lang="en-US" altLang="ko-KR" b="1" dirty="0">
              <a:solidFill>
                <a:schemeClr val="tx1"/>
              </a:solidFill>
              <a:latin typeface="Arial" panose="020B0604020202020204" pitchFamily="34" charset="0"/>
              <a:cs typeface="Arial" panose="020B0604020202020204" pitchFamily="34" charset="0"/>
            </a:endParaRPr>
          </a:p>
        </p:txBody>
      </p:sp>
      <p:sp>
        <p:nvSpPr>
          <p:cNvPr id="33" name="Text Box 161"/>
          <p:cNvSpPr txBox="1">
            <a:spLocks noChangeArrowheads="1"/>
          </p:cNvSpPr>
          <p:nvPr/>
        </p:nvSpPr>
        <p:spPr bwMode="auto">
          <a:xfrm>
            <a:off x="801688" y="4132263"/>
            <a:ext cx="4968875" cy="769441"/>
          </a:xfrm>
          <a:prstGeom prst="rect">
            <a:avLst/>
          </a:prstGeom>
          <a:noFill/>
          <a:ln w="9525">
            <a:noFill/>
            <a:miter lim="800000"/>
            <a:headEnd/>
            <a:tailEnd/>
          </a:ln>
          <a:effectLst/>
        </p:spPr>
        <p:txBody>
          <a:bodyPr>
            <a:spAutoFit/>
          </a:bodyPr>
          <a:lstStyle/>
          <a:p>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 Live View Status</a:t>
            </a:r>
          </a:p>
          <a:p>
            <a:r>
              <a:rPr lang="en-US" altLang="ko-KR" dirty="0">
                <a:solidFill>
                  <a:schemeClr val="tx1"/>
                </a:solidFill>
                <a:latin typeface="Arial" panose="020B0604020202020204" pitchFamily="34" charset="0"/>
                <a:cs typeface="Arial" panose="020B0604020202020204" pitchFamily="34" charset="0"/>
              </a:rPr>
              <a:t>You may use the Live Menu Bar located at the bottom for quick shortcuts and view status of certain items. </a:t>
            </a:r>
          </a:p>
        </p:txBody>
      </p:sp>
      <p:sp>
        <p:nvSpPr>
          <p:cNvPr id="35" name="Text Box 238"/>
          <p:cNvSpPr txBox="1">
            <a:spLocks noChangeArrowheads="1"/>
          </p:cNvSpPr>
          <p:nvPr/>
        </p:nvSpPr>
        <p:spPr bwMode="auto">
          <a:xfrm>
            <a:off x="801688" y="6305619"/>
            <a:ext cx="4968875" cy="59690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 Live Menu Bar </a:t>
            </a:r>
          </a:p>
          <a:p>
            <a:r>
              <a:rPr lang="en-US" altLang="ko-KR" dirty="0">
                <a:solidFill>
                  <a:schemeClr val="tx1"/>
                </a:solidFill>
                <a:latin typeface="Arial" panose="020B0604020202020204" pitchFamily="34" charset="0"/>
                <a:cs typeface="Arial" panose="020B0604020202020204" pitchFamily="34" charset="0"/>
              </a:rPr>
              <a:t>You may use the Live Menu Bar located at the bottom for quick shortcuts and view status of certain items. </a:t>
            </a:r>
          </a:p>
        </p:txBody>
      </p:sp>
      <p:sp>
        <p:nvSpPr>
          <p:cNvPr id="36" name="Text Box 238"/>
          <p:cNvSpPr txBox="1">
            <a:spLocks noChangeArrowheads="1"/>
          </p:cNvSpPr>
          <p:nvPr/>
        </p:nvSpPr>
        <p:spPr bwMode="auto">
          <a:xfrm>
            <a:off x="790677" y="7284601"/>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If you choose a split mode with a blank area of the video, the live menu bar </a:t>
            </a:r>
            <a:r>
              <a:rPr lang="en-US" altLang="ko-KR" dirty="0" smtClean="0">
                <a:solidFill>
                  <a:schemeClr val="tx1"/>
                </a:solidFill>
                <a:latin typeface="Arial" panose="020B0604020202020204" pitchFamily="34" charset="0"/>
                <a:cs typeface="Arial" panose="020B0604020202020204" pitchFamily="34" charset="0"/>
              </a:rPr>
              <a:t>is changed </a:t>
            </a:r>
            <a:r>
              <a:rPr lang="en-US" altLang="ko-KR" dirty="0">
                <a:solidFill>
                  <a:schemeClr val="tx1"/>
                </a:solidFill>
                <a:latin typeface="Arial" panose="020B0604020202020204" pitchFamily="34" charset="0"/>
                <a:cs typeface="Arial" panose="020B0604020202020204" pitchFamily="34" charset="0"/>
              </a:rPr>
              <a:t>as </a:t>
            </a:r>
            <a:r>
              <a:rPr lang="en-US" altLang="ko-KR" dirty="0" smtClean="0">
                <a:solidFill>
                  <a:schemeClr val="tx1"/>
                </a:solidFill>
                <a:latin typeface="Arial" panose="020B0604020202020204" pitchFamily="34" charset="0"/>
                <a:cs typeface="Arial" panose="020B0604020202020204" pitchFamily="34" charset="0"/>
              </a:rPr>
              <a:t>follows.</a:t>
            </a:r>
            <a:endParaRPr lang="en-US" altLang="ko-KR" dirty="0">
              <a:solidFill>
                <a:schemeClr val="tx1"/>
              </a:solidFill>
              <a:latin typeface="Arial" panose="020B0604020202020204" pitchFamily="34" charset="0"/>
              <a:cs typeface="Arial" panose="020B0604020202020204" pitchFamily="34" charset="0"/>
            </a:endParaRPr>
          </a:p>
        </p:txBody>
      </p:sp>
      <p:pic>
        <p:nvPicPr>
          <p:cNvPr id="18" name="그림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26" y="7001405"/>
            <a:ext cx="5523405" cy="184309"/>
          </a:xfrm>
          <a:prstGeom prst="rect">
            <a:avLst/>
          </a:prstGeom>
        </p:spPr>
      </p:pic>
      <p:pic>
        <p:nvPicPr>
          <p:cNvPr id="19" name="그림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019" y="3732365"/>
            <a:ext cx="3468352" cy="93942"/>
          </a:xfrm>
          <a:prstGeom prst="rect">
            <a:avLst/>
          </a:prstGeom>
        </p:spPr>
      </p:pic>
      <p:pic>
        <p:nvPicPr>
          <p:cNvPr id="20" name="그림 19"/>
          <p:cNvPicPr>
            <a:picLocks noChangeAspect="1"/>
          </p:cNvPicPr>
          <p:nvPr/>
        </p:nvPicPr>
        <p:blipFill>
          <a:blip r:embed="rId4"/>
          <a:stretch>
            <a:fillRect/>
          </a:stretch>
        </p:blipFill>
        <p:spPr>
          <a:xfrm>
            <a:off x="1547019" y="1885680"/>
            <a:ext cx="3468352" cy="1858326"/>
          </a:xfrm>
          <a:prstGeom prst="rect">
            <a:avLst/>
          </a:prstGeom>
        </p:spPr>
      </p:pic>
      <p:graphicFrame>
        <p:nvGraphicFramePr>
          <p:cNvPr id="28" name="Group 236"/>
          <p:cNvGraphicFramePr>
            <a:graphicFrameLocks noGrp="1"/>
          </p:cNvGraphicFramePr>
          <p:nvPr>
            <p:extLst>
              <p:ext uri="{D42A27DB-BD31-4B8C-83A1-F6EECF244321}">
                <p14:modId xmlns:p14="http://schemas.microsoft.com/office/powerpoint/2010/main" val="1934455435"/>
              </p:ext>
            </p:extLst>
          </p:nvPr>
        </p:nvGraphicFramePr>
        <p:xfrm>
          <a:off x="720725" y="4955961"/>
          <a:ext cx="4727575" cy="1295400"/>
        </p:xfrm>
        <a:graphic>
          <a:graphicData uri="http://schemas.openxmlformats.org/drawingml/2006/table">
            <a:tbl>
              <a:tblPr/>
              <a:tblGrid>
                <a:gridCol w="1270000"/>
                <a:gridCol w="3457575"/>
              </a:tblGrid>
              <a:tr h="2079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Continuous recording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79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Recording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6375">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Motion detection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Sensor activation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POS in use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30" name="그림 29"/>
          <p:cNvPicPr>
            <a:picLocks noChangeAspect="1"/>
          </p:cNvPicPr>
          <p:nvPr/>
        </p:nvPicPr>
        <p:blipFill>
          <a:blip r:embed="rId5"/>
          <a:stretch>
            <a:fillRect/>
          </a:stretch>
        </p:blipFill>
        <p:spPr>
          <a:xfrm>
            <a:off x="1286669" y="6017742"/>
            <a:ext cx="266200" cy="215497"/>
          </a:xfrm>
          <a:prstGeom prst="rect">
            <a:avLst/>
          </a:prstGeom>
        </p:spPr>
      </p:pic>
      <p:pic>
        <p:nvPicPr>
          <p:cNvPr id="37" name="그림 36"/>
          <p:cNvPicPr>
            <a:picLocks noChangeAspect="1"/>
          </p:cNvPicPr>
          <p:nvPr/>
        </p:nvPicPr>
        <p:blipFill>
          <a:blip r:embed="rId6"/>
          <a:stretch>
            <a:fillRect/>
          </a:stretch>
        </p:blipFill>
        <p:spPr>
          <a:xfrm>
            <a:off x="1281247" y="4984039"/>
            <a:ext cx="207429" cy="207429"/>
          </a:xfrm>
          <a:prstGeom prst="rect">
            <a:avLst/>
          </a:prstGeom>
        </p:spPr>
      </p:pic>
      <p:pic>
        <p:nvPicPr>
          <p:cNvPr id="38" name="그림 37"/>
          <p:cNvPicPr>
            <a:picLocks noChangeAspect="1"/>
          </p:cNvPicPr>
          <p:nvPr/>
        </p:nvPicPr>
        <p:blipFill>
          <a:blip r:embed="rId7"/>
          <a:stretch>
            <a:fillRect/>
          </a:stretch>
        </p:blipFill>
        <p:spPr>
          <a:xfrm>
            <a:off x="1296790" y="5249684"/>
            <a:ext cx="191885" cy="191885"/>
          </a:xfrm>
          <a:prstGeom prst="rect">
            <a:avLst/>
          </a:prstGeom>
        </p:spPr>
      </p:pic>
      <p:pic>
        <p:nvPicPr>
          <p:cNvPr id="39" name="그림 38"/>
          <p:cNvPicPr>
            <a:picLocks noChangeAspect="1"/>
          </p:cNvPicPr>
          <p:nvPr/>
        </p:nvPicPr>
        <p:blipFill>
          <a:blip r:embed="rId8"/>
          <a:stretch>
            <a:fillRect/>
          </a:stretch>
        </p:blipFill>
        <p:spPr>
          <a:xfrm>
            <a:off x="1296789" y="5487758"/>
            <a:ext cx="199295" cy="234464"/>
          </a:xfrm>
          <a:prstGeom prst="rect">
            <a:avLst/>
          </a:prstGeom>
        </p:spPr>
      </p:pic>
      <p:pic>
        <p:nvPicPr>
          <p:cNvPr id="40" name="그림 39"/>
          <p:cNvPicPr>
            <a:picLocks noChangeAspect="1"/>
          </p:cNvPicPr>
          <p:nvPr/>
        </p:nvPicPr>
        <p:blipFill>
          <a:blip r:embed="rId9"/>
          <a:stretch>
            <a:fillRect/>
          </a:stretch>
        </p:blipFill>
        <p:spPr>
          <a:xfrm>
            <a:off x="1296788" y="5756275"/>
            <a:ext cx="199295" cy="20146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6413" name="Group 109"/>
          <p:cNvGraphicFramePr>
            <a:graphicFrameLocks noGrp="1"/>
          </p:cNvGraphicFramePr>
          <p:nvPr>
            <p:extLst>
              <p:ext uri="{D42A27DB-BD31-4B8C-83A1-F6EECF244321}">
                <p14:modId xmlns:p14="http://schemas.microsoft.com/office/powerpoint/2010/main" val="3715985628"/>
              </p:ext>
            </p:extLst>
          </p:nvPr>
        </p:nvGraphicFramePr>
        <p:xfrm>
          <a:off x="890588" y="919163"/>
          <a:ext cx="4727575" cy="3378835"/>
        </p:xfrm>
        <a:graphic>
          <a:graphicData uri="http://schemas.openxmlformats.org/drawingml/2006/table">
            <a:tbl>
              <a:tblPr/>
              <a:tblGrid>
                <a:gridCol w="1270000"/>
                <a:gridCol w="3457575"/>
              </a:tblGrid>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Go to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Go to playback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Screen Split mode change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Sequence activation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Audio out channel &amp; Audio Mute indicator</a:t>
                      </a:r>
                      <a:endPar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Backup</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Lock/ Unlock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Hard drive usage &amp; lamp</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Scheduler activation indicator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Network connection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Search Event List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Date &amp;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Live Menu Bar (Fix or auto hide)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47" name="슬라이드 번호 개체 틀 1"/>
          <p:cNvSpPr>
            <a:spLocks noGrp="1"/>
          </p:cNvSpPr>
          <p:nvPr>
            <p:ph type="sldNum" sz="quarter" idx="10"/>
          </p:nvPr>
        </p:nvSpPr>
        <p:spPr/>
        <p:txBody>
          <a:bodyPr/>
          <a:lstStyle/>
          <a:p>
            <a:fld id="{BDEF42B3-46AB-48D2-A024-8542CF84E98F}" type="slidenum">
              <a:rPr lang="en-US" altLang="ko-KR"/>
              <a:pPr/>
              <a:t>21</a:t>
            </a:fld>
            <a:endParaRPr lang="en-US" altLang="ko-KR"/>
          </a:p>
        </p:txBody>
      </p:sp>
      <p:sp>
        <p:nvSpPr>
          <p:cNvPr id="17" name="Text Box 110"/>
          <p:cNvSpPr txBox="1">
            <a:spLocks noChangeArrowheads="1"/>
          </p:cNvSpPr>
          <p:nvPr/>
        </p:nvSpPr>
        <p:spPr bwMode="auto">
          <a:xfrm>
            <a:off x="801686" y="4523073"/>
            <a:ext cx="4968875" cy="765175"/>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 Live Popup Menu</a:t>
            </a:r>
          </a:p>
          <a:p>
            <a:r>
              <a:rPr lang="en-US" altLang="ko-KR" dirty="0">
                <a:solidFill>
                  <a:schemeClr val="tx1"/>
                </a:solidFill>
                <a:latin typeface="Arial" panose="020B0604020202020204" pitchFamily="34" charset="0"/>
                <a:cs typeface="Arial" panose="020B0604020202020204" pitchFamily="34" charset="0"/>
              </a:rPr>
              <a:t>By Right-Clicking anywhere on Live </a:t>
            </a:r>
            <a:r>
              <a:rPr lang="en-US" altLang="ko-KR" dirty="0" smtClean="0">
                <a:solidFill>
                  <a:schemeClr val="tx1"/>
                </a:solidFill>
                <a:latin typeface="Arial" panose="020B0604020202020204" pitchFamily="34" charset="0"/>
                <a:cs typeface="Arial" panose="020B0604020202020204" pitchFamily="34" charset="0"/>
              </a:rPr>
              <a:t>mode, </a:t>
            </a:r>
            <a:r>
              <a:rPr lang="en-US" altLang="ko-KR" dirty="0">
                <a:solidFill>
                  <a:schemeClr val="tx1"/>
                </a:solidFill>
                <a:latin typeface="Arial" panose="020B0604020202020204" pitchFamily="34" charset="0"/>
                <a:cs typeface="Arial" panose="020B0604020202020204" pitchFamily="34" charset="0"/>
              </a:rPr>
              <a:t>you may view the Live Popup Menu.  By using the Live Popup Menu, you can quickly jump to the necessary configuration and settings.</a:t>
            </a: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5" name="그림 4"/>
          <p:cNvPicPr>
            <a:picLocks noChangeAspect="1"/>
          </p:cNvPicPr>
          <p:nvPr/>
        </p:nvPicPr>
        <p:blipFill>
          <a:blip r:embed="rId2"/>
          <a:stretch>
            <a:fillRect/>
          </a:stretch>
        </p:blipFill>
        <p:spPr>
          <a:xfrm>
            <a:off x="1436781" y="940131"/>
            <a:ext cx="215523" cy="215523"/>
          </a:xfrm>
          <a:prstGeom prst="rect">
            <a:avLst/>
          </a:prstGeom>
        </p:spPr>
      </p:pic>
      <p:pic>
        <p:nvPicPr>
          <p:cNvPr id="6" name="그림 5"/>
          <p:cNvPicPr>
            <a:picLocks noChangeAspect="1"/>
          </p:cNvPicPr>
          <p:nvPr/>
        </p:nvPicPr>
        <p:blipFill>
          <a:blip r:embed="rId3"/>
          <a:stretch>
            <a:fillRect/>
          </a:stretch>
        </p:blipFill>
        <p:spPr>
          <a:xfrm>
            <a:off x="1430795" y="1202361"/>
            <a:ext cx="215523" cy="215523"/>
          </a:xfrm>
          <a:prstGeom prst="rect">
            <a:avLst/>
          </a:prstGeom>
        </p:spPr>
      </p:pic>
      <p:pic>
        <p:nvPicPr>
          <p:cNvPr id="7" name="그림 6"/>
          <p:cNvPicPr>
            <a:picLocks noChangeAspect="1"/>
          </p:cNvPicPr>
          <p:nvPr/>
        </p:nvPicPr>
        <p:blipFill>
          <a:blip r:embed="rId4"/>
          <a:stretch>
            <a:fillRect/>
          </a:stretch>
        </p:blipFill>
        <p:spPr>
          <a:xfrm>
            <a:off x="1440051" y="1456802"/>
            <a:ext cx="215523" cy="215523"/>
          </a:xfrm>
          <a:prstGeom prst="rect">
            <a:avLst/>
          </a:prstGeom>
        </p:spPr>
      </p:pic>
      <p:pic>
        <p:nvPicPr>
          <p:cNvPr id="8" name="그림 7"/>
          <p:cNvPicPr>
            <a:picLocks noChangeAspect="1"/>
          </p:cNvPicPr>
          <p:nvPr/>
        </p:nvPicPr>
        <p:blipFill>
          <a:blip r:embed="rId5"/>
          <a:stretch>
            <a:fillRect/>
          </a:stretch>
        </p:blipFill>
        <p:spPr>
          <a:xfrm>
            <a:off x="1438381" y="1718735"/>
            <a:ext cx="215523" cy="215523"/>
          </a:xfrm>
          <a:prstGeom prst="rect">
            <a:avLst/>
          </a:prstGeom>
        </p:spPr>
      </p:pic>
      <p:pic>
        <p:nvPicPr>
          <p:cNvPr id="9" name="그림 8"/>
          <p:cNvPicPr>
            <a:picLocks noChangeAspect="1"/>
          </p:cNvPicPr>
          <p:nvPr/>
        </p:nvPicPr>
        <p:blipFill>
          <a:blip r:embed="rId6"/>
          <a:stretch>
            <a:fillRect/>
          </a:stretch>
        </p:blipFill>
        <p:spPr>
          <a:xfrm>
            <a:off x="1422269" y="1975531"/>
            <a:ext cx="253556" cy="215523"/>
          </a:xfrm>
          <a:prstGeom prst="rect">
            <a:avLst/>
          </a:prstGeom>
        </p:spPr>
      </p:pic>
      <p:pic>
        <p:nvPicPr>
          <p:cNvPr id="10" name="그림 9"/>
          <p:cNvPicPr>
            <a:picLocks noChangeAspect="1"/>
          </p:cNvPicPr>
          <p:nvPr/>
        </p:nvPicPr>
        <p:blipFill>
          <a:blip r:embed="rId7"/>
          <a:stretch>
            <a:fillRect/>
          </a:stretch>
        </p:blipFill>
        <p:spPr>
          <a:xfrm>
            <a:off x="1428521" y="2236755"/>
            <a:ext cx="215523" cy="215523"/>
          </a:xfrm>
          <a:prstGeom prst="rect">
            <a:avLst/>
          </a:prstGeom>
        </p:spPr>
      </p:pic>
      <p:pic>
        <p:nvPicPr>
          <p:cNvPr id="11" name="그림 10"/>
          <p:cNvPicPr>
            <a:picLocks noChangeAspect="1"/>
          </p:cNvPicPr>
          <p:nvPr/>
        </p:nvPicPr>
        <p:blipFill>
          <a:blip r:embed="rId8"/>
          <a:stretch>
            <a:fillRect/>
          </a:stretch>
        </p:blipFill>
        <p:spPr>
          <a:xfrm>
            <a:off x="1428303" y="2505214"/>
            <a:ext cx="215523" cy="215523"/>
          </a:xfrm>
          <a:prstGeom prst="rect">
            <a:avLst/>
          </a:prstGeom>
        </p:spPr>
      </p:pic>
      <p:pic>
        <p:nvPicPr>
          <p:cNvPr id="12" name="그림 11"/>
          <p:cNvPicPr>
            <a:picLocks noChangeAspect="1"/>
          </p:cNvPicPr>
          <p:nvPr/>
        </p:nvPicPr>
        <p:blipFill>
          <a:blip r:embed="rId9"/>
          <a:stretch>
            <a:fillRect/>
          </a:stretch>
        </p:blipFill>
        <p:spPr>
          <a:xfrm>
            <a:off x="1137192" y="2767195"/>
            <a:ext cx="836734" cy="215523"/>
          </a:xfrm>
          <a:prstGeom prst="rect">
            <a:avLst/>
          </a:prstGeom>
        </p:spPr>
      </p:pic>
      <p:pic>
        <p:nvPicPr>
          <p:cNvPr id="13" name="그림 12"/>
          <p:cNvPicPr>
            <a:picLocks noChangeAspect="1"/>
          </p:cNvPicPr>
          <p:nvPr/>
        </p:nvPicPr>
        <p:blipFill>
          <a:blip r:embed="rId10"/>
          <a:stretch>
            <a:fillRect/>
          </a:stretch>
        </p:blipFill>
        <p:spPr>
          <a:xfrm>
            <a:off x="948097" y="3020736"/>
            <a:ext cx="1166355" cy="215523"/>
          </a:xfrm>
          <a:prstGeom prst="rect">
            <a:avLst/>
          </a:prstGeom>
        </p:spPr>
      </p:pic>
      <p:pic>
        <p:nvPicPr>
          <p:cNvPr id="14" name="그림 13"/>
          <p:cNvPicPr>
            <a:picLocks noChangeAspect="1"/>
          </p:cNvPicPr>
          <p:nvPr/>
        </p:nvPicPr>
        <p:blipFill>
          <a:blip r:embed="rId11"/>
          <a:stretch>
            <a:fillRect/>
          </a:stretch>
        </p:blipFill>
        <p:spPr>
          <a:xfrm>
            <a:off x="1206920" y="3285294"/>
            <a:ext cx="697278" cy="215523"/>
          </a:xfrm>
          <a:prstGeom prst="rect">
            <a:avLst/>
          </a:prstGeom>
        </p:spPr>
      </p:pic>
      <p:pic>
        <p:nvPicPr>
          <p:cNvPr id="15" name="그림 14"/>
          <p:cNvPicPr>
            <a:picLocks noChangeAspect="1"/>
          </p:cNvPicPr>
          <p:nvPr/>
        </p:nvPicPr>
        <p:blipFill>
          <a:blip r:embed="rId12"/>
          <a:stretch>
            <a:fillRect/>
          </a:stretch>
        </p:blipFill>
        <p:spPr>
          <a:xfrm>
            <a:off x="1437047" y="3540625"/>
            <a:ext cx="215523" cy="215523"/>
          </a:xfrm>
          <a:prstGeom prst="rect">
            <a:avLst/>
          </a:prstGeom>
        </p:spPr>
      </p:pic>
      <p:pic>
        <p:nvPicPr>
          <p:cNvPr id="24" name="그림 23"/>
          <p:cNvPicPr>
            <a:picLocks noChangeAspect="1"/>
          </p:cNvPicPr>
          <p:nvPr/>
        </p:nvPicPr>
        <p:blipFill>
          <a:blip r:embed="rId13"/>
          <a:stretch>
            <a:fillRect/>
          </a:stretch>
        </p:blipFill>
        <p:spPr>
          <a:xfrm>
            <a:off x="1430794" y="4057078"/>
            <a:ext cx="215523" cy="215523"/>
          </a:xfrm>
          <a:prstGeom prst="rect">
            <a:avLst/>
          </a:prstGeom>
        </p:spPr>
      </p:pic>
      <p:pic>
        <p:nvPicPr>
          <p:cNvPr id="3" name="그림 2"/>
          <p:cNvPicPr>
            <a:picLocks noChangeAspect="1"/>
          </p:cNvPicPr>
          <p:nvPr/>
        </p:nvPicPr>
        <p:blipFill>
          <a:blip r:embed="rId14"/>
          <a:stretch>
            <a:fillRect/>
          </a:stretch>
        </p:blipFill>
        <p:spPr>
          <a:xfrm>
            <a:off x="1293029" y="3794472"/>
            <a:ext cx="476490" cy="257174"/>
          </a:xfrm>
          <a:prstGeom prst="rect">
            <a:avLst/>
          </a:prstGeom>
        </p:spPr>
      </p:pic>
      <p:pic>
        <p:nvPicPr>
          <p:cNvPr id="20" name="그림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7192" y="7690726"/>
            <a:ext cx="4228907" cy="114542"/>
          </a:xfrm>
          <a:prstGeom prst="rect">
            <a:avLst/>
          </a:prstGeom>
        </p:spPr>
      </p:pic>
      <p:pic>
        <p:nvPicPr>
          <p:cNvPr id="21" name="그림 20"/>
          <p:cNvPicPr>
            <a:picLocks noChangeAspect="1"/>
          </p:cNvPicPr>
          <p:nvPr/>
        </p:nvPicPr>
        <p:blipFill>
          <a:blip r:embed="rId16"/>
          <a:stretch>
            <a:fillRect/>
          </a:stretch>
        </p:blipFill>
        <p:spPr>
          <a:xfrm>
            <a:off x="1137188" y="5424896"/>
            <a:ext cx="4228911" cy="2265830"/>
          </a:xfrm>
          <a:prstGeom prst="rect">
            <a:avLst/>
          </a:prstGeom>
        </p:spPr>
      </p:pic>
      <p:pic>
        <p:nvPicPr>
          <p:cNvPr id="2" name="그림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90478" y="5657991"/>
            <a:ext cx="834572" cy="179964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슬라이드 번호 개체 틀 1"/>
          <p:cNvSpPr>
            <a:spLocks noGrp="1"/>
          </p:cNvSpPr>
          <p:nvPr>
            <p:ph type="sldNum" sz="quarter" idx="10"/>
          </p:nvPr>
        </p:nvSpPr>
        <p:spPr/>
        <p:txBody>
          <a:bodyPr/>
          <a:lstStyle/>
          <a:p>
            <a:fld id="{BDEF42B3-46AB-48D2-A024-8542CF84E98F}" type="slidenum">
              <a:rPr lang="en-US" altLang="ko-KR"/>
              <a:pPr/>
              <a:t>22</a:t>
            </a:fld>
            <a:endParaRPr lang="en-US" altLang="ko-KR"/>
          </a:p>
        </p:txBody>
      </p:sp>
      <p:sp>
        <p:nvSpPr>
          <p:cNvPr id="17" name="Text Box 110"/>
          <p:cNvSpPr txBox="1">
            <a:spLocks noChangeArrowheads="1"/>
          </p:cNvSpPr>
          <p:nvPr/>
        </p:nvSpPr>
        <p:spPr bwMode="auto">
          <a:xfrm>
            <a:off x="801686" y="909533"/>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 Live Toolbar</a:t>
            </a:r>
          </a:p>
          <a:p>
            <a:r>
              <a:rPr lang="en-US" altLang="ko-KR" dirty="0">
                <a:solidFill>
                  <a:schemeClr val="tx1"/>
                </a:solidFill>
                <a:latin typeface="Arial" panose="020B0604020202020204" pitchFamily="34" charset="0"/>
                <a:cs typeface="Arial" panose="020B0604020202020204" pitchFamily="34" charset="0"/>
              </a:rPr>
              <a:t>When a channel is selected </a:t>
            </a:r>
            <a:r>
              <a:rPr lang="en-US" altLang="ko-KR" dirty="0" smtClean="0">
                <a:solidFill>
                  <a:schemeClr val="tx1"/>
                </a:solidFill>
                <a:latin typeface="Arial" panose="020B0604020202020204" pitchFamily="34" charset="0"/>
                <a:cs typeface="Arial" panose="020B0604020202020204" pitchFamily="34" charset="0"/>
              </a:rPr>
              <a:t>on </a:t>
            </a:r>
            <a:r>
              <a:rPr lang="en-US" altLang="ko-KR" dirty="0">
                <a:solidFill>
                  <a:schemeClr val="tx1"/>
                </a:solidFill>
                <a:latin typeface="Arial" panose="020B0604020202020204" pitchFamily="34" charset="0"/>
                <a:cs typeface="Arial" panose="020B0604020202020204" pitchFamily="34" charset="0"/>
              </a:rPr>
              <a:t>live mode, the live toolbar is displayed as follows.</a:t>
            </a:r>
          </a:p>
          <a:p>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enter PTZ or Zoom mode or</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use Snapshot </a:t>
            </a:r>
            <a:r>
              <a:rPr lang="en-US" altLang="ko-KR" dirty="0">
                <a:solidFill>
                  <a:schemeClr val="tx1"/>
                </a:solidFill>
                <a:latin typeface="Arial" panose="020B0604020202020204" pitchFamily="34" charset="0"/>
                <a:cs typeface="Arial" panose="020B0604020202020204" pitchFamily="34" charset="0"/>
              </a:rPr>
              <a:t>function.</a:t>
            </a:r>
            <a:endParaRPr lang="en-US" altLang="ko-KR" dirty="0" smtClean="0">
              <a:solidFill>
                <a:schemeClr val="tx1"/>
              </a:solidFill>
              <a:latin typeface="Arial" panose="020B0604020202020204" pitchFamily="34" charset="0"/>
              <a:cs typeface="Arial" panose="020B0604020202020204" pitchFamily="34" charset="0"/>
            </a:endParaRP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86" y="1708030"/>
            <a:ext cx="2451622" cy="322784"/>
          </a:xfrm>
          <a:prstGeom prst="rect">
            <a:avLst/>
          </a:prstGeom>
        </p:spPr>
      </p:pic>
    </p:spTree>
    <p:extLst>
      <p:ext uri="{BB962C8B-B14F-4D97-AF65-F5344CB8AC3E}">
        <p14:creationId xmlns:p14="http://schemas.microsoft.com/office/powerpoint/2010/main" val="438600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슬라이드 번호 개체 틀 1"/>
          <p:cNvSpPr>
            <a:spLocks noGrp="1"/>
          </p:cNvSpPr>
          <p:nvPr>
            <p:ph type="sldNum" sz="quarter" idx="10"/>
          </p:nvPr>
        </p:nvSpPr>
        <p:spPr/>
        <p:txBody>
          <a:bodyPr/>
          <a:lstStyle/>
          <a:p>
            <a:fld id="{78EF5C5D-C227-4BDB-98C0-4E6085FF6DBB}" type="slidenum">
              <a:rPr lang="en-US" altLang="ko-KR"/>
              <a:pPr/>
              <a:t>23</a:t>
            </a:fld>
            <a:endParaRPr lang="en-US" altLang="ko-KR"/>
          </a:p>
        </p:txBody>
      </p:sp>
      <p:sp>
        <p:nvSpPr>
          <p:cNvPr id="29" name="Text Box 66"/>
          <p:cNvSpPr txBox="1">
            <a:spLocks noChangeArrowheads="1"/>
          </p:cNvSpPr>
          <p:nvPr/>
        </p:nvSpPr>
        <p:spPr bwMode="auto">
          <a:xfrm>
            <a:off x="792163" y="846138"/>
            <a:ext cx="4968875" cy="26035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 LIVE Mode</a:t>
            </a:r>
            <a:r>
              <a:rPr lang="en-US" altLang="ko-KR" b="1" dirty="0">
                <a:solidFill>
                  <a:schemeClr val="tx1"/>
                </a:solidFill>
                <a:latin typeface="Arial" panose="020B0604020202020204" pitchFamily="34" charset="0"/>
                <a:cs typeface="Arial" panose="020B0604020202020204" pitchFamily="34" charset="0"/>
              </a:rPr>
              <a:t> Feature</a:t>
            </a:r>
          </a:p>
        </p:txBody>
      </p:sp>
      <p:sp>
        <p:nvSpPr>
          <p:cNvPr id="30"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31" name="Text Box 67"/>
          <p:cNvSpPr txBox="1">
            <a:spLocks noChangeArrowheads="1"/>
          </p:cNvSpPr>
          <p:nvPr/>
        </p:nvSpPr>
        <p:spPr bwMode="auto">
          <a:xfrm>
            <a:off x="801688" y="1252538"/>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 Settings                     : refer to 3-4</a:t>
            </a:r>
          </a:p>
          <a:p>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2) Split</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You can change </a:t>
            </a:r>
            <a:r>
              <a:rPr lang="en-US" altLang="ko-KR" dirty="0">
                <a:solidFill>
                  <a:schemeClr val="tx1"/>
                </a:solidFill>
                <a:latin typeface="Arial" panose="020B0604020202020204" pitchFamily="34" charset="0"/>
                <a:cs typeface="Arial" panose="020B0604020202020204" pitchFamily="34" charset="0"/>
              </a:rPr>
              <a:t>video split mode for Live View. Click the channel number </a:t>
            </a:r>
            <a:r>
              <a:rPr lang="en-US" altLang="ko-KR" dirty="0" smtClean="0">
                <a:solidFill>
                  <a:schemeClr val="tx1"/>
                </a:solidFill>
                <a:latin typeface="Arial" panose="020B0604020202020204" pitchFamily="34" charset="0"/>
                <a:cs typeface="Arial" panose="020B0604020202020204" pitchFamily="34" charset="0"/>
              </a:rPr>
              <a:t>at </a:t>
            </a:r>
            <a:r>
              <a:rPr lang="en-US" altLang="ko-KR" dirty="0">
                <a:solidFill>
                  <a:schemeClr val="tx1"/>
                </a:solidFill>
                <a:latin typeface="Arial" panose="020B0604020202020204" pitchFamily="34" charset="0"/>
                <a:cs typeface="Arial" panose="020B0604020202020204" pitchFamily="34" charset="0"/>
              </a:rPr>
              <a:t>the top to switch to the channel on the page.</a:t>
            </a:r>
          </a:p>
        </p:txBody>
      </p:sp>
      <p:sp>
        <p:nvSpPr>
          <p:cNvPr id="32" name="Text Box 101"/>
          <p:cNvSpPr txBox="1">
            <a:spLocks noChangeArrowheads="1"/>
          </p:cNvSpPr>
          <p:nvPr/>
        </p:nvSpPr>
        <p:spPr bwMode="auto">
          <a:xfrm>
            <a:off x="801688" y="4344953"/>
            <a:ext cx="4968875" cy="495300"/>
          </a:xfrm>
          <a:prstGeom prst="rect">
            <a:avLst/>
          </a:prstGeom>
          <a:noFill/>
          <a:ln w="9525">
            <a:noFill/>
            <a:miter lim="800000"/>
            <a:headEnd/>
            <a:tailEnd/>
          </a:ln>
          <a:effectLst/>
        </p:spPr>
        <p:txBody>
          <a:bodyPr>
            <a:spAutoFit/>
          </a:bodyPr>
          <a:lstStyle/>
          <a:p>
            <a:pPr>
              <a:lnSpc>
                <a:spcPct val="120000"/>
              </a:lnSpc>
            </a:pPr>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Audio Out</a:t>
            </a:r>
          </a:p>
          <a:p>
            <a:pPr>
              <a:lnSpc>
                <a:spcPct val="120000"/>
              </a:lnSpc>
            </a:pPr>
            <a:r>
              <a:rPr lang="en-US" altLang="ko-KR" dirty="0">
                <a:solidFill>
                  <a:schemeClr val="tx1"/>
                </a:solidFill>
                <a:latin typeface="Arial" panose="020B0604020202020204" pitchFamily="34" charset="0"/>
                <a:cs typeface="Arial" panose="020B0604020202020204" pitchFamily="34" charset="0"/>
              </a:rPr>
              <a:t>You can choose the audio out from this menu. </a:t>
            </a:r>
            <a:r>
              <a:rPr lang="en-US" altLang="ko-KR" dirty="0" smtClean="0">
                <a:solidFill>
                  <a:schemeClr val="tx1"/>
                </a:solidFill>
                <a:latin typeface="Arial" panose="020B0604020202020204" pitchFamily="34" charset="0"/>
                <a:cs typeface="Arial" panose="020B0604020202020204" pitchFamily="34" charset="0"/>
              </a:rPr>
              <a:t> </a:t>
            </a:r>
            <a:endParaRPr lang="en-US" altLang="ko-KR" dirty="0">
              <a:solidFill>
                <a:schemeClr val="tx1"/>
              </a:solidFill>
              <a:latin typeface="Arial" panose="020B0604020202020204" pitchFamily="34" charset="0"/>
              <a:cs typeface="Arial" panose="020B0604020202020204" pitchFamily="34" charset="0"/>
            </a:endParaRPr>
          </a:p>
        </p:txBody>
      </p:sp>
      <p:pic>
        <p:nvPicPr>
          <p:cNvPr id="9" name="그림 8"/>
          <p:cNvPicPr>
            <a:picLocks noChangeAspect="1"/>
          </p:cNvPicPr>
          <p:nvPr/>
        </p:nvPicPr>
        <p:blipFill>
          <a:blip r:embed="rId2"/>
          <a:stretch>
            <a:fillRect/>
          </a:stretch>
        </p:blipFill>
        <p:spPr>
          <a:xfrm>
            <a:off x="2143125" y="2211726"/>
            <a:ext cx="2286000" cy="1850923"/>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870" y="5735603"/>
            <a:ext cx="2629255" cy="1340072"/>
          </a:xfrm>
          <a:prstGeom prst="rect">
            <a:avLst/>
          </a:prstGeom>
        </p:spPr>
      </p:pic>
      <p:pic>
        <p:nvPicPr>
          <p:cNvPr id="11" name="그림 10"/>
          <p:cNvPicPr>
            <a:picLocks noChangeAspect="1"/>
          </p:cNvPicPr>
          <p:nvPr/>
        </p:nvPicPr>
        <p:blipFill>
          <a:blip r:embed="rId4"/>
          <a:stretch>
            <a:fillRect/>
          </a:stretch>
        </p:blipFill>
        <p:spPr>
          <a:xfrm>
            <a:off x="1665000" y="1242384"/>
            <a:ext cx="215523" cy="215523"/>
          </a:xfrm>
          <a:prstGeom prst="rect">
            <a:avLst/>
          </a:prstGeom>
        </p:spPr>
      </p:pic>
      <p:pic>
        <p:nvPicPr>
          <p:cNvPr id="12" name="그림 11"/>
          <p:cNvPicPr>
            <a:picLocks noChangeAspect="1"/>
          </p:cNvPicPr>
          <p:nvPr/>
        </p:nvPicPr>
        <p:blipFill>
          <a:blip r:embed="rId5"/>
          <a:stretch>
            <a:fillRect/>
          </a:stretch>
        </p:blipFill>
        <p:spPr>
          <a:xfrm>
            <a:off x="1420563" y="1581339"/>
            <a:ext cx="215523" cy="215523"/>
          </a:xfrm>
          <a:prstGeom prst="rect">
            <a:avLst/>
          </a:prstGeom>
        </p:spPr>
      </p:pic>
      <p:pic>
        <p:nvPicPr>
          <p:cNvPr id="13" name="그림 12"/>
          <p:cNvPicPr>
            <a:picLocks noChangeAspect="1"/>
          </p:cNvPicPr>
          <p:nvPr/>
        </p:nvPicPr>
        <p:blipFill>
          <a:blip r:embed="rId6"/>
          <a:stretch>
            <a:fillRect/>
          </a:stretch>
        </p:blipFill>
        <p:spPr>
          <a:xfrm>
            <a:off x="1835372" y="4345479"/>
            <a:ext cx="253556" cy="215523"/>
          </a:xfrm>
          <a:prstGeom prst="rect">
            <a:avLst/>
          </a:prstGeom>
        </p:spPr>
      </p:pic>
      <p:pic>
        <p:nvPicPr>
          <p:cNvPr id="14" name="그림 13"/>
          <p:cNvPicPr>
            <a:picLocks noChangeAspect="1"/>
          </p:cNvPicPr>
          <p:nvPr/>
        </p:nvPicPr>
        <p:blipFill>
          <a:blip r:embed="rId6"/>
          <a:stretch>
            <a:fillRect/>
          </a:stretch>
        </p:blipFill>
        <p:spPr>
          <a:xfrm>
            <a:off x="1828445" y="4345479"/>
            <a:ext cx="253556" cy="215523"/>
          </a:xfrm>
          <a:prstGeom prst="rect">
            <a:avLst/>
          </a:prstGeom>
        </p:spPr>
      </p:pic>
      <p:pic>
        <p:nvPicPr>
          <p:cNvPr id="5" name="그림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1674" y="1245791"/>
            <a:ext cx="482901" cy="212115"/>
          </a:xfrm>
          <a:prstGeom prst="rect">
            <a:avLst/>
          </a:prstGeom>
        </p:spPr>
      </p:pic>
      <p:pic>
        <p:nvPicPr>
          <p:cNvPr id="6" name="그림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855" y="4345479"/>
            <a:ext cx="554795" cy="211944"/>
          </a:xfrm>
          <a:prstGeom prst="rect">
            <a:avLst/>
          </a:prstGeom>
        </p:spPr>
      </p:pic>
    </p:spTree>
    <p:extLst>
      <p:ext uri="{BB962C8B-B14F-4D97-AF65-F5344CB8AC3E}">
        <p14:creationId xmlns:p14="http://schemas.microsoft.com/office/powerpoint/2010/main" val="2596446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슬라이드 번호 개체 틀 1"/>
          <p:cNvSpPr>
            <a:spLocks noGrp="1"/>
          </p:cNvSpPr>
          <p:nvPr>
            <p:ph type="sldNum" sz="quarter" idx="10"/>
          </p:nvPr>
        </p:nvSpPr>
        <p:spPr/>
        <p:txBody>
          <a:bodyPr/>
          <a:lstStyle/>
          <a:p>
            <a:fld id="{78EF5C5D-C227-4BDB-98C0-4E6085FF6DBB}" type="slidenum">
              <a:rPr lang="en-US" altLang="ko-KR"/>
              <a:pPr/>
              <a:t>24</a:t>
            </a:fld>
            <a:endParaRPr lang="en-US" altLang="ko-KR"/>
          </a:p>
        </p:txBody>
      </p:sp>
      <p:sp>
        <p:nvSpPr>
          <p:cNvPr id="30"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33" name="Text Box 78"/>
          <p:cNvSpPr txBox="1">
            <a:spLocks noChangeArrowheads="1"/>
          </p:cNvSpPr>
          <p:nvPr/>
        </p:nvSpPr>
        <p:spPr bwMode="auto">
          <a:xfrm>
            <a:off x="801688" y="944311"/>
            <a:ext cx="4968875" cy="1311128"/>
          </a:xfrm>
          <a:prstGeom prst="rect">
            <a:avLst/>
          </a:prstGeom>
          <a:noFill/>
          <a:ln w="9525">
            <a:noFill/>
            <a:miter lim="800000"/>
            <a:headEnd/>
            <a:tailEnd/>
          </a:ln>
          <a:effectLst/>
        </p:spPr>
        <p:txBody>
          <a:bodyPr>
            <a:spAutoFit/>
          </a:bodyPr>
          <a:lstStyle/>
          <a:p>
            <a:pPr>
              <a:lnSpc>
                <a:spcPct val="120000"/>
              </a:lnSpc>
            </a:pPr>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Instant Replay</a:t>
            </a:r>
            <a:endParaRPr lang="ko-KR"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This is very convenient function to catch the abrupt accident. During live viewing, you can go directly to the playback screen. </a:t>
            </a:r>
          </a:p>
          <a:p>
            <a:pPr>
              <a:lnSpc>
                <a:spcPct val="120000"/>
              </a:lnSpc>
            </a:pP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If you choose the ‘Instant Replay’ </a:t>
            </a:r>
            <a:r>
              <a:rPr lang="en-US" altLang="ko-KR" dirty="0" smtClean="0">
                <a:solidFill>
                  <a:schemeClr val="tx1"/>
                </a:solidFill>
                <a:latin typeface="Arial" panose="020B0604020202020204" pitchFamily="34" charset="0"/>
                <a:cs typeface="Arial" panose="020B0604020202020204" pitchFamily="34" charset="0"/>
              </a:rPr>
              <a:t>it </a:t>
            </a:r>
            <a:r>
              <a:rPr lang="en-US" altLang="ko-KR" dirty="0">
                <a:solidFill>
                  <a:schemeClr val="tx1"/>
                </a:solidFill>
                <a:latin typeface="Arial" panose="020B0604020202020204" pitchFamily="34" charset="0"/>
                <a:cs typeface="Arial" panose="020B0604020202020204" pitchFamily="34" charset="0"/>
              </a:rPr>
              <a:t>immediately switches to search </a:t>
            </a:r>
            <a:r>
              <a:rPr lang="en-US" altLang="ko-KR" dirty="0" smtClean="0">
                <a:solidFill>
                  <a:schemeClr val="tx1"/>
                </a:solidFill>
                <a:latin typeface="Arial" panose="020B0604020202020204" pitchFamily="34" charset="0"/>
                <a:cs typeface="Arial" panose="020B0604020202020204" pitchFamily="34" charset="0"/>
              </a:rPr>
              <a:t>mode and playback the video.</a:t>
            </a:r>
            <a:endParaRPr lang="ko-KR" altLang="ko-KR" dirty="0">
              <a:solidFill>
                <a:schemeClr val="tx1"/>
              </a:solidFill>
              <a:latin typeface="Arial" panose="020B0604020202020204" pitchFamily="34" charset="0"/>
              <a:cs typeface="Arial" panose="020B0604020202020204" pitchFamily="34" charset="0"/>
            </a:endParaRPr>
          </a:p>
        </p:txBody>
      </p:sp>
      <p:sp>
        <p:nvSpPr>
          <p:cNvPr id="34" name="Text Box 101"/>
          <p:cNvSpPr txBox="1">
            <a:spLocks noChangeArrowheads="1"/>
          </p:cNvSpPr>
          <p:nvPr/>
        </p:nvSpPr>
        <p:spPr bwMode="auto">
          <a:xfrm>
            <a:off x="792161" y="4281764"/>
            <a:ext cx="4968875" cy="295466"/>
          </a:xfrm>
          <a:prstGeom prst="rect">
            <a:avLst/>
          </a:prstGeom>
          <a:noFill/>
          <a:ln w="9525">
            <a:noFill/>
            <a:miter lim="800000"/>
            <a:headEnd/>
            <a:tailEnd/>
          </a:ln>
          <a:effectLst/>
        </p:spPr>
        <p:txBody>
          <a:bodyPr>
            <a:spAutoFit/>
          </a:bodyPr>
          <a:lstStyle/>
          <a:p>
            <a:pPr>
              <a:lnSpc>
                <a:spcPct val="120000"/>
              </a:lnSpc>
            </a:pPr>
            <a:r>
              <a:rPr lang="en-US" altLang="ko-KR" b="1" dirty="0" smtClean="0">
                <a:solidFill>
                  <a:schemeClr val="tx1"/>
                </a:solidFill>
                <a:latin typeface="Arial" panose="020B0604020202020204" pitchFamily="34" charset="0"/>
                <a:cs typeface="Arial" panose="020B0604020202020204" pitchFamily="34" charset="0"/>
              </a:rPr>
              <a:t>5)</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 Search                         : refer to 3-3</a:t>
            </a:r>
            <a:r>
              <a:rPr lang="en-US" altLang="ko-KR" dirty="0" smtClean="0">
                <a:solidFill>
                  <a:schemeClr val="tx1"/>
                </a:solidFill>
                <a:latin typeface="Arial" panose="020B0604020202020204" pitchFamily="34" charset="0"/>
                <a:cs typeface="Arial" panose="020B0604020202020204" pitchFamily="34" charset="0"/>
              </a:rPr>
              <a:t> </a:t>
            </a:r>
            <a:endParaRPr lang="en-US" altLang="ko-KR" dirty="0">
              <a:solidFill>
                <a:schemeClr val="tx1"/>
              </a:solidFill>
              <a:latin typeface="Arial" panose="020B0604020202020204" pitchFamily="34" charset="0"/>
              <a:cs typeface="Arial" panose="020B0604020202020204" pitchFamily="34" charset="0"/>
            </a:endParaRPr>
          </a:p>
        </p:txBody>
      </p:sp>
      <p:pic>
        <p:nvPicPr>
          <p:cNvPr id="6" name="그림 5"/>
          <p:cNvPicPr>
            <a:picLocks noChangeAspect="1"/>
          </p:cNvPicPr>
          <p:nvPr/>
        </p:nvPicPr>
        <p:blipFill>
          <a:blip r:embed="rId2"/>
          <a:stretch>
            <a:fillRect/>
          </a:stretch>
        </p:blipFill>
        <p:spPr>
          <a:xfrm>
            <a:off x="1566527" y="4281764"/>
            <a:ext cx="215523" cy="215523"/>
          </a:xfrm>
          <a:prstGeom prst="rect">
            <a:avLst/>
          </a:prstGeom>
        </p:spPr>
      </p:pic>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484" y="944311"/>
            <a:ext cx="1027287" cy="217703"/>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050" y="4281764"/>
            <a:ext cx="639833" cy="215523"/>
          </a:xfrm>
          <a:prstGeom prst="rect">
            <a:avLst/>
          </a:prstGeom>
        </p:spPr>
      </p:pic>
    </p:spTree>
    <p:extLst>
      <p:ext uri="{BB962C8B-B14F-4D97-AF65-F5344CB8AC3E}">
        <p14:creationId xmlns:p14="http://schemas.microsoft.com/office/powerpoint/2010/main" val="1210307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p:txBody>
          <a:bodyPr/>
          <a:lstStyle/>
          <a:p>
            <a:fld id="{40F7EFA4-784F-4DA9-99D6-58DA9E0DB5CA}" type="slidenum">
              <a:rPr lang="en-US" altLang="ko-KR"/>
              <a:pPr/>
              <a:t>25</a:t>
            </a:fld>
            <a:endParaRPr lang="en-US" altLang="ko-KR"/>
          </a:p>
        </p:txBody>
      </p:sp>
      <p:sp>
        <p:nvSpPr>
          <p:cNvPr id="11"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3" name="Text Box 3"/>
          <p:cNvSpPr txBox="1">
            <a:spLocks noChangeArrowheads="1"/>
          </p:cNvSpPr>
          <p:nvPr/>
        </p:nvSpPr>
        <p:spPr bwMode="auto">
          <a:xfrm>
            <a:off x="792163" y="881063"/>
            <a:ext cx="4968875" cy="1107996"/>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Backup</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There are two ways to enter the backup. The first one is that right click on the live screen, and the second one is that enter directly from ‘Search’ upon playback. If you choose the ‘backup’ from the live menu, below backup screen appears.</a:t>
            </a:r>
            <a:endParaRPr lang="ko-KR" altLang="ko-KR" dirty="0">
              <a:solidFill>
                <a:schemeClr val="tx1"/>
              </a:solidFill>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890588" y="1936750"/>
            <a:ext cx="4968875" cy="260350"/>
          </a:xfrm>
          <a:prstGeom prst="rect">
            <a:avLst/>
          </a:prstGeom>
          <a:noFill/>
          <a:ln w="9525">
            <a:noFill/>
            <a:miter lim="800000"/>
            <a:headEnd/>
            <a:tailEnd/>
          </a:ln>
          <a:effectLst/>
        </p:spPr>
        <p:txBody>
          <a:bodyPr>
            <a:spAutoFit/>
          </a:bodyPr>
          <a:lstStyle/>
          <a:p>
            <a:pPr>
              <a:buFontTx/>
              <a:buChar char="•"/>
            </a:pPr>
            <a:r>
              <a:rPr lang="ko-KR" altLang="ko-KR"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You can set the backup device, time and channel from the backup screen. </a:t>
            </a:r>
          </a:p>
        </p:txBody>
      </p:sp>
      <p:pic>
        <p:nvPicPr>
          <p:cNvPr id="7" name="그림 6"/>
          <p:cNvPicPr>
            <a:picLocks noChangeAspect="1"/>
          </p:cNvPicPr>
          <p:nvPr/>
        </p:nvPicPr>
        <p:blipFill>
          <a:blip r:embed="rId2"/>
          <a:stretch>
            <a:fillRect/>
          </a:stretch>
        </p:blipFill>
        <p:spPr>
          <a:xfrm>
            <a:off x="1590446" y="847727"/>
            <a:ext cx="215523" cy="215523"/>
          </a:xfrm>
          <a:prstGeom prst="rect">
            <a:avLst/>
          </a:prstGeom>
        </p:spPr>
      </p:pic>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88" y="2708896"/>
            <a:ext cx="4903720" cy="5260354"/>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969" y="847726"/>
            <a:ext cx="881986" cy="222603"/>
          </a:xfrm>
          <a:prstGeom prst="rect">
            <a:avLst/>
          </a:prstGeom>
        </p:spPr>
      </p:pic>
    </p:spTree>
    <p:extLst>
      <p:ext uri="{BB962C8B-B14F-4D97-AF65-F5344CB8AC3E}">
        <p14:creationId xmlns:p14="http://schemas.microsoft.com/office/powerpoint/2010/main" val="3333985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p:txBody>
          <a:bodyPr/>
          <a:lstStyle/>
          <a:p>
            <a:fld id="{40F7EFA4-784F-4DA9-99D6-58DA9E0DB5CA}" type="slidenum">
              <a:rPr lang="en-US" altLang="ko-KR"/>
              <a:pPr/>
              <a:t>26</a:t>
            </a:fld>
            <a:endParaRPr lang="en-US" altLang="ko-KR"/>
          </a:p>
        </p:txBody>
      </p:sp>
      <p:sp>
        <p:nvSpPr>
          <p:cNvPr id="11"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5" name="Text Box 2"/>
          <p:cNvSpPr txBox="1">
            <a:spLocks noChangeArrowheads="1"/>
          </p:cNvSpPr>
          <p:nvPr/>
        </p:nvSpPr>
        <p:spPr bwMode="auto">
          <a:xfrm>
            <a:off x="863600" y="930002"/>
            <a:ext cx="4968875" cy="1785104"/>
          </a:xfrm>
          <a:prstGeom prst="rect">
            <a:avLst/>
          </a:prstGeom>
          <a:noFill/>
          <a:ln w="9525">
            <a:noFill/>
            <a:miter lim="800000"/>
            <a:headEnd/>
            <a:tailEnd/>
          </a:ln>
          <a:effectLst/>
        </p:spPr>
        <p:txBody>
          <a:bodyPr>
            <a:spAutoFit/>
          </a:bodyPr>
          <a:lstStyle/>
          <a:p>
            <a:pPr>
              <a:buFontTx/>
              <a:buChar char="•"/>
            </a:pPr>
            <a:r>
              <a:rPr lang="en-US" altLang="ko-KR" dirty="0">
                <a:solidFill>
                  <a:schemeClr val="tx1"/>
                </a:solidFill>
                <a:latin typeface="Arial" panose="020B0604020202020204" pitchFamily="34" charset="0"/>
                <a:cs typeface="Arial" panose="020B0604020202020204" pitchFamily="34" charset="0"/>
              </a:rPr>
              <a:t> After that, if you push the ‘Estimation’ button, it will show the estimated </a:t>
            </a:r>
            <a:r>
              <a:rPr lang="en-US" altLang="ko-KR" dirty="0" smtClean="0">
                <a:solidFill>
                  <a:schemeClr val="tx1"/>
                </a:solidFill>
                <a:latin typeface="Arial" panose="020B0604020202020204" pitchFamily="34" charset="0"/>
                <a:cs typeface="Arial" panose="020B0604020202020204" pitchFamily="34" charset="0"/>
              </a:rPr>
              <a:t>backup file </a:t>
            </a:r>
            <a:r>
              <a:rPr lang="en-US" altLang="ko-KR" dirty="0">
                <a:solidFill>
                  <a:schemeClr val="tx1"/>
                </a:solidFill>
                <a:latin typeface="Arial" panose="020B0604020202020204" pitchFamily="34" charset="0"/>
                <a:cs typeface="Arial" panose="020B0604020202020204" pitchFamily="34" charset="0"/>
              </a:rPr>
              <a:t>size. </a:t>
            </a:r>
            <a:endParaRPr lang="en-US" altLang="ko-KR" dirty="0" smtClean="0">
              <a:solidFill>
                <a:schemeClr val="tx1"/>
              </a:solidFill>
              <a:latin typeface="Arial" panose="020B0604020202020204" pitchFamily="34" charset="0"/>
              <a:cs typeface="Arial" panose="020B0604020202020204" pitchFamily="34" charset="0"/>
            </a:endParaRPr>
          </a:p>
          <a:p>
            <a:pPr>
              <a:buFontTx/>
              <a:buChar char="•"/>
            </a:pPr>
            <a:endParaRPr lang="en-US" altLang="ko-KR" dirty="0" smtClean="0">
              <a:solidFill>
                <a:schemeClr val="tx1"/>
              </a:solidFill>
            </a:endParaRPr>
          </a:p>
          <a:p>
            <a:pPr>
              <a:buFontTx/>
              <a:buChar char="•"/>
            </a:pPr>
            <a:endParaRPr lang="en-US" altLang="ko-KR" dirty="0">
              <a:solidFill>
                <a:schemeClr val="tx1"/>
              </a:solidFill>
            </a:endParaRPr>
          </a:p>
          <a:p>
            <a:pPr>
              <a:buFontTx/>
              <a:buChar char="•"/>
            </a:pPr>
            <a:endParaRPr lang="en-US" altLang="ko-KR" dirty="0" smtClean="0">
              <a:solidFill>
                <a:schemeClr val="tx1"/>
              </a:solidFill>
            </a:endParaRPr>
          </a:p>
          <a:p>
            <a:pPr>
              <a:buFontTx/>
              <a:buChar char="•"/>
            </a:pPr>
            <a:endParaRPr lang="en-US" altLang="ko-KR" dirty="0">
              <a:solidFill>
                <a:schemeClr val="tx1"/>
              </a:solidFill>
            </a:endParaRPr>
          </a:p>
          <a:p>
            <a:endParaRPr lang="en-US" altLang="ko-KR" dirty="0" smtClean="0">
              <a:solidFill>
                <a:schemeClr val="tx1"/>
              </a:solidFill>
            </a:endParaRPr>
          </a:p>
          <a:p>
            <a:endParaRPr lang="en-US" altLang="ko-KR" dirty="0" smtClean="0">
              <a:solidFill>
                <a:schemeClr val="tx1"/>
              </a:solidFill>
            </a:endParaRPr>
          </a:p>
          <a:p>
            <a:pPr>
              <a:buFontTx/>
              <a:buChar char="•"/>
            </a:pPr>
            <a:r>
              <a:rPr lang="en-US" altLang="ko-KR" dirty="0" smtClean="0">
                <a:solidFill>
                  <a:schemeClr val="tx1"/>
                </a:solidFill>
                <a:latin typeface="Arial" panose="020B0604020202020204" pitchFamily="34" charset="0"/>
                <a:cs typeface="Arial" panose="020B0604020202020204" pitchFamily="34" charset="0"/>
              </a:rPr>
              <a:t>Then </a:t>
            </a:r>
            <a:r>
              <a:rPr lang="en-US" altLang="ko-KR" dirty="0">
                <a:solidFill>
                  <a:schemeClr val="tx1"/>
                </a:solidFill>
                <a:latin typeface="Arial" panose="020B0604020202020204" pitchFamily="34" charset="0"/>
                <a:cs typeface="Arial" panose="020B0604020202020204" pitchFamily="34" charset="0"/>
              </a:rPr>
              <a:t>click the ‘Start’ button.</a:t>
            </a:r>
          </a:p>
          <a:p>
            <a:pPr>
              <a:buFontTx/>
              <a:buChar char="•"/>
            </a:pPr>
            <a:endParaRPr lang="en-US" altLang="ko-KR" dirty="0">
              <a:solidFill>
                <a:schemeClr val="tx1"/>
              </a:solidFill>
            </a:endParaRPr>
          </a:p>
        </p:txBody>
      </p:sp>
      <p:sp>
        <p:nvSpPr>
          <p:cNvPr id="17" name="Rectangle 25"/>
          <p:cNvSpPr>
            <a:spLocks noChangeArrowheads="1"/>
          </p:cNvSpPr>
          <p:nvPr/>
        </p:nvSpPr>
        <p:spPr bwMode="auto">
          <a:xfrm>
            <a:off x="1128651" y="2749306"/>
            <a:ext cx="4291021" cy="1522737"/>
          </a:xfrm>
          <a:prstGeom prst="rect">
            <a:avLst/>
          </a:prstGeom>
          <a:solidFill>
            <a:srgbClr val="FFFF99"/>
          </a:solidFill>
          <a:ln w="9525" algn="ctr">
            <a:solidFill>
              <a:schemeClr val="tx1"/>
            </a:solidFill>
            <a:miter lim="800000"/>
            <a:headEnd/>
            <a:tailEnd/>
          </a:ln>
          <a:effectLst/>
        </p:spPr>
        <p:txBody>
          <a:bodyPr wrap="square" anchor="ctr">
            <a:spAutoFit/>
          </a:bodyPr>
          <a:lstStyle/>
          <a:p>
            <a:endParaRPr lang="ko-KR" altLang="en-US" dirty="0"/>
          </a:p>
        </p:txBody>
      </p:sp>
      <p:sp>
        <p:nvSpPr>
          <p:cNvPr id="18" name="Rectangle 26"/>
          <p:cNvSpPr>
            <a:spLocks noChangeArrowheads="1"/>
          </p:cNvSpPr>
          <p:nvPr/>
        </p:nvSpPr>
        <p:spPr bwMode="auto">
          <a:xfrm>
            <a:off x="1383447" y="2794319"/>
            <a:ext cx="3781425" cy="641350"/>
          </a:xfrm>
          <a:prstGeom prst="rect">
            <a:avLst/>
          </a:prstGeom>
          <a:noFill/>
          <a:ln w="9525" algn="ctr">
            <a:noFill/>
            <a:miter lim="800000"/>
            <a:headEnd/>
            <a:tailEnd/>
          </a:ln>
          <a:effectLst/>
        </p:spPr>
        <p:txBody>
          <a:bodyPr anchor="ctr">
            <a:spAutoFit/>
          </a:bodyPr>
          <a:lstStyle/>
          <a:p>
            <a:pPr algn="ctr"/>
            <a:r>
              <a:rPr lang="en-US" altLang="ko-KR" sz="1600" b="1" dirty="0">
                <a:solidFill>
                  <a:schemeClr val="tx1"/>
                </a:solidFill>
                <a:latin typeface="Arial" charset="0"/>
                <a:ea typeface="맑은 고딕" charset="-127"/>
                <a:cs typeface="Arial" charset="0"/>
              </a:rPr>
              <a:t>WARNING</a:t>
            </a:r>
            <a:endParaRPr lang="en-US" altLang="ko-KR" sz="400" dirty="0">
              <a:solidFill>
                <a:schemeClr val="tx1"/>
              </a:solidFill>
              <a:latin typeface="굴림" charset="-127"/>
              <a:ea typeface="맑은 고딕" charset="-127"/>
              <a:cs typeface="Arial" charset="0"/>
            </a:endParaRPr>
          </a:p>
          <a:p>
            <a:pPr algn="ctr" eaLnBrk="0" latinLnBrk="0" hangingPunct="0"/>
            <a:r>
              <a:rPr lang="en-US" altLang="ko-KR" sz="1000" b="1" dirty="0">
                <a:solidFill>
                  <a:schemeClr val="tx1"/>
                </a:solidFill>
                <a:latin typeface="Arial" charset="0"/>
                <a:ea typeface="맑은 고딕" charset="-127"/>
                <a:cs typeface="Arial" charset="0"/>
              </a:rPr>
              <a:t>Do NOT remove the backup device till end sign. The device and system may be damaged. </a:t>
            </a:r>
            <a:endParaRPr lang="en-US" altLang="ko-KR" sz="1800" dirty="0">
              <a:solidFill>
                <a:schemeClr val="tx1"/>
              </a:solidFill>
              <a:latin typeface="굴림" charset="-127"/>
              <a:ea typeface="맑은 고딕" charset="-127"/>
              <a:cs typeface="Arial" charset="0"/>
            </a:endParaRPr>
          </a:p>
        </p:txBody>
      </p:sp>
      <p:graphicFrame>
        <p:nvGraphicFramePr>
          <p:cNvPr id="19" name="Object 27"/>
          <p:cNvGraphicFramePr>
            <a:graphicFrameLocks noChangeAspect="1"/>
          </p:cNvGraphicFramePr>
          <p:nvPr>
            <p:extLst>
              <p:ext uri="{D42A27DB-BD31-4B8C-83A1-F6EECF244321}">
                <p14:modId xmlns:p14="http://schemas.microsoft.com/office/powerpoint/2010/main" val="2455469741"/>
              </p:ext>
            </p:extLst>
          </p:nvPr>
        </p:nvGraphicFramePr>
        <p:xfrm>
          <a:off x="2936023" y="3494689"/>
          <a:ext cx="676275" cy="590550"/>
        </p:xfrm>
        <a:graphic>
          <a:graphicData uri="http://schemas.openxmlformats.org/presentationml/2006/ole">
            <mc:AlternateContent xmlns:mc="http://schemas.openxmlformats.org/markup-compatibility/2006">
              <mc:Choice xmlns:v="urn:schemas-microsoft-com:vml" Requires="v">
                <p:oleObj spid="_x0000_s277654" name="그림" r:id="rId3" imgW="655320" imgH="569976" progId="Word.Picture.8">
                  <p:embed/>
                </p:oleObj>
              </mc:Choice>
              <mc:Fallback>
                <p:oleObj name="그림" r:id="rId3" imgW="655320" imgH="569976" progId="Word.Picture.8">
                  <p:embed/>
                  <p:pic>
                    <p:nvPicPr>
                      <p:cNvPr id="0" nam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936023" y="3494689"/>
                        <a:ext cx="6762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 Box 3"/>
          <p:cNvSpPr txBox="1">
            <a:spLocks noChangeArrowheads="1"/>
          </p:cNvSpPr>
          <p:nvPr/>
        </p:nvSpPr>
        <p:spPr bwMode="auto">
          <a:xfrm>
            <a:off x="789725" y="4306243"/>
            <a:ext cx="4968875" cy="1446550"/>
          </a:xfrm>
          <a:prstGeom prst="rect">
            <a:avLst/>
          </a:prstGeom>
          <a:noFill/>
          <a:ln w="9525">
            <a:noFill/>
            <a:miter lim="800000"/>
            <a:headEnd/>
            <a:tailEnd/>
          </a:ln>
          <a:effectLst/>
        </p:spPr>
        <p:txBody>
          <a:bodyPr>
            <a:spAutoFit/>
          </a:bodyPr>
          <a:lstStyle/>
          <a:p>
            <a:endParaRPr lang="en-US" altLang="ko-KR" b="1" dirty="0" smtClean="0">
              <a:solidFill>
                <a:schemeClr val="tx1"/>
              </a:solidFill>
            </a:endParaRPr>
          </a:p>
          <a:p>
            <a:endParaRPr lang="en-US" altLang="ko-KR" b="1" dirty="0">
              <a:solidFill>
                <a:schemeClr val="tx1"/>
              </a:solidFill>
            </a:endParaRPr>
          </a:p>
          <a:p>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7)</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Snapshot</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You can save the live snapshot by this menu. All channel will be saved individually to the USB memory by JPG</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format . You should put in USB memory before saving. </a:t>
            </a:r>
            <a:endParaRPr lang="ko-KR" altLang="ko-KR" dirty="0">
              <a:solidFill>
                <a:schemeClr val="tx1"/>
              </a:solidFill>
              <a:latin typeface="Arial" panose="020B0604020202020204" pitchFamily="34" charset="0"/>
              <a:cs typeface="Arial" panose="020B0604020202020204" pitchFamily="34" charset="0"/>
            </a:endParaRPr>
          </a:p>
        </p:txBody>
      </p:sp>
      <p:pic>
        <p:nvPicPr>
          <p:cNvPr id="3" name="그림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54" y="1416800"/>
            <a:ext cx="4433946" cy="736696"/>
          </a:xfrm>
          <a:prstGeom prst="rect">
            <a:avLst/>
          </a:prstGeom>
        </p:spPr>
      </p:pic>
    </p:spTree>
    <p:extLst>
      <p:ext uri="{BB962C8B-B14F-4D97-AF65-F5344CB8AC3E}">
        <p14:creationId xmlns:p14="http://schemas.microsoft.com/office/powerpoint/2010/main" val="3074200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FC837346-000A-4E1A-AE37-A3FC0B0D4CAA}" type="slidenum">
              <a:rPr lang="en-US" altLang="ko-KR"/>
              <a:pPr/>
              <a:t>27</a:t>
            </a:fld>
            <a:endParaRPr lang="en-US" altLang="ko-KR"/>
          </a:p>
        </p:txBody>
      </p:sp>
      <p:graphicFrame>
        <p:nvGraphicFramePr>
          <p:cNvPr id="11" name="Group 109"/>
          <p:cNvGraphicFramePr>
            <a:graphicFrameLocks noGrp="1"/>
          </p:cNvGraphicFramePr>
          <p:nvPr>
            <p:extLst>
              <p:ext uri="{D42A27DB-BD31-4B8C-83A1-F6EECF244321}">
                <p14:modId xmlns:p14="http://schemas.microsoft.com/office/powerpoint/2010/main" val="2198093471"/>
              </p:ext>
            </p:extLst>
          </p:nvPr>
        </p:nvGraphicFramePr>
        <p:xfrm>
          <a:off x="792163" y="5875321"/>
          <a:ext cx="4977411" cy="2103036"/>
        </p:xfrm>
        <a:graphic>
          <a:graphicData uri="http://schemas.openxmlformats.org/drawingml/2006/table">
            <a:tbl>
              <a:tblPr/>
              <a:tblGrid>
                <a:gridCol w="2212976"/>
                <a:gridCol w="2764435"/>
              </a:tblGrid>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Preset[SEL]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Preset setup</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One Push[8]</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Auto Focus</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Menu[7]</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Camera</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OSD menu</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Zoom</a:t>
                      </a:r>
                      <a:r>
                        <a:rPr lang="ko-KR" altLang="en-US"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buFontTx/>
                        <a:buNone/>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Zoom out/in with mouse or [1]/[2] buttons on the remote controller.</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Focus</a:t>
                      </a:r>
                      <a:r>
                        <a:rPr lang="ko-KR" altLang="en-US"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a:t>
                      </a:r>
                      <a:r>
                        <a:rPr lang="ko-KR" altLang="ko-KR"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buFontTx/>
                        <a:buNone/>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Adjust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the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focus</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with mouse or [3]/[4] buttons on the remote controller.</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ko-KR"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I</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RIS</a:t>
                      </a:r>
                      <a:r>
                        <a:rPr lang="ko-KR" altLang="ko-KR"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a:t>
                      </a:r>
                      <a:r>
                        <a:rPr lang="ko-KR" altLang="ko-KR"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buFontTx/>
                        <a:buNone/>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Adjust the iris with mouse or [5]/[6] buttons on the remote controller.</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4" name="Text Box 1216"/>
          <p:cNvSpPr txBox="1">
            <a:spLocks noChangeArrowheads="1"/>
          </p:cNvSpPr>
          <p:nvPr/>
        </p:nvSpPr>
        <p:spPr bwMode="auto">
          <a:xfrm>
            <a:off x="787835" y="8201834"/>
            <a:ext cx="4968875" cy="600164"/>
          </a:xfrm>
          <a:prstGeom prst="rect">
            <a:avLst/>
          </a:prstGeom>
          <a:noFill/>
          <a:ln w="9525">
            <a:noFill/>
            <a:miter lim="800000"/>
            <a:headEnd/>
            <a:tailEnd/>
          </a:ln>
          <a:effectLst/>
        </p:spPr>
        <p:txBody>
          <a:bodyPr>
            <a:spAutoFit/>
          </a:bodyPr>
          <a:lstStyle/>
          <a:p>
            <a:pPr marL="171450" indent="-171450">
              <a:buFont typeface="Wingdings" panose="05000000000000000000" pitchFamily="2" charset="2"/>
              <a:buChar char="v"/>
            </a:pPr>
            <a:r>
              <a:rPr lang="en-US" altLang="ko-KR" i="1" dirty="0" smtClean="0">
                <a:solidFill>
                  <a:schemeClr val="tx1"/>
                </a:solidFill>
                <a:latin typeface="Arial" panose="020B0604020202020204" pitchFamily="34" charset="0"/>
                <a:cs typeface="Arial" panose="020B0604020202020204" pitchFamily="34" charset="0"/>
              </a:rPr>
              <a:t>For </a:t>
            </a:r>
            <a:r>
              <a:rPr lang="en-US" altLang="ko-KR" i="1" dirty="0">
                <a:solidFill>
                  <a:schemeClr val="tx1"/>
                </a:solidFill>
                <a:latin typeface="Arial" panose="020B0604020202020204" pitchFamily="34" charset="0"/>
                <a:cs typeface="Arial" panose="020B0604020202020204" pitchFamily="34" charset="0"/>
              </a:rPr>
              <a:t>more details, refer </a:t>
            </a:r>
            <a:r>
              <a:rPr lang="en-US" altLang="ko-KR" i="1" dirty="0" smtClean="0">
                <a:solidFill>
                  <a:schemeClr val="tx1"/>
                </a:solidFill>
                <a:latin typeface="Arial" panose="020B0604020202020204" pitchFamily="34" charset="0"/>
                <a:cs typeface="Arial" panose="020B0604020202020204" pitchFamily="34" charset="0"/>
              </a:rPr>
              <a:t>to  </a:t>
            </a:r>
            <a:r>
              <a:rPr lang="en-US" altLang="ko-KR" i="1" dirty="0">
                <a:solidFill>
                  <a:schemeClr val="tx1"/>
                </a:solidFill>
                <a:latin typeface="Arial" panose="020B0604020202020204" pitchFamily="34" charset="0"/>
                <a:cs typeface="Arial" panose="020B0604020202020204" pitchFamily="34" charset="0"/>
              </a:rPr>
              <a:t>[CH </a:t>
            </a:r>
            <a:r>
              <a:rPr lang="en-US" altLang="ko-KR" i="1" dirty="0" smtClean="0">
                <a:solidFill>
                  <a:schemeClr val="tx1"/>
                </a:solidFill>
                <a:latin typeface="Arial" panose="020B0604020202020204" pitchFamily="34" charset="0"/>
                <a:cs typeface="Arial" panose="020B0604020202020204" pitchFamily="34" charset="0"/>
              </a:rPr>
              <a:t>2-2. </a:t>
            </a:r>
            <a:r>
              <a:rPr lang="en-US" altLang="en-US" i="1" dirty="0">
                <a:solidFill>
                  <a:schemeClr val="tx1"/>
                </a:solidFill>
                <a:latin typeface="Arial" panose="020B0604020202020204" pitchFamily="34" charset="0"/>
                <a:cs typeface="Arial" panose="020B0604020202020204" pitchFamily="34" charset="0"/>
              </a:rPr>
              <a:t>Connection Using P</a:t>
            </a:r>
            <a:r>
              <a:rPr lang="en-US" altLang="ko-KR" i="1" dirty="0">
                <a:solidFill>
                  <a:schemeClr val="tx1"/>
                </a:solidFill>
                <a:latin typeface="Arial" panose="020B0604020202020204" pitchFamily="34" charset="0"/>
                <a:cs typeface="Arial" panose="020B0604020202020204" pitchFamily="34" charset="0"/>
              </a:rPr>
              <a:t>TZ </a:t>
            </a:r>
            <a:r>
              <a:rPr lang="en-US" altLang="ko-KR" i="1" dirty="0" smtClean="0">
                <a:solidFill>
                  <a:schemeClr val="tx1"/>
                </a:solidFill>
                <a:latin typeface="Arial" panose="020B0604020202020204" pitchFamily="34" charset="0"/>
                <a:cs typeface="Arial" panose="020B0604020202020204" pitchFamily="34" charset="0"/>
              </a:rPr>
              <a:t>camera] and [CH 3-4-3. Device]</a:t>
            </a:r>
            <a:endParaRPr lang="en-US" altLang="ko-KR" i="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endParaRPr lang="en-US" altLang="en-US" dirty="0">
              <a:solidFill>
                <a:schemeClr val="tx1"/>
              </a:solidFill>
            </a:endParaRP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5" name="Text Box 3"/>
          <p:cNvSpPr txBox="1">
            <a:spLocks noChangeArrowheads="1"/>
          </p:cNvSpPr>
          <p:nvPr/>
        </p:nvSpPr>
        <p:spPr bwMode="auto">
          <a:xfrm>
            <a:off x="792163" y="1688768"/>
            <a:ext cx="4968875" cy="9334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9</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PTZ (Pan, Tilt and Zoom</a:t>
            </a:r>
            <a:r>
              <a:rPr lang="en-US" altLang="ko-KR" b="1" dirty="0" smtClean="0">
                <a:solidFill>
                  <a:schemeClr val="tx1"/>
                </a:solidFill>
                <a:latin typeface="Arial" panose="020B0604020202020204" pitchFamily="34" charset="0"/>
                <a:cs typeface="Arial" panose="020B0604020202020204" pitchFamily="34" charset="0"/>
              </a:rPr>
              <a:t>) </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It is possible to control the pan and tilt camera by itself. Press the ‘PTZ’ button to enter the PTZ mode. For Menu setting, you can set it by pressing button as displayed at bottom of window.</a:t>
            </a:r>
            <a:endParaRPr lang="ko-KR" altLang="ko-KR" dirty="0">
              <a:solidFill>
                <a:schemeClr val="tx1"/>
              </a:solidFill>
              <a:latin typeface="Arial" panose="020B0604020202020204" pitchFamily="34" charset="0"/>
              <a:cs typeface="Arial" panose="020B0604020202020204" pitchFamily="34" charset="0"/>
            </a:endParaRPr>
          </a:p>
        </p:txBody>
      </p:sp>
      <p:sp>
        <p:nvSpPr>
          <p:cNvPr id="26" name="Text Box 5"/>
          <p:cNvSpPr txBox="1">
            <a:spLocks noChangeArrowheads="1"/>
          </p:cNvSpPr>
          <p:nvPr/>
        </p:nvSpPr>
        <p:spPr bwMode="auto">
          <a:xfrm>
            <a:off x="890588" y="2642011"/>
            <a:ext cx="4968875" cy="260350"/>
          </a:xfrm>
          <a:prstGeom prst="rect">
            <a:avLst/>
          </a:prstGeom>
          <a:noFill/>
          <a:ln w="9525">
            <a:noFill/>
            <a:miter lim="800000"/>
            <a:headEnd/>
            <a:tailEnd/>
          </a:ln>
          <a:effectLst/>
        </p:spPr>
        <p:txBody>
          <a:bodyPr>
            <a:spAutoFit/>
          </a:bodyPr>
          <a:lstStyle/>
          <a:p>
            <a:pPr>
              <a:buFontTx/>
              <a:buChar char="•"/>
            </a:pPr>
            <a:r>
              <a:rPr lang="ko-KR" altLang="ko-KR"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You can set the direction of camera by using the arrow buttons. </a:t>
            </a:r>
          </a:p>
        </p:txBody>
      </p:sp>
      <p:sp>
        <p:nvSpPr>
          <p:cNvPr id="27" name="Text Box 3"/>
          <p:cNvSpPr txBox="1">
            <a:spLocks noChangeArrowheads="1"/>
          </p:cNvSpPr>
          <p:nvPr/>
        </p:nvSpPr>
        <p:spPr bwMode="auto">
          <a:xfrm>
            <a:off x="787835" y="864902"/>
            <a:ext cx="4968875" cy="600164"/>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8</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Freeze</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You can freeze the current live video channels.</a:t>
            </a:r>
            <a:endParaRPr lang="ko-KR" altLang="ko-KR" dirty="0">
              <a:solidFill>
                <a:schemeClr val="tx1"/>
              </a:solidFill>
              <a:latin typeface="Arial" panose="020B0604020202020204" pitchFamily="34" charset="0"/>
              <a:cs typeface="Arial" panose="020B0604020202020204" pitchFamily="34" charset="0"/>
            </a:endParaRPr>
          </a:p>
        </p:txBody>
      </p:sp>
      <p:pic>
        <p:nvPicPr>
          <p:cNvPr id="13" name="그림 12"/>
          <p:cNvPicPr>
            <a:picLocks noChangeAspect="1"/>
          </p:cNvPicPr>
          <p:nvPr/>
        </p:nvPicPr>
        <p:blipFill>
          <a:blip r:embed="rId2"/>
          <a:stretch>
            <a:fillRect/>
          </a:stretch>
        </p:blipFill>
        <p:spPr>
          <a:xfrm>
            <a:off x="821680" y="2946492"/>
            <a:ext cx="4901184" cy="2708125"/>
          </a:xfrm>
          <a:prstGeom prst="rect">
            <a:avLst/>
          </a:prstGeom>
        </p:spPr>
      </p:pic>
      <p:pic>
        <p:nvPicPr>
          <p:cNvPr id="32" name="그림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90" y="3970383"/>
            <a:ext cx="640782" cy="613923"/>
          </a:xfrm>
          <a:prstGeom prst="rect">
            <a:avLst/>
          </a:prstGeom>
        </p:spPr>
      </p:pic>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802" y="4799081"/>
            <a:ext cx="1193301" cy="176824"/>
          </a:xfrm>
          <a:prstGeom prst="rect">
            <a:avLst/>
          </a:prstGeom>
        </p:spPr>
      </p:pic>
      <p:pic>
        <p:nvPicPr>
          <p:cNvPr id="3" name="그림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903" y="4603267"/>
            <a:ext cx="1191751" cy="177285"/>
          </a:xfrm>
          <a:prstGeom prst="rect">
            <a:avLst/>
          </a:prstGeom>
        </p:spPr>
      </p:pic>
      <p:pic>
        <p:nvPicPr>
          <p:cNvPr id="4" name="그림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4350" y="2998873"/>
            <a:ext cx="534738" cy="148082"/>
          </a:xfrm>
          <a:prstGeom prst="rect">
            <a:avLst/>
          </a:prstGeom>
        </p:spPr>
      </p:pic>
      <p:pic>
        <p:nvPicPr>
          <p:cNvPr id="30" name="그림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231" y="5352178"/>
            <a:ext cx="550332" cy="152400"/>
          </a:xfrm>
          <a:prstGeom prst="rect">
            <a:avLst/>
          </a:prstGeom>
        </p:spPr>
      </p:pic>
      <p:pic>
        <p:nvPicPr>
          <p:cNvPr id="33" name="그림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942" y="5352178"/>
            <a:ext cx="548640" cy="151931"/>
          </a:xfrm>
          <a:prstGeom prst="rect">
            <a:avLst/>
          </a:prstGeom>
        </p:spPr>
      </p:pic>
      <p:pic>
        <p:nvPicPr>
          <p:cNvPr id="34" name="그림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8283" y="5352178"/>
            <a:ext cx="381853" cy="152741"/>
          </a:xfrm>
          <a:prstGeom prst="rect">
            <a:avLst/>
          </a:prstGeom>
        </p:spPr>
      </p:pic>
      <p:sp>
        <p:nvSpPr>
          <p:cNvPr id="37" name="TextBox 36"/>
          <p:cNvSpPr txBox="1"/>
          <p:nvPr/>
        </p:nvSpPr>
        <p:spPr>
          <a:xfrm>
            <a:off x="4427216" y="4945212"/>
            <a:ext cx="1233123" cy="246221"/>
          </a:xfrm>
          <a:prstGeom prst="rect">
            <a:avLst/>
          </a:prstGeom>
          <a:noFill/>
          <a:ln w="1270">
            <a:noFill/>
          </a:ln>
        </p:spPr>
        <p:txBody>
          <a:bodyPr wrap="square" rtlCol="0">
            <a:spAutoFit/>
          </a:bodyPr>
          <a:lstStyle/>
          <a:p>
            <a:pPr algn="ctr"/>
            <a:r>
              <a:rPr lang="en-US" sz="1000" b="1" dirty="0" smtClean="0">
                <a:ln w="1270">
                  <a:noFill/>
                </a:ln>
                <a:solidFill>
                  <a:schemeClr val="tx2"/>
                </a:solidFill>
                <a:latin typeface="맑은 고딕" panose="020B0503020000020004" pitchFamily="50" charset="-127"/>
                <a:ea typeface="맑은 고딕" panose="020B0503020000020004" pitchFamily="50" charset="-127"/>
              </a:rPr>
              <a:t>Zoom</a:t>
            </a:r>
            <a:endParaRPr lang="en-US" sz="1000" b="1" dirty="0">
              <a:ln w="1270">
                <a:noFill/>
              </a:ln>
              <a:solidFill>
                <a:schemeClr val="tx2"/>
              </a:solidFill>
              <a:latin typeface="맑은 고딕" panose="020B0503020000020004" pitchFamily="50" charset="-127"/>
              <a:ea typeface="맑은 고딕" panose="020B0503020000020004" pitchFamily="50" charset="-127"/>
            </a:endParaRPr>
          </a:p>
        </p:txBody>
      </p:sp>
      <p:pic>
        <p:nvPicPr>
          <p:cNvPr id="45" name="그림 44"/>
          <p:cNvPicPr>
            <a:picLocks noChangeAspect="1"/>
          </p:cNvPicPr>
          <p:nvPr/>
        </p:nvPicPr>
        <p:blipFill>
          <a:blip r:embed="rId10"/>
          <a:stretch>
            <a:fillRect/>
          </a:stretch>
        </p:blipFill>
        <p:spPr>
          <a:xfrm>
            <a:off x="4444802" y="5002366"/>
            <a:ext cx="416054" cy="163108"/>
          </a:xfrm>
          <a:prstGeom prst="rect">
            <a:avLst/>
          </a:prstGeom>
        </p:spPr>
      </p:pic>
      <p:pic>
        <p:nvPicPr>
          <p:cNvPr id="46" name="그림 45"/>
          <p:cNvPicPr>
            <a:picLocks noChangeAspect="1"/>
          </p:cNvPicPr>
          <p:nvPr/>
        </p:nvPicPr>
        <p:blipFill>
          <a:blip r:embed="rId11"/>
          <a:stretch>
            <a:fillRect/>
          </a:stretch>
        </p:blipFill>
        <p:spPr>
          <a:xfrm>
            <a:off x="5216327" y="5002366"/>
            <a:ext cx="416054" cy="163108"/>
          </a:xfrm>
          <a:prstGeom prst="rect">
            <a:avLst/>
          </a:prstGeom>
        </p:spPr>
      </p:pic>
      <p:pic>
        <p:nvPicPr>
          <p:cNvPr id="47" name="그림 46"/>
          <p:cNvPicPr>
            <a:picLocks noChangeAspect="1"/>
          </p:cNvPicPr>
          <p:nvPr/>
        </p:nvPicPr>
        <p:blipFill>
          <a:blip r:embed="rId12"/>
          <a:stretch>
            <a:fillRect/>
          </a:stretch>
        </p:blipFill>
        <p:spPr>
          <a:xfrm>
            <a:off x="4444802" y="5216909"/>
            <a:ext cx="416054" cy="163108"/>
          </a:xfrm>
          <a:prstGeom prst="rect">
            <a:avLst/>
          </a:prstGeom>
        </p:spPr>
      </p:pic>
      <p:pic>
        <p:nvPicPr>
          <p:cNvPr id="48" name="그림 47"/>
          <p:cNvPicPr>
            <a:picLocks noChangeAspect="1"/>
          </p:cNvPicPr>
          <p:nvPr/>
        </p:nvPicPr>
        <p:blipFill>
          <a:blip r:embed="rId13"/>
          <a:stretch>
            <a:fillRect/>
          </a:stretch>
        </p:blipFill>
        <p:spPr>
          <a:xfrm>
            <a:off x="5216327" y="5207489"/>
            <a:ext cx="416054" cy="163108"/>
          </a:xfrm>
          <a:prstGeom prst="rect">
            <a:avLst/>
          </a:prstGeom>
        </p:spPr>
      </p:pic>
      <p:pic>
        <p:nvPicPr>
          <p:cNvPr id="49" name="그림 48"/>
          <p:cNvPicPr>
            <a:picLocks noChangeAspect="1"/>
          </p:cNvPicPr>
          <p:nvPr/>
        </p:nvPicPr>
        <p:blipFill>
          <a:blip r:embed="rId14"/>
          <a:stretch>
            <a:fillRect/>
          </a:stretch>
        </p:blipFill>
        <p:spPr>
          <a:xfrm>
            <a:off x="4444802" y="5431131"/>
            <a:ext cx="416054" cy="163108"/>
          </a:xfrm>
          <a:prstGeom prst="rect">
            <a:avLst/>
          </a:prstGeom>
        </p:spPr>
      </p:pic>
      <p:pic>
        <p:nvPicPr>
          <p:cNvPr id="50" name="그림 49"/>
          <p:cNvPicPr>
            <a:picLocks noChangeAspect="1"/>
          </p:cNvPicPr>
          <p:nvPr/>
        </p:nvPicPr>
        <p:blipFill>
          <a:blip r:embed="rId15"/>
          <a:stretch>
            <a:fillRect/>
          </a:stretch>
        </p:blipFill>
        <p:spPr>
          <a:xfrm>
            <a:off x="5216327" y="5419539"/>
            <a:ext cx="416054" cy="163108"/>
          </a:xfrm>
          <a:prstGeom prst="rect">
            <a:avLst/>
          </a:prstGeom>
        </p:spPr>
      </p:pic>
      <p:sp>
        <p:nvSpPr>
          <p:cNvPr id="51" name="TextBox 50"/>
          <p:cNvSpPr txBox="1"/>
          <p:nvPr/>
        </p:nvSpPr>
        <p:spPr>
          <a:xfrm>
            <a:off x="4427216" y="5164996"/>
            <a:ext cx="1233123" cy="246221"/>
          </a:xfrm>
          <a:prstGeom prst="rect">
            <a:avLst/>
          </a:prstGeom>
          <a:noFill/>
          <a:ln w="1270">
            <a:noFill/>
          </a:ln>
        </p:spPr>
        <p:txBody>
          <a:bodyPr wrap="square" rtlCol="0">
            <a:spAutoFit/>
          </a:bodyPr>
          <a:lstStyle/>
          <a:p>
            <a:pPr algn="ctr"/>
            <a:r>
              <a:rPr lang="en-US" sz="1000" b="1" dirty="0" smtClean="0">
                <a:ln w="1270">
                  <a:noFill/>
                </a:ln>
                <a:solidFill>
                  <a:schemeClr val="tx2"/>
                </a:solidFill>
                <a:latin typeface="맑은 고딕" panose="020B0503020000020004" pitchFamily="50" charset="-127"/>
                <a:ea typeface="맑은 고딕" panose="020B0503020000020004" pitchFamily="50" charset="-127"/>
              </a:rPr>
              <a:t>Focus</a:t>
            </a:r>
            <a:endParaRPr lang="en-US" sz="1000" b="1" dirty="0">
              <a:ln w="1270">
                <a:noFill/>
              </a:ln>
              <a:solidFill>
                <a:schemeClr val="tx2"/>
              </a:solidFill>
              <a:latin typeface="맑은 고딕" panose="020B0503020000020004" pitchFamily="50" charset="-127"/>
              <a:ea typeface="맑은 고딕" panose="020B0503020000020004" pitchFamily="50" charset="-127"/>
            </a:endParaRPr>
          </a:p>
        </p:txBody>
      </p:sp>
      <p:sp>
        <p:nvSpPr>
          <p:cNvPr id="68" name="TextBox 67"/>
          <p:cNvSpPr txBox="1"/>
          <p:nvPr/>
        </p:nvSpPr>
        <p:spPr>
          <a:xfrm>
            <a:off x="4412192" y="5375331"/>
            <a:ext cx="1240085" cy="246221"/>
          </a:xfrm>
          <a:prstGeom prst="rect">
            <a:avLst/>
          </a:prstGeom>
          <a:noFill/>
          <a:ln w="1270">
            <a:noFill/>
          </a:ln>
        </p:spPr>
        <p:txBody>
          <a:bodyPr wrap="square" rtlCol="0">
            <a:spAutoFit/>
          </a:bodyPr>
          <a:lstStyle/>
          <a:p>
            <a:pPr algn="ctr"/>
            <a:r>
              <a:rPr lang="en-US" sz="1000" b="1" dirty="0" smtClean="0">
                <a:ln w="1270">
                  <a:noFill/>
                </a:ln>
                <a:solidFill>
                  <a:schemeClr val="tx2"/>
                </a:solidFill>
                <a:latin typeface="맑은 고딕" panose="020B0503020000020004" pitchFamily="50" charset="-127"/>
                <a:ea typeface="맑은 고딕" panose="020B0503020000020004" pitchFamily="50" charset="-127"/>
              </a:rPr>
              <a:t>IRIS</a:t>
            </a:r>
            <a:endParaRPr lang="en-US" sz="1000" b="1" dirty="0">
              <a:ln w="1270">
                <a:noFill/>
              </a:ln>
              <a:solidFill>
                <a:schemeClr val="tx2"/>
              </a:solidFill>
              <a:latin typeface="맑은 고딕" panose="020B0503020000020004" pitchFamily="50" charset="-127"/>
              <a:ea typeface="맑은 고딕" panose="020B0503020000020004" pitchFamily="50" charset="-127"/>
            </a:endParaRPr>
          </a:p>
        </p:txBody>
      </p:sp>
      <p:pic>
        <p:nvPicPr>
          <p:cNvPr id="10" name="그림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33326" y="1618768"/>
            <a:ext cx="647542" cy="296216"/>
          </a:xfrm>
          <a:prstGeom prst="rect">
            <a:avLst/>
          </a:prstGeom>
        </p:spPr>
      </p:pic>
      <p:pic>
        <p:nvPicPr>
          <p:cNvPr id="16" name="그림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1100" y="877930"/>
            <a:ext cx="677183" cy="201714"/>
          </a:xfrm>
          <a:prstGeom prst="rect">
            <a:avLst/>
          </a:prstGeom>
        </p:spPr>
      </p:pic>
    </p:spTree>
    <p:extLst>
      <p:ext uri="{BB962C8B-B14F-4D97-AF65-F5344CB8AC3E}">
        <p14:creationId xmlns:p14="http://schemas.microsoft.com/office/powerpoint/2010/main" val="268331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FC837346-000A-4E1A-AE37-A3FC0B0D4CAA}" type="slidenum">
              <a:rPr lang="en-US" altLang="ko-KR"/>
              <a:pPr/>
              <a:t>28</a:t>
            </a:fld>
            <a:endParaRPr lang="en-US" altLang="ko-KR"/>
          </a:p>
        </p:txBody>
      </p:sp>
      <p:sp>
        <p:nvSpPr>
          <p:cNvPr id="14" name="Text Box 3"/>
          <p:cNvSpPr txBox="1">
            <a:spLocks noChangeArrowheads="1"/>
          </p:cNvSpPr>
          <p:nvPr/>
        </p:nvSpPr>
        <p:spPr bwMode="auto">
          <a:xfrm>
            <a:off x="720725" y="891573"/>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Preset(SEL) : </a:t>
            </a:r>
            <a:r>
              <a:rPr lang="en-US" altLang="ko-KR" dirty="0">
                <a:solidFill>
                  <a:schemeClr val="tx1"/>
                </a:solidFill>
                <a:latin typeface="Arial" panose="020B0604020202020204" pitchFamily="34" charset="0"/>
                <a:cs typeface="Arial" panose="020B0604020202020204" pitchFamily="34" charset="0"/>
              </a:rPr>
              <a:t>You can enter the preset number using the keypad appearing the preset button or ‘Enter’ button on the remote controller.</a:t>
            </a:r>
          </a:p>
          <a:p>
            <a:pPr marL="171450" indent="-171450">
              <a:buFont typeface="Arial" panose="020B0604020202020204" pitchFamily="34" charset="0"/>
              <a:buChar char="•"/>
            </a:pPr>
            <a:endParaRPr lang="ko-KR" altLang="en-US" dirty="0">
              <a:solidFill>
                <a:schemeClr val="accent4">
                  <a:lumMod val="95000"/>
                  <a:lumOff val="5000"/>
                </a:schemeClr>
              </a:solidFill>
              <a:latin typeface="Arial" panose="020B0604020202020204" pitchFamily="34" charset="0"/>
              <a:cs typeface="Arial" panose="020B0604020202020204" pitchFamily="34" charset="0"/>
            </a:endParaRPr>
          </a:p>
        </p:txBody>
      </p:sp>
      <p:graphicFrame>
        <p:nvGraphicFramePr>
          <p:cNvPr id="8" name="Group 109"/>
          <p:cNvGraphicFramePr>
            <a:graphicFrameLocks noGrp="1"/>
          </p:cNvGraphicFramePr>
          <p:nvPr>
            <p:extLst>
              <p:ext uri="{D42A27DB-BD31-4B8C-83A1-F6EECF244321}">
                <p14:modId xmlns:p14="http://schemas.microsoft.com/office/powerpoint/2010/main" val="2594667355"/>
              </p:ext>
            </p:extLst>
          </p:nvPr>
        </p:nvGraphicFramePr>
        <p:xfrm>
          <a:off x="933007" y="4658923"/>
          <a:ext cx="4753418" cy="1263244"/>
        </p:xfrm>
        <a:graphic>
          <a:graphicData uri="http://schemas.openxmlformats.org/drawingml/2006/table">
            <a:tbl>
              <a:tblPr/>
              <a:tblGrid>
                <a:gridCol w="1646098"/>
                <a:gridCol w="3107320"/>
              </a:tblGrid>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accent4">
                              <a:lumMod val="95000"/>
                              <a:lumOff val="5000"/>
                            </a:schemeClr>
                          </a:solidFill>
                          <a:effectLst/>
                          <a:latin typeface="Times New Roman" panose="02020603050405020304" pitchFamily="18" charset="0"/>
                          <a:ea typeface="맑은 고딕" panose="020B0503020000020004" pitchFamily="50" charset="-127"/>
                          <a:cs typeface="Times New Roman" panose="02020603050405020304" pitchFamily="18" charset="0"/>
                        </a:rPr>
                        <a:t>Run[SEL]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lgn="l">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Move to preset number</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Set[Play]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lgn="l">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a position</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and name of a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preset number</a:t>
                      </a:r>
                      <a:endPar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Clear[Stop/Backup]</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lgn="l">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Clear</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 preset set</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Exit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Exit preset mode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3" name="직사각형 2"/>
          <p:cNvSpPr/>
          <p:nvPr/>
        </p:nvSpPr>
        <p:spPr>
          <a:xfrm>
            <a:off x="720725" y="6233253"/>
            <a:ext cx="5140325" cy="1446550"/>
          </a:xfrm>
          <a:prstGeom prst="rect">
            <a:avLst/>
          </a:prstGeom>
        </p:spPr>
        <p:txBody>
          <a:bodyPr wrap="square">
            <a:spAutoFit/>
          </a:bodyPr>
          <a:lstStyle/>
          <a:p>
            <a:pPr marL="171450" indent="-171450">
              <a:buFont typeface="Wingdings" panose="05000000000000000000" pitchFamily="2" charset="2"/>
              <a:buChar char="v"/>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How to use Preset</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pPr marL="228600" indent="-228600">
              <a:buAutoNum type="arabicPeriod"/>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Click the right mouse button and choose PTZ from a live pop-up menu.</a:t>
            </a:r>
          </a:p>
          <a:p>
            <a:pPr marL="228600" indent="-228600">
              <a:buAutoNum type="arabicPeriod"/>
            </a:pP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pPr marL="228600" indent="-228600">
              <a:buAutoNum type="arabicPeriod"/>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After you move the screen, click the set button and set the position and name. </a:t>
            </a:r>
          </a:p>
          <a:p>
            <a:endPar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endParaRPr>
          </a:p>
          <a:p>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If you choose not a specified preset, UNDEFINED is displayed on the screen.</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You can set up to 32. </a:t>
            </a:r>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I</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f you choose out of valid range, there is no action.</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p:txBody>
      </p:sp>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760" y="1596131"/>
            <a:ext cx="1066579" cy="2570574"/>
          </a:xfrm>
          <a:prstGeom prst="rect">
            <a:avLst/>
          </a:prstGeom>
        </p:spPr>
      </p:pic>
    </p:spTree>
    <p:extLst>
      <p:ext uri="{BB962C8B-B14F-4D97-AF65-F5344CB8AC3E}">
        <p14:creationId xmlns:p14="http://schemas.microsoft.com/office/powerpoint/2010/main" val="1922383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FC837346-000A-4E1A-AE37-A3FC0B0D4CAA}" type="slidenum">
              <a:rPr lang="en-US" altLang="ko-KR"/>
              <a:pPr/>
              <a:t>29</a:t>
            </a:fld>
            <a:endParaRPr lang="en-US" altLang="ko-KR"/>
          </a:p>
        </p:txBody>
      </p:sp>
      <p:sp>
        <p:nvSpPr>
          <p:cNvPr id="13" name="Text Box 2"/>
          <p:cNvSpPr txBox="1">
            <a:spLocks noChangeArrowheads="1"/>
          </p:cNvSpPr>
          <p:nvPr/>
        </p:nvSpPr>
        <p:spPr bwMode="auto">
          <a:xfrm>
            <a:off x="720725" y="1492403"/>
            <a:ext cx="4968875" cy="769441"/>
          </a:xfrm>
          <a:prstGeom prst="rect">
            <a:avLst/>
          </a:prstGeom>
          <a:noFill/>
          <a:ln w="9525">
            <a:noFill/>
            <a:miter lim="800000"/>
            <a:headEnd/>
            <a:tailEnd/>
          </a:ln>
          <a:effectLst/>
        </p:spPr>
        <p:txBody>
          <a:bodyPr>
            <a:spAutoFit/>
          </a:bodyPr>
          <a:lstStyle/>
          <a:p>
            <a:pPr>
              <a:buFontTx/>
              <a:buChar char="•"/>
            </a:pP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Settings[9] : </a:t>
            </a:r>
            <a:r>
              <a:rPr lang="en-US" altLang="ko-KR" dirty="0">
                <a:solidFill>
                  <a:schemeClr val="tx1"/>
                </a:solidFill>
                <a:latin typeface="Arial" panose="020B0604020202020204" pitchFamily="34" charset="0"/>
                <a:cs typeface="Arial" panose="020B0604020202020204" pitchFamily="34" charset="0"/>
              </a:rPr>
              <a:t>If you press Setup using  mouse (or  </a:t>
            </a:r>
            <a:r>
              <a:rPr lang="en-US" altLang="ko-KR" dirty="0" smtClean="0">
                <a:solidFill>
                  <a:schemeClr val="tx1"/>
                </a:solidFill>
                <a:latin typeface="Arial" panose="020B0604020202020204" pitchFamily="34" charset="0"/>
                <a:cs typeface="Arial" panose="020B0604020202020204" pitchFamily="34" charset="0"/>
              </a:rPr>
              <a:t>[9] </a:t>
            </a:r>
            <a:r>
              <a:rPr lang="en-US" altLang="ko-KR" dirty="0">
                <a:solidFill>
                  <a:schemeClr val="tx1"/>
                </a:solidFill>
                <a:latin typeface="Arial" panose="020B0604020202020204" pitchFamily="34" charset="0"/>
                <a:cs typeface="Arial" panose="020B0604020202020204" pitchFamily="34" charset="0"/>
              </a:rPr>
              <a:t>button on the </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remote </a:t>
            </a:r>
            <a:r>
              <a:rPr lang="en-US" altLang="ko-KR" dirty="0">
                <a:solidFill>
                  <a:schemeClr val="tx1"/>
                </a:solidFill>
                <a:latin typeface="Arial" panose="020B0604020202020204" pitchFamily="34" charset="0"/>
                <a:cs typeface="Arial" panose="020B0604020202020204" pitchFamily="34" charset="0"/>
              </a:rPr>
              <a:t>controller) in PTZ Menu, PTZ setup window will </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appear</a:t>
            </a:r>
            <a:r>
              <a:rPr lang="en-US" altLang="ko-KR" dirty="0">
                <a:solidFill>
                  <a:schemeClr val="tx1"/>
                </a:solidFill>
                <a:latin typeface="Arial" panose="020B0604020202020204" pitchFamily="34" charset="0"/>
                <a:cs typeface="Arial" panose="020B0604020202020204" pitchFamily="34" charset="0"/>
              </a:rPr>
              <a:t>. You can set the pan and tilt speed, 32 preset name </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and </a:t>
            </a:r>
            <a:r>
              <a:rPr lang="en-US" altLang="ko-KR" dirty="0">
                <a:solidFill>
                  <a:schemeClr val="tx1"/>
                </a:solidFill>
                <a:latin typeface="Arial" panose="020B0604020202020204" pitchFamily="34" charset="0"/>
                <a:cs typeface="Arial" panose="020B0604020202020204" pitchFamily="34" charset="0"/>
              </a:rPr>
              <a:t>tour sequence as well as dwelling </a:t>
            </a:r>
            <a:r>
              <a:rPr lang="en-US" altLang="ko-KR" dirty="0" smtClean="0">
                <a:solidFill>
                  <a:schemeClr val="tx1"/>
                </a:solidFill>
                <a:latin typeface="Arial" panose="020B0604020202020204" pitchFamily="34" charset="0"/>
                <a:cs typeface="Arial" panose="020B0604020202020204" pitchFamily="34" charset="0"/>
              </a:rPr>
              <a:t>time</a:t>
            </a:r>
            <a:r>
              <a:rPr lang="en-US" altLang="ko-KR" dirty="0">
                <a:solidFill>
                  <a:schemeClr val="tx1"/>
                </a:solidFill>
                <a:latin typeface="Arial" panose="020B0604020202020204" pitchFamily="34" charset="0"/>
                <a:cs typeface="Arial" panose="020B0604020202020204" pitchFamily="34" charset="0"/>
              </a:rPr>
              <a:t>.</a:t>
            </a:r>
          </a:p>
        </p:txBody>
      </p:sp>
      <p:graphicFrame>
        <p:nvGraphicFramePr>
          <p:cNvPr id="11" name="Group 109"/>
          <p:cNvGraphicFramePr>
            <a:graphicFrameLocks noGrp="1"/>
          </p:cNvGraphicFramePr>
          <p:nvPr>
            <p:extLst/>
          </p:nvPr>
        </p:nvGraphicFramePr>
        <p:xfrm>
          <a:off x="827405" y="6188982"/>
          <a:ext cx="4897437" cy="1188692"/>
        </p:xfrm>
        <a:graphic>
          <a:graphicData uri="http://schemas.openxmlformats.org/drawingml/2006/table">
            <a:tbl>
              <a:tblPr/>
              <a:tblGrid>
                <a:gridCol w="2212365"/>
                <a:gridCol w="2685072"/>
              </a:tblGrid>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Pan Speed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pan</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speed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1~7</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Tilt Speed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tilt</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speed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1~7</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Preset dwell</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time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preset dwell</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time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2~6 sec</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Tour</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When</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you check the tour box, the preset tour starts in the order specified by the user.</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2" name="직사각형 11"/>
          <p:cNvSpPr/>
          <p:nvPr/>
        </p:nvSpPr>
        <p:spPr>
          <a:xfrm>
            <a:off x="682624" y="7560594"/>
            <a:ext cx="5140325" cy="769441"/>
          </a:xfrm>
          <a:prstGeom prst="rect">
            <a:avLst/>
          </a:prstGeom>
        </p:spPr>
        <p:txBody>
          <a:bodyPr wrap="square">
            <a:spAutoFit/>
          </a:bodyPr>
          <a:lstStyle/>
          <a:p>
            <a:pPr marL="171450" indent="-171450">
              <a:buFont typeface="Wingdings" panose="05000000000000000000" pitchFamily="2" charset="2"/>
              <a:buChar char="v"/>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How to use Tour</a:t>
            </a:r>
          </a:p>
          <a:p>
            <a:r>
              <a:rPr lang="en-US" altLang="ko-KR"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Choose a preset from upper left to right.</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endParaRPr lang="en-US" altLang="ko-KR" dirty="0" smtClean="0">
              <a:solidFill>
                <a:srgbClr val="000000"/>
              </a:solidFill>
              <a:ea typeface="맑은 고딕" panose="020B0503020000020004" pitchFamily="50" charset="-127"/>
              <a:cs typeface="Times New Roman" panose="02020603050405020304" pitchFamily="18" charset="0"/>
            </a:endParaRPr>
          </a:p>
          <a:p>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If you use not specified presets, it automatically skip the tour.</a:t>
            </a: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9" name="Text Box 3"/>
          <p:cNvSpPr txBox="1">
            <a:spLocks noChangeArrowheads="1"/>
          </p:cNvSpPr>
          <p:nvPr/>
        </p:nvSpPr>
        <p:spPr bwMode="auto">
          <a:xfrm>
            <a:off x="720725" y="891573"/>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Camera[0]  : </a:t>
            </a:r>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choose the PTZ camera with mouse or [0] buttons on </a:t>
            </a:r>
          </a:p>
          <a:p>
            <a:r>
              <a:rPr lang="en-US" altLang="ko-KR" dirty="0" smtClean="0">
                <a:solidFill>
                  <a:schemeClr val="tx1"/>
                </a:solidFill>
                <a:latin typeface="Arial" panose="020B0604020202020204" pitchFamily="34" charset="0"/>
                <a:cs typeface="Arial" panose="020B0604020202020204" pitchFamily="34" charset="0"/>
              </a:rPr>
              <a:t>                           the remote controller</a:t>
            </a: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ko-KR" altLang="en-US" dirty="0">
              <a:solidFill>
                <a:schemeClr val="accent4">
                  <a:lumMod val="95000"/>
                  <a:lumOff val="5000"/>
                </a:schemeClr>
              </a:solidFill>
              <a:latin typeface="굴림" charset="-127"/>
            </a:endParaRPr>
          </a:p>
        </p:txBody>
      </p: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70" y="2658297"/>
            <a:ext cx="5180905" cy="2862530"/>
          </a:xfrm>
          <a:prstGeom prst="rect">
            <a:avLst/>
          </a:prstGeom>
        </p:spPr>
      </p:pic>
    </p:spTree>
    <p:extLst>
      <p:ext uri="{BB962C8B-B14F-4D97-AF65-F5344CB8AC3E}">
        <p14:creationId xmlns:p14="http://schemas.microsoft.com/office/powerpoint/2010/main" val="4132741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04A0692E-654A-4F9C-9BE9-62F964C8B1B5}" type="slidenum">
              <a:rPr lang="en-US" altLang="ko-KR"/>
              <a:pPr/>
              <a:t>3</a:t>
            </a:fld>
            <a:endParaRPr lang="en-US" altLang="ko-KR"/>
          </a:p>
        </p:txBody>
      </p:sp>
      <p:sp>
        <p:nvSpPr>
          <p:cNvPr id="220163" name="Text Box 3"/>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CONTENTS</a:t>
            </a:r>
            <a:endParaRPr lang="en-US" altLang="ko-KR" sz="900" b="1" dirty="0">
              <a:solidFill>
                <a:schemeClr val="tx1"/>
              </a:solidFill>
              <a:latin typeface="Adobe 명조 Std M" panose="02020600000000000000" pitchFamily="18" charset="-127"/>
              <a:ea typeface="Adobe 명조 Std M" panose="02020600000000000000" pitchFamily="18" charset="-127"/>
              <a:cs typeface="Arial" panose="020B0604020202020204" pitchFamily="34" charset="0"/>
            </a:endParaRPr>
          </a:p>
        </p:txBody>
      </p:sp>
      <p:sp>
        <p:nvSpPr>
          <p:cNvPr id="5"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smtClean="0">
                <a:solidFill>
                  <a:schemeClr val="tx1"/>
                </a:solidFill>
                <a:latin typeface="Arial" charset="0"/>
              </a:rPr>
              <a:t>Contents</a:t>
            </a:r>
            <a:endParaRPr lang="en-US" altLang="ko-KR" sz="1400" b="1" dirty="0">
              <a:solidFill>
                <a:schemeClr val="tx1"/>
              </a:solidFill>
              <a:latin typeface="Arial" charset="0"/>
            </a:endParaRPr>
          </a:p>
        </p:txBody>
      </p:sp>
      <p:sp>
        <p:nvSpPr>
          <p:cNvPr id="6" name="Text Box 6"/>
          <p:cNvSpPr txBox="1">
            <a:spLocks noChangeArrowheads="1"/>
          </p:cNvSpPr>
          <p:nvPr/>
        </p:nvSpPr>
        <p:spPr bwMode="auto">
          <a:xfrm>
            <a:off x="801563" y="1360602"/>
            <a:ext cx="5111750" cy="6909584"/>
          </a:xfrm>
          <a:prstGeom prst="rect">
            <a:avLst/>
          </a:prstGeom>
          <a:noFill/>
          <a:ln w="9525">
            <a:noFill/>
            <a:miter lim="800000"/>
            <a:headEnd/>
            <a:tailEnd/>
          </a:ln>
        </p:spPr>
        <p:txBody>
          <a:bodyPr>
            <a:spAutoFit/>
          </a:bodyPr>
          <a:lstStyle/>
          <a:p>
            <a:endParaRPr lang="en-US" altLang="ko-KR" sz="1200" dirty="0">
              <a:solidFill>
                <a:schemeClr val="tx1"/>
              </a:solidFill>
              <a:latin typeface="Arial" panose="020B0604020202020204" pitchFamily="34" charset="0"/>
              <a:cs typeface="Arial" panose="020B0604020202020204" pitchFamily="34" charset="0"/>
            </a:endParaRPr>
          </a:p>
          <a:p>
            <a:r>
              <a:rPr lang="en-US" altLang="en-US" sz="1200" b="1" dirty="0" smtClean="0">
                <a:solidFill>
                  <a:schemeClr val="tx1"/>
                </a:solidFill>
                <a:latin typeface="Arial" charset="0"/>
              </a:rPr>
              <a:t>CH 1. Product Introduction`			 </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b="1"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charset="0"/>
              </a:rPr>
              <a:t>1-1. Product Contents</a:t>
            </a:r>
            <a:r>
              <a:rPr lang="en-US" altLang="ko-KR" sz="1200" dirty="0">
                <a:solidFill>
                  <a:schemeClr val="tx1"/>
                </a:solidFill>
                <a:latin typeface="Arial" charset="0"/>
              </a:rPr>
              <a:t>	</a:t>
            </a:r>
            <a:r>
              <a:rPr lang="en-US" altLang="ko-KR" sz="1200" dirty="0" smtClean="0">
                <a:solidFill>
                  <a:schemeClr val="tx1"/>
                </a:solidFill>
                <a:latin typeface="Arial" panose="020B0604020202020204" pitchFamily="34" charset="0"/>
                <a:cs typeface="Arial" panose="020B0604020202020204" pitchFamily="34" charset="0"/>
              </a:rPr>
              <a:t>			 5</a:t>
            </a:r>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smtClean="0">
                <a:solidFill>
                  <a:schemeClr val="tx1"/>
                </a:solidFill>
                <a:latin typeface="Arial" charset="0"/>
              </a:rPr>
              <a:t>    1-2. </a:t>
            </a:r>
            <a:r>
              <a:rPr lang="en-US" altLang="en-US" sz="1200" dirty="0">
                <a:solidFill>
                  <a:schemeClr val="tx1"/>
                </a:solidFill>
                <a:latin typeface="Arial" charset="0"/>
              </a:rPr>
              <a:t>Product Ch</a:t>
            </a:r>
            <a:r>
              <a:rPr lang="en-US" altLang="ko-KR" sz="1200" dirty="0">
                <a:solidFill>
                  <a:schemeClr val="tx1"/>
                </a:solidFill>
                <a:latin typeface="Arial" charset="0"/>
              </a:rPr>
              <a:t>ar</a:t>
            </a:r>
            <a:r>
              <a:rPr lang="en-US" altLang="en-US" sz="1200" dirty="0">
                <a:solidFill>
                  <a:schemeClr val="tx1"/>
                </a:solidFill>
                <a:latin typeface="Arial" charset="0"/>
              </a:rPr>
              <a:t>a</a:t>
            </a:r>
            <a:r>
              <a:rPr lang="en-US" altLang="ko-KR" sz="1200" dirty="0">
                <a:solidFill>
                  <a:schemeClr val="tx1"/>
                </a:solidFill>
                <a:latin typeface="Arial" charset="0"/>
              </a:rPr>
              <a:t>c</a:t>
            </a:r>
            <a:r>
              <a:rPr lang="en-US" altLang="en-US" sz="1200" dirty="0">
                <a:solidFill>
                  <a:schemeClr val="tx1"/>
                </a:solidFill>
                <a:latin typeface="Arial" charset="0"/>
              </a:rPr>
              <a:t>teristics</a:t>
            </a:r>
            <a:r>
              <a:rPr lang="en-US" altLang="ko-KR" sz="1200" dirty="0" smtClean="0">
                <a:solidFill>
                  <a:schemeClr val="tx1"/>
                </a:solidFill>
                <a:latin typeface="Arial" panose="020B0604020202020204" pitchFamily="34" charset="0"/>
                <a:cs typeface="Arial" panose="020B0604020202020204" pitchFamily="34" charset="0"/>
              </a:rPr>
              <a:t>			 6</a:t>
            </a:r>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smtClean="0">
                <a:solidFill>
                  <a:schemeClr val="tx1"/>
                </a:solidFill>
                <a:latin typeface="Arial" charset="0"/>
              </a:rPr>
              <a:t>    1-</a:t>
            </a:r>
            <a:r>
              <a:rPr lang="en-US" altLang="en-US" sz="1200" dirty="0">
                <a:solidFill>
                  <a:schemeClr val="tx1"/>
                </a:solidFill>
                <a:latin typeface="Arial" charset="0"/>
              </a:rPr>
              <a:t>3</a:t>
            </a:r>
            <a:r>
              <a:rPr lang="en-US" altLang="en-US" sz="1200" dirty="0" smtClean="0">
                <a:solidFill>
                  <a:schemeClr val="tx1"/>
                </a:solidFill>
                <a:latin typeface="Arial" charset="0"/>
              </a:rPr>
              <a:t>. </a:t>
            </a:r>
            <a:r>
              <a:rPr lang="en-US" altLang="en-US" sz="1200" dirty="0">
                <a:solidFill>
                  <a:schemeClr val="tx1"/>
                </a:solidFill>
                <a:latin typeface="Arial" charset="0"/>
              </a:rPr>
              <a:t>Name of Each Part</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8</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b="1" dirty="0">
                <a:solidFill>
                  <a:schemeClr val="tx1"/>
                </a:solidFill>
                <a:latin typeface="Arial" charset="0"/>
              </a:rPr>
              <a:t>CH 2. Installation Guide and </a:t>
            </a:r>
            <a:r>
              <a:rPr lang="en-US" altLang="en-US" sz="1200" b="1" dirty="0" smtClean="0">
                <a:solidFill>
                  <a:schemeClr val="tx1"/>
                </a:solidFill>
                <a:latin typeface="Arial" charset="0"/>
              </a:rPr>
              <a:t>Cautions			</a:t>
            </a:r>
            <a:endParaRPr lang="en-US" altLang="en-US" sz="1200" dirty="0">
              <a:solidFill>
                <a:schemeClr val="tx1"/>
              </a:solidFill>
              <a:latin typeface="Arial" charset="0"/>
            </a:endParaRPr>
          </a:p>
          <a:p>
            <a:endParaRPr lang="ko-KR" altLang="en-US" sz="1200" b="1"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charset="0"/>
              </a:rPr>
              <a:t> </a:t>
            </a:r>
            <a:r>
              <a:rPr lang="en-US" altLang="en-US" sz="1200" dirty="0" smtClean="0">
                <a:solidFill>
                  <a:schemeClr val="tx1"/>
                </a:solidFill>
                <a:latin typeface="Arial" charset="0"/>
              </a:rPr>
              <a:t>   2-</a:t>
            </a:r>
            <a:r>
              <a:rPr lang="en-US" altLang="ko-KR" sz="1200" dirty="0" smtClean="0">
                <a:solidFill>
                  <a:schemeClr val="tx1"/>
                </a:solidFill>
                <a:latin typeface="Arial" charset="0"/>
              </a:rPr>
              <a:t>1</a:t>
            </a:r>
            <a:r>
              <a:rPr lang="en-US" altLang="en-US" sz="1200" dirty="0">
                <a:solidFill>
                  <a:schemeClr val="tx1"/>
                </a:solidFill>
                <a:latin typeface="Arial" charset="0"/>
              </a:rPr>
              <a:t>. Cautions</a:t>
            </a:r>
            <a:r>
              <a:rPr lang="en-US" altLang="ko-KR" sz="1200" dirty="0" smtClean="0">
                <a:solidFill>
                  <a:schemeClr val="tx1"/>
                </a:solidFill>
                <a:latin typeface="Arial" panose="020B0604020202020204" pitchFamily="34" charset="0"/>
                <a:cs typeface="Arial" panose="020B0604020202020204" pitchFamily="34" charset="0"/>
              </a:rPr>
              <a:t>				12</a:t>
            </a:r>
            <a:endParaRPr lang="ko-KR" altLang="en-US" sz="1200"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charset="0"/>
              </a:rPr>
              <a:t> </a:t>
            </a:r>
            <a:r>
              <a:rPr lang="en-US" altLang="ko-KR" sz="1200" dirty="0" smtClean="0">
                <a:solidFill>
                  <a:schemeClr val="tx1"/>
                </a:solidFill>
                <a:latin typeface="Arial" charset="0"/>
              </a:rPr>
              <a:t>   </a:t>
            </a:r>
            <a:r>
              <a:rPr lang="en-US" altLang="en-US" sz="1200" dirty="0" smtClean="0">
                <a:solidFill>
                  <a:schemeClr val="tx1"/>
                </a:solidFill>
                <a:latin typeface="Arial" charset="0"/>
              </a:rPr>
              <a:t>2-</a:t>
            </a:r>
            <a:r>
              <a:rPr lang="en-US" altLang="ko-KR" sz="1200" dirty="0" smtClean="0">
                <a:solidFill>
                  <a:schemeClr val="tx1"/>
                </a:solidFill>
                <a:latin typeface="Arial" charset="0"/>
              </a:rPr>
              <a:t>2</a:t>
            </a:r>
            <a:r>
              <a:rPr lang="en-US" altLang="en-US" sz="1200" dirty="0">
                <a:solidFill>
                  <a:schemeClr val="tx1"/>
                </a:solidFill>
                <a:latin typeface="Arial" charset="0"/>
              </a:rPr>
              <a:t>. Product Installation </a:t>
            </a:r>
            <a:r>
              <a:rPr lang="en-US" altLang="ko-KR" sz="1200" dirty="0">
                <a:solidFill>
                  <a:schemeClr val="tx1"/>
                </a:solidFill>
                <a:latin typeface="Arial" charset="0"/>
              </a:rPr>
              <a:t>				</a:t>
            </a:r>
            <a:r>
              <a:rPr lang="en-US" altLang="ko-KR" sz="1200" dirty="0" smtClean="0">
                <a:solidFill>
                  <a:schemeClr val="tx1"/>
                </a:solidFill>
                <a:latin typeface="Arial" charset="0"/>
              </a:rPr>
              <a:t>15</a:t>
            </a:r>
            <a:endParaRPr lang="en-US" altLang="en-US" sz="1200" dirty="0">
              <a:solidFill>
                <a:schemeClr val="tx1"/>
              </a:solidFill>
              <a:latin typeface="Arial" charset="0"/>
            </a:endParaRPr>
          </a:p>
          <a:p>
            <a:r>
              <a:rPr lang="en-US" altLang="en-US" sz="1200" dirty="0">
                <a:solidFill>
                  <a:schemeClr val="tx1"/>
                </a:solidFill>
                <a:latin typeface="Arial" charset="0"/>
              </a:rPr>
              <a:t>         2-</a:t>
            </a:r>
            <a:r>
              <a:rPr lang="en-US" altLang="ko-KR" sz="1200" dirty="0">
                <a:solidFill>
                  <a:schemeClr val="tx1"/>
                </a:solidFill>
                <a:latin typeface="Arial" charset="0"/>
              </a:rPr>
              <a:t>2</a:t>
            </a:r>
            <a:r>
              <a:rPr lang="en-US" altLang="en-US" sz="1200" dirty="0">
                <a:solidFill>
                  <a:schemeClr val="tx1"/>
                </a:solidFill>
                <a:latin typeface="Arial" charset="0"/>
              </a:rPr>
              <a:t>-1. Power Connection</a:t>
            </a:r>
            <a:r>
              <a:rPr lang="en-US" altLang="ko-KR" sz="1200" dirty="0">
                <a:solidFill>
                  <a:schemeClr val="tx1"/>
                </a:solidFill>
                <a:latin typeface="Arial" charset="0"/>
              </a:rPr>
              <a:t>			</a:t>
            </a:r>
            <a:r>
              <a:rPr lang="en-US" altLang="ko-KR" sz="1200" dirty="0" smtClean="0">
                <a:solidFill>
                  <a:schemeClr val="tx1"/>
                </a:solidFill>
                <a:latin typeface="Arial" charset="0"/>
              </a:rPr>
              <a:t>15</a:t>
            </a:r>
            <a:r>
              <a:rPr lang="en-US" altLang="en-US" sz="1200" dirty="0" smtClean="0">
                <a:solidFill>
                  <a:schemeClr val="tx1"/>
                </a:solidFill>
                <a:latin typeface="Arial" charset="0"/>
              </a:rPr>
              <a:t> </a:t>
            </a:r>
            <a:endParaRPr lang="en-US" altLang="en-US" sz="1200" dirty="0">
              <a:solidFill>
                <a:schemeClr val="tx1"/>
              </a:solidFill>
              <a:latin typeface="Arial" charset="0"/>
            </a:endParaRPr>
          </a:p>
          <a:p>
            <a:r>
              <a:rPr lang="en-US" altLang="ko-KR" sz="1200" dirty="0">
                <a:solidFill>
                  <a:schemeClr val="tx1"/>
                </a:solidFill>
                <a:latin typeface="Arial" charset="0"/>
              </a:rPr>
              <a:t>         </a:t>
            </a:r>
            <a:r>
              <a:rPr lang="en-US" altLang="en-US" sz="1200" dirty="0">
                <a:solidFill>
                  <a:schemeClr val="tx1"/>
                </a:solidFill>
                <a:latin typeface="Arial" charset="0"/>
              </a:rPr>
              <a:t>2-</a:t>
            </a:r>
            <a:r>
              <a:rPr lang="en-US" altLang="ko-KR" sz="1200" dirty="0">
                <a:solidFill>
                  <a:schemeClr val="tx1"/>
                </a:solidFill>
                <a:latin typeface="Arial" charset="0"/>
              </a:rPr>
              <a:t>2</a:t>
            </a:r>
            <a:r>
              <a:rPr lang="en-US" altLang="en-US" sz="1200" dirty="0">
                <a:solidFill>
                  <a:schemeClr val="tx1"/>
                </a:solidFill>
                <a:latin typeface="Arial" charset="0"/>
              </a:rPr>
              <a:t>-2. Connecting External Device </a:t>
            </a:r>
            <a:r>
              <a:rPr lang="en-US" altLang="ko-KR" sz="1200" dirty="0" smtClean="0">
                <a:solidFill>
                  <a:schemeClr val="tx1"/>
                </a:solidFill>
                <a:latin typeface="Arial" panose="020B0604020202020204" pitchFamily="34" charset="0"/>
                <a:cs typeface="Arial" panose="020B0604020202020204" pitchFamily="34" charset="0"/>
              </a:rPr>
              <a:t>			15</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b="1" dirty="0" smtClean="0">
                <a:solidFill>
                  <a:schemeClr val="tx1"/>
                </a:solidFill>
                <a:latin typeface="Arial" charset="0"/>
              </a:rPr>
              <a:t>CH 3. How to Use</a:t>
            </a:r>
          </a:p>
          <a:p>
            <a:endParaRPr lang="ko-KR" altLang="en-US" sz="1200" b="1" dirty="0" smtClean="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charset="0"/>
              </a:rPr>
              <a:t> </a:t>
            </a:r>
            <a:r>
              <a:rPr lang="en-US" altLang="en-US" sz="1200" dirty="0" smtClean="0">
                <a:solidFill>
                  <a:schemeClr val="tx1"/>
                </a:solidFill>
                <a:latin typeface="Arial" charset="0"/>
              </a:rPr>
              <a:t>   3-1</a:t>
            </a:r>
            <a:r>
              <a:rPr lang="en-US" altLang="en-US" sz="1200" dirty="0">
                <a:solidFill>
                  <a:schemeClr val="tx1"/>
                </a:solidFill>
                <a:latin typeface="Arial" charset="0"/>
              </a:rPr>
              <a:t>. General Usage Information </a:t>
            </a:r>
            <a:r>
              <a:rPr lang="en-US" altLang="ko-KR" sz="1200" dirty="0" smtClean="0">
                <a:solidFill>
                  <a:schemeClr val="tx1"/>
                </a:solidFill>
                <a:latin typeface="Arial" panose="020B0604020202020204" pitchFamily="34" charset="0"/>
                <a:cs typeface="Arial" panose="020B0604020202020204" pitchFamily="34" charset="0"/>
              </a:rPr>
              <a:t>			18</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p>
          <a:p>
            <a:r>
              <a:rPr lang="en-US" altLang="ko-KR" sz="1200" dirty="0" smtClean="0">
                <a:solidFill>
                  <a:schemeClr val="tx1"/>
                </a:solidFill>
                <a:latin typeface="Arial" charset="0"/>
              </a:rPr>
              <a:t>    </a:t>
            </a:r>
            <a:r>
              <a:rPr lang="en-US" altLang="en-US" sz="1200" dirty="0">
                <a:solidFill>
                  <a:schemeClr val="tx1"/>
                </a:solidFill>
                <a:latin typeface="Arial" charset="0"/>
              </a:rPr>
              <a:t>3-</a:t>
            </a:r>
            <a:r>
              <a:rPr lang="en-US" altLang="ko-KR" sz="1200" dirty="0">
                <a:solidFill>
                  <a:schemeClr val="tx1"/>
                </a:solidFill>
                <a:latin typeface="Arial" charset="0"/>
              </a:rPr>
              <a:t>2</a:t>
            </a:r>
            <a:r>
              <a:rPr lang="en-US" altLang="en-US" sz="1200" dirty="0">
                <a:solidFill>
                  <a:schemeClr val="tx1"/>
                </a:solidFill>
                <a:latin typeface="Arial" charset="0"/>
              </a:rPr>
              <a:t>. </a:t>
            </a:r>
            <a:r>
              <a:rPr lang="en-US" altLang="ko-KR" sz="1200" dirty="0">
                <a:solidFill>
                  <a:schemeClr val="tx1"/>
                </a:solidFill>
                <a:latin typeface="Arial" charset="0"/>
              </a:rPr>
              <a:t>Live Mode				</a:t>
            </a:r>
            <a:r>
              <a:rPr lang="en-US" altLang="ko-KR" sz="1200" dirty="0" smtClean="0">
                <a:solidFill>
                  <a:schemeClr val="tx1"/>
                </a:solidFill>
                <a:latin typeface="Arial" charset="0"/>
              </a:rPr>
              <a:t>20</a:t>
            </a:r>
            <a:endParaRPr lang="en-US" altLang="ko-KR" sz="1200" dirty="0">
              <a:solidFill>
                <a:schemeClr val="tx1"/>
              </a:solidFill>
              <a:latin typeface="Arial" charset="0"/>
            </a:endParaRPr>
          </a:p>
          <a:p>
            <a:r>
              <a:rPr lang="en-US" altLang="ko-KR" sz="1200" dirty="0">
                <a:solidFill>
                  <a:schemeClr val="tx1"/>
                </a:solidFill>
                <a:latin typeface="Arial" charset="0"/>
              </a:rPr>
              <a:t>         </a:t>
            </a:r>
            <a:r>
              <a:rPr lang="en-US" altLang="en-US" sz="1200" dirty="0">
                <a:solidFill>
                  <a:schemeClr val="tx1"/>
                </a:solidFill>
                <a:latin typeface="Arial" charset="0"/>
              </a:rPr>
              <a:t>3-</a:t>
            </a:r>
            <a:r>
              <a:rPr lang="en-US" altLang="ko-KR" sz="1200" dirty="0">
                <a:solidFill>
                  <a:schemeClr val="tx1"/>
                </a:solidFill>
                <a:latin typeface="Arial" charset="0"/>
              </a:rPr>
              <a:t>2</a:t>
            </a:r>
            <a:r>
              <a:rPr lang="en-US" altLang="en-US" sz="1200" dirty="0">
                <a:solidFill>
                  <a:schemeClr val="tx1"/>
                </a:solidFill>
                <a:latin typeface="Arial" charset="0"/>
              </a:rPr>
              <a:t>-1. </a:t>
            </a:r>
            <a:r>
              <a:rPr lang="en-US" altLang="ko-KR" sz="1200" dirty="0">
                <a:solidFill>
                  <a:schemeClr val="tx1"/>
                </a:solidFill>
                <a:latin typeface="Arial" charset="0"/>
              </a:rPr>
              <a:t>Live mode control			</a:t>
            </a:r>
            <a:r>
              <a:rPr lang="en-US" altLang="ko-KR" sz="1200" dirty="0" smtClean="0">
                <a:solidFill>
                  <a:schemeClr val="tx1"/>
                </a:solidFill>
                <a:latin typeface="Arial" charset="0"/>
              </a:rPr>
              <a:t>21</a:t>
            </a:r>
            <a:endParaRPr lang="en-US" altLang="en-US" sz="1200" dirty="0">
              <a:solidFill>
                <a:schemeClr val="tx1"/>
              </a:solidFill>
              <a:latin typeface="Arial" charset="0"/>
            </a:endParaRPr>
          </a:p>
          <a:p>
            <a:r>
              <a:rPr lang="en-US" altLang="en-US" sz="1200" dirty="0">
                <a:solidFill>
                  <a:schemeClr val="tx1"/>
                </a:solidFill>
                <a:latin typeface="Arial" charset="0"/>
              </a:rPr>
              <a:t>         3-</a:t>
            </a:r>
            <a:r>
              <a:rPr lang="en-US" altLang="ko-KR" sz="1200" dirty="0">
                <a:solidFill>
                  <a:schemeClr val="tx1"/>
                </a:solidFill>
                <a:latin typeface="Arial" charset="0"/>
              </a:rPr>
              <a:t>2</a:t>
            </a:r>
            <a:r>
              <a:rPr lang="en-US" altLang="en-US" sz="1200" dirty="0">
                <a:solidFill>
                  <a:schemeClr val="tx1"/>
                </a:solidFill>
                <a:latin typeface="Arial" charset="0"/>
              </a:rPr>
              <a:t>-2. </a:t>
            </a:r>
            <a:r>
              <a:rPr lang="en-US" altLang="ko-KR" sz="1200" dirty="0">
                <a:solidFill>
                  <a:schemeClr val="tx1"/>
                </a:solidFill>
                <a:latin typeface="Arial" charset="0"/>
              </a:rPr>
              <a:t>Live mode feature</a:t>
            </a:r>
            <a:r>
              <a:rPr lang="en-US" altLang="ko-KR" sz="1200" dirty="0" smtClean="0">
                <a:solidFill>
                  <a:schemeClr val="tx1"/>
                </a:solidFill>
                <a:latin typeface="Arial" panose="020B0604020202020204" pitchFamily="34" charset="0"/>
                <a:cs typeface="Arial" panose="020B0604020202020204" pitchFamily="34" charset="0"/>
              </a:rPr>
              <a:t>			23</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charset="0"/>
              </a:rPr>
              <a:t> </a:t>
            </a:r>
            <a:r>
              <a:rPr lang="en-US" altLang="en-US" sz="1200" dirty="0" smtClean="0">
                <a:solidFill>
                  <a:schemeClr val="tx1"/>
                </a:solidFill>
                <a:latin typeface="Arial" charset="0"/>
              </a:rPr>
              <a:t>    3-</a:t>
            </a:r>
            <a:r>
              <a:rPr lang="en-US" altLang="ko-KR" sz="1200" dirty="0" smtClean="0">
                <a:solidFill>
                  <a:schemeClr val="tx1"/>
                </a:solidFill>
                <a:latin typeface="Arial" charset="0"/>
              </a:rPr>
              <a:t>3</a:t>
            </a:r>
            <a:r>
              <a:rPr lang="en-US" altLang="en-US" sz="1200" dirty="0">
                <a:solidFill>
                  <a:schemeClr val="tx1"/>
                </a:solidFill>
                <a:latin typeface="Arial" charset="0"/>
              </a:rPr>
              <a:t>. Search</a:t>
            </a:r>
            <a:r>
              <a:rPr lang="en-US" altLang="ko-KR" sz="1200" dirty="0">
                <a:solidFill>
                  <a:schemeClr val="tx1"/>
                </a:solidFill>
                <a:latin typeface="Arial" charset="0"/>
              </a:rPr>
              <a:t> Mode</a:t>
            </a:r>
            <a:r>
              <a:rPr lang="en-US" altLang="ko-KR" sz="1200" dirty="0" smtClean="0">
                <a:solidFill>
                  <a:schemeClr val="tx1"/>
                </a:solidFill>
                <a:latin typeface="Arial" panose="020B0604020202020204" pitchFamily="34" charset="0"/>
                <a:cs typeface="Arial" panose="020B0604020202020204" pitchFamily="34" charset="0"/>
              </a:rPr>
              <a:t>				33</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charset="0"/>
              </a:rPr>
              <a:t> 3-</a:t>
            </a:r>
            <a:r>
              <a:rPr lang="en-US" altLang="ko-KR" sz="1200" dirty="0">
                <a:solidFill>
                  <a:schemeClr val="tx1"/>
                </a:solidFill>
                <a:latin typeface="Arial" charset="0"/>
              </a:rPr>
              <a:t>3</a:t>
            </a:r>
            <a:r>
              <a:rPr lang="en-US" altLang="en-US" sz="1200" dirty="0">
                <a:solidFill>
                  <a:schemeClr val="tx1"/>
                </a:solidFill>
                <a:latin typeface="Arial" charset="0"/>
              </a:rPr>
              <a:t>-1. </a:t>
            </a:r>
            <a:r>
              <a:rPr lang="en-US" altLang="ko-KR" sz="1200" dirty="0">
                <a:solidFill>
                  <a:schemeClr val="tx1"/>
                </a:solidFill>
                <a:latin typeface="Arial" charset="0"/>
              </a:rPr>
              <a:t>Search selection type</a:t>
            </a:r>
            <a:r>
              <a:rPr lang="en-US" altLang="ko-KR" sz="1200" dirty="0" smtClean="0">
                <a:solidFill>
                  <a:schemeClr val="tx1"/>
                </a:solidFill>
                <a:latin typeface="Arial" panose="020B0604020202020204" pitchFamily="34" charset="0"/>
                <a:cs typeface="Arial" panose="020B0604020202020204" pitchFamily="34" charset="0"/>
              </a:rPr>
              <a:t>			35</a:t>
            </a:r>
          </a:p>
          <a:p>
            <a:r>
              <a:rPr lang="en-US" altLang="ko-KR" sz="1200" dirty="0" smtClean="0">
                <a:solidFill>
                  <a:schemeClr val="tx1"/>
                </a:solidFill>
                <a:latin typeface="Arial" panose="020B0604020202020204" pitchFamily="34" charset="0"/>
                <a:cs typeface="Arial" panose="020B0604020202020204" pitchFamily="34" charset="0"/>
              </a:rPr>
              <a:t>          </a:t>
            </a:r>
            <a:r>
              <a:rPr lang="en-US" altLang="en-US" sz="1200" dirty="0" smtClean="0">
                <a:solidFill>
                  <a:schemeClr val="tx1"/>
                </a:solidFill>
                <a:latin typeface="Arial" charset="0"/>
              </a:rPr>
              <a:t>3-</a:t>
            </a:r>
            <a:r>
              <a:rPr lang="en-US" altLang="ko-KR" sz="1200" dirty="0" smtClean="0">
                <a:solidFill>
                  <a:schemeClr val="tx1"/>
                </a:solidFill>
                <a:latin typeface="Arial" charset="0"/>
              </a:rPr>
              <a:t>3</a:t>
            </a:r>
            <a:r>
              <a:rPr lang="en-US" altLang="en-US" sz="1200" dirty="0" smtClean="0">
                <a:solidFill>
                  <a:schemeClr val="tx1"/>
                </a:solidFill>
                <a:latin typeface="Arial" charset="0"/>
              </a:rPr>
              <a:t>-2. Play Mode 	</a:t>
            </a:r>
            <a:r>
              <a:rPr lang="en-US" altLang="ko-KR" sz="1200" dirty="0" smtClean="0">
                <a:solidFill>
                  <a:schemeClr val="tx1"/>
                </a:solidFill>
                <a:latin typeface="Arial" panose="020B0604020202020204" pitchFamily="34" charset="0"/>
                <a:cs typeface="Arial" panose="020B0604020202020204" pitchFamily="34" charset="0"/>
              </a:rPr>
              <a:t>			39 			</a:t>
            </a:r>
            <a:endParaRPr lang="ko-KR" altLang="en-US" sz="1200" dirty="0" smtClean="0">
              <a:solidFill>
                <a:schemeClr val="tx1"/>
              </a:solidFill>
              <a:latin typeface="Arial" panose="020B0604020202020204" pitchFamily="34" charset="0"/>
              <a:cs typeface="Arial" panose="020B0604020202020204" pitchFamily="34" charset="0"/>
            </a:endParaRPr>
          </a:p>
          <a:p>
            <a:r>
              <a:rPr lang="en-US" altLang="ko-KR" sz="1200" dirty="0" smtClean="0">
                <a:solidFill>
                  <a:schemeClr val="tx1"/>
                </a:solidFill>
                <a:latin typeface="Arial" charset="0"/>
              </a:rPr>
              <a:t>     </a:t>
            </a:r>
            <a:r>
              <a:rPr lang="en-US" altLang="en-US" sz="1200" dirty="0" smtClean="0">
                <a:solidFill>
                  <a:schemeClr val="tx1"/>
                </a:solidFill>
                <a:latin typeface="Arial" charset="0"/>
              </a:rPr>
              <a:t>3-</a:t>
            </a:r>
            <a:r>
              <a:rPr lang="en-US" altLang="ko-KR" sz="1200" dirty="0" smtClean="0">
                <a:solidFill>
                  <a:schemeClr val="tx1"/>
                </a:solidFill>
                <a:latin typeface="Arial" charset="0"/>
              </a:rPr>
              <a:t>4</a:t>
            </a:r>
            <a:r>
              <a:rPr lang="en-US" altLang="en-US" sz="1200" dirty="0">
                <a:solidFill>
                  <a:schemeClr val="tx1"/>
                </a:solidFill>
                <a:latin typeface="Arial" charset="0"/>
              </a:rPr>
              <a:t>. Se</a:t>
            </a:r>
            <a:r>
              <a:rPr lang="en-US" altLang="ko-KR" sz="1200" dirty="0">
                <a:solidFill>
                  <a:schemeClr val="tx1"/>
                </a:solidFill>
                <a:latin typeface="Arial" charset="0"/>
              </a:rPr>
              <a:t>tup Mode</a:t>
            </a:r>
            <a:r>
              <a:rPr lang="en-US" altLang="ko-KR" sz="1200" dirty="0" smtClean="0">
                <a:solidFill>
                  <a:schemeClr val="tx1"/>
                </a:solidFill>
                <a:latin typeface="Arial" panose="020B0604020202020204" pitchFamily="34" charset="0"/>
                <a:cs typeface="Arial" panose="020B0604020202020204" pitchFamily="34" charset="0"/>
              </a:rPr>
              <a:t>				40</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panose="020B0604020202020204" pitchFamily="34" charset="0"/>
                <a:cs typeface="Arial" panose="020B0604020202020204" pitchFamily="34" charset="0"/>
              </a:rPr>
              <a:t>3-</a:t>
            </a:r>
            <a:r>
              <a:rPr lang="en-US" altLang="ko-KR" sz="1200" dirty="0">
                <a:solidFill>
                  <a:schemeClr val="tx1"/>
                </a:solidFill>
                <a:latin typeface="Arial" panose="020B0604020202020204" pitchFamily="34" charset="0"/>
                <a:cs typeface="Arial" panose="020B0604020202020204" pitchFamily="34" charset="0"/>
              </a:rPr>
              <a:t>4</a:t>
            </a:r>
            <a:r>
              <a:rPr lang="en-US" altLang="en-US" sz="1200" dirty="0">
                <a:solidFill>
                  <a:schemeClr val="tx1"/>
                </a:solidFill>
                <a:latin typeface="Arial" panose="020B0604020202020204" pitchFamily="34" charset="0"/>
                <a:cs typeface="Arial" panose="020B0604020202020204" pitchFamily="34" charset="0"/>
              </a:rPr>
              <a:t>-1. </a:t>
            </a:r>
            <a:r>
              <a:rPr lang="en-US" altLang="ko-KR" sz="1200" dirty="0">
                <a:solidFill>
                  <a:schemeClr val="tx1"/>
                </a:solidFill>
                <a:latin typeface="Arial" charset="0"/>
              </a:rPr>
              <a:t>Display </a:t>
            </a:r>
            <a:r>
              <a:rPr lang="en-US" altLang="ko-KR" sz="1200" dirty="0" smtClean="0">
                <a:solidFill>
                  <a:schemeClr val="tx1"/>
                </a:solidFill>
                <a:latin typeface="Arial" panose="020B0604020202020204" pitchFamily="34" charset="0"/>
                <a:cs typeface="Arial" panose="020B0604020202020204" pitchFamily="34" charset="0"/>
              </a:rPr>
              <a:t>				40</a:t>
            </a:r>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panose="020B0604020202020204" pitchFamily="34" charset="0"/>
                <a:cs typeface="Arial" panose="020B0604020202020204" pitchFamily="34" charset="0"/>
              </a:rPr>
              <a:t>         3-</a:t>
            </a:r>
            <a:r>
              <a:rPr lang="en-US" altLang="ko-KR" sz="1200" dirty="0">
                <a:solidFill>
                  <a:schemeClr val="tx1"/>
                </a:solidFill>
                <a:latin typeface="Arial" panose="020B0604020202020204" pitchFamily="34" charset="0"/>
                <a:cs typeface="Arial" panose="020B0604020202020204" pitchFamily="34" charset="0"/>
              </a:rPr>
              <a:t>4</a:t>
            </a:r>
            <a:r>
              <a:rPr lang="en-US" altLang="en-US" sz="1200" dirty="0">
                <a:solidFill>
                  <a:schemeClr val="tx1"/>
                </a:solidFill>
                <a:latin typeface="Arial" panose="020B0604020202020204" pitchFamily="34" charset="0"/>
                <a:cs typeface="Arial" panose="020B0604020202020204" pitchFamily="34" charset="0"/>
              </a:rPr>
              <a:t>-2. </a:t>
            </a:r>
            <a:r>
              <a:rPr lang="en-US" altLang="ko-KR" sz="1200" dirty="0">
                <a:solidFill>
                  <a:schemeClr val="tx1"/>
                </a:solidFill>
                <a:latin typeface="Arial" charset="0"/>
              </a:rPr>
              <a:t>Record </a:t>
            </a:r>
            <a:r>
              <a:rPr lang="en-US" altLang="ko-KR" sz="1200" dirty="0" smtClean="0">
                <a:solidFill>
                  <a:schemeClr val="tx1"/>
                </a:solidFill>
                <a:latin typeface="Arial" panose="020B0604020202020204" pitchFamily="34" charset="0"/>
                <a:cs typeface="Arial" panose="020B0604020202020204" pitchFamily="34" charset="0"/>
              </a:rPr>
              <a:t>				43</a:t>
            </a:r>
            <a:endParaRPr lang="en-US"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panose="020B0604020202020204" pitchFamily="34" charset="0"/>
                <a:cs typeface="Arial" panose="020B0604020202020204" pitchFamily="34" charset="0"/>
              </a:rPr>
              <a:t>         3-</a:t>
            </a:r>
            <a:r>
              <a:rPr lang="en-US" altLang="ko-KR" sz="1200" dirty="0">
                <a:solidFill>
                  <a:schemeClr val="tx1"/>
                </a:solidFill>
                <a:latin typeface="Arial" panose="020B0604020202020204" pitchFamily="34" charset="0"/>
                <a:cs typeface="Arial" panose="020B0604020202020204" pitchFamily="34" charset="0"/>
              </a:rPr>
              <a:t>4</a:t>
            </a:r>
            <a:r>
              <a:rPr lang="en-US" altLang="en-US" sz="1200" dirty="0">
                <a:solidFill>
                  <a:schemeClr val="tx1"/>
                </a:solidFill>
                <a:latin typeface="Arial" panose="020B0604020202020204" pitchFamily="34" charset="0"/>
                <a:cs typeface="Arial" panose="020B0604020202020204" pitchFamily="34" charset="0"/>
              </a:rPr>
              <a:t>-3. </a:t>
            </a:r>
            <a:r>
              <a:rPr lang="en-US" altLang="ko-KR" sz="1200" dirty="0">
                <a:solidFill>
                  <a:schemeClr val="tx1"/>
                </a:solidFill>
                <a:latin typeface="Arial" charset="0"/>
              </a:rPr>
              <a:t>Device </a:t>
            </a:r>
            <a:r>
              <a:rPr lang="en-US" altLang="ko-KR" sz="1200" dirty="0" smtClean="0">
                <a:solidFill>
                  <a:schemeClr val="tx1"/>
                </a:solidFill>
                <a:latin typeface="Arial" panose="020B0604020202020204" pitchFamily="34" charset="0"/>
                <a:cs typeface="Arial" panose="020B0604020202020204" pitchFamily="34" charset="0"/>
              </a:rPr>
              <a:t>				51</a:t>
            </a:r>
          </a:p>
          <a:p>
            <a:r>
              <a:rPr lang="en-US" altLang="en-US" sz="1200" dirty="0" smtClean="0">
                <a:solidFill>
                  <a:schemeClr val="tx1"/>
                </a:solidFill>
                <a:latin typeface="Arial" panose="020B0604020202020204" pitchFamily="34" charset="0"/>
                <a:cs typeface="Arial" panose="020B0604020202020204" pitchFamily="34" charset="0"/>
              </a:rPr>
              <a:t>         3-</a:t>
            </a:r>
            <a:r>
              <a:rPr lang="en-US" altLang="ko-KR" sz="1200" dirty="0" smtClean="0">
                <a:solidFill>
                  <a:schemeClr val="tx1"/>
                </a:solidFill>
                <a:latin typeface="Arial" panose="020B0604020202020204" pitchFamily="34" charset="0"/>
                <a:cs typeface="Arial" panose="020B0604020202020204" pitchFamily="34" charset="0"/>
              </a:rPr>
              <a:t>4</a:t>
            </a:r>
            <a:r>
              <a:rPr lang="en-US" altLang="en-US" sz="1200" dirty="0" smtClean="0">
                <a:solidFill>
                  <a:schemeClr val="tx1"/>
                </a:solidFill>
                <a:latin typeface="Arial" panose="020B0604020202020204" pitchFamily="34" charset="0"/>
                <a:cs typeface="Arial" panose="020B0604020202020204" pitchFamily="34" charset="0"/>
              </a:rPr>
              <a:t>-4. Alarm</a:t>
            </a:r>
            <a:r>
              <a:rPr lang="en-US" altLang="ko-KR" sz="1200" dirty="0" smtClean="0">
                <a:solidFill>
                  <a:schemeClr val="tx1"/>
                </a:solidFill>
                <a:latin typeface="Arial" charset="0"/>
              </a:rPr>
              <a:t> </a:t>
            </a:r>
            <a:r>
              <a:rPr lang="en-US" altLang="ko-KR" sz="1200" dirty="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62</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3-4-5. </a:t>
            </a:r>
            <a:r>
              <a:rPr lang="en-US" altLang="ko-KR" sz="1200" dirty="0">
                <a:solidFill>
                  <a:schemeClr val="tx1"/>
                </a:solidFill>
                <a:latin typeface="Arial" charset="0"/>
              </a:rPr>
              <a:t>Network </a:t>
            </a:r>
            <a:r>
              <a:rPr lang="en-US" altLang="ko-KR" sz="1200" dirty="0" smtClean="0">
                <a:solidFill>
                  <a:schemeClr val="tx1"/>
                </a:solidFill>
                <a:latin typeface="Arial" panose="020B0604020202020204" pitchFamily="34" charset="0"/>
                <a:cs typeface="Arial" panose="020B0604020202020204" pitchFamily="34" charset="0"/>
              </a:rPr>
              <a:t>				73</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3-4-6. </a:t>
            </a:r>
            <a:r>
              <a:rPr lang="en-US" altLang="ko-KR" sz="1200" dirty="0">
                <a:solidFill>
                  <a:schemeClr val="tx1"/>
                </a:solidFill>
                <a:latin typeface="Arial" charset="0"/>
              </a:rPr>
              <a:t>System </a:t>
            </a:r>
            <a:r>
              <a:rPr lang="en-US" altLang="ko-KR" sz="1200" dirty="0" smtClean="0">
                <a:solidFill>
                  <a:schemeClr val="tx1"/>
                </a:solidFill>
                <a:latin typeface="Arial" panose="020B0604020202020204" pitchFamily="34" charset="0"/>
                <a:cs typeface="Arial" panose="020B0604020202020204" pitchFamily="34" charset="0"/>
              </a:rPr>
              <a:t>				78</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dirty="0" smtClean="0">
                <a:solidFill>
                  <a:schemeClr val="tx1"/>
                </a:solidFill>
                <a:latin typeface="Arial" panose="020B0604020202020204" pitchFamily="34" charset="0"/>
                <a:cs typeface="Arial" panose="020B0604020202020204" pitchFamily="34" charset="0"/>
              </a:rPr>
              <a:t>     3-5. </a:t>
            </a:r>
            <a:r>
              <a:rPr lang="en-US" altLang="en-US" sz="1200" dirty="0">
                <a:solidFill>
                  <a:schemeClr val="tx1"/>
                </a:solidFill>
                <a:latin typeface="Arial" charset="0"/>
              </a:rPr>
              <a:t>Firmware Upgrade </a:t>
            </a:r>
            <a:r>
              <a:rPr lang="en-US" altLang="ko-KR" sz="1200" dirty="0" smtClean="0">
                <a:solidFill>
                  <a:schemeClr val="tx1"/>
                </a:solidFill>
                <a:latin typeface="Arial" panose="020B0604020202020204" pitchFamily="34" charset="0"/>
                <a:cs typeface="Arial" panose="020B0604020202020204" pitchFamily="34" charset="0"/>
              </a:rPr>
              <a:t>				85</a:t>
            </a:r>
            <a:endParaRPr lang="ko-KR" altLang="en-US" sz="1200" dirty="0">
              <a:solidFill>
                <a:schemeClr val="tx1"/>
              </a:solidFill>
              <a:latin typeface="Arial" panose="020B0604020202020204" pitchFamily="34" charset="0"/>
              <a:cs typeface="Arial" panose="020B0604020202020204" pitchFamily="34" charset="0"/>
            </a:endParaRPr>
          </a:p>
          <a:p>
            <a:endParaRPr lang="en-US" altLang="en-US" sz="1200" dirty="0">
              <a:solidFill>
                <a:schemeClr val="tx1"/>
              </a:solidFill>
              <a:latin typeface="굴림" charset="-127"/>
            </a:endParaRPr>
          </a:p>
          <a:p>
            <a:r>
              <a:rPr lang="en-US" altLang="en-US" dirty="0">
                <a:latin typeface="굴림" charset="-127"/>
              </a:rPr>
              <a:t>         </a:t>
            </a:r>
            <a:r>
              <a:rPr lang="ko-KR" altLang="en-US" dirty="0">
                <a:latin typeface="굴림" charset="-127"/>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3B35B0DF-F1C6-4C4A-A889-4E97B19B0680}" type="slidenum">
              <a:rPr lang="en-US" altLang="ko-KR"/>
              <a:pPr/>
              <a:t>30</a:t>
            </a:fld>
            <a:endParaRPr lang="en-US" altLang="ko-KR"/>
          </a:p>
        </p:txBody>
      </p:sp>
      <p:sp>
        <p:nvSpPr>
          <p:cNvPr id="239630" name="Text Box 14"/>
          <p:cNvSpPr txBox="1">
            <a:spLocks noChangeArrowheads="1"/>
          </p:cNvSpPr>
          <p:nvPr/>
        </p:nvSpPr>
        <p:spPr bwMode="auto">
          <a:xfrm>
            <a:off x="720725" y="866775"/>
            <a:ext cx="4968875" cy="600164"/>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10) </a:t>
            </a:r>
            <a:r>
              <a:rPr lang="en-US" altLang="ko-KR" b="1" dirty="0">
                <a:solidFill>
                  <a:schemeClr val="tx1"/>
                </a:solidFill>
                <a:latin typeface="Arial" panose="020B0604020202020204" pitchFamily="34" charset="0"/>
                <a:cs typeface="Arial" panose="020B0604020202020204" pitchFamily="34" charset="0"/>
              </a:rPr>
              <a:t>Zoom</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ko-KR" dirty="0" smtClean="0">
                <a:solidFill>
                  <a:schemeClr val="tx1"/>
                </a:solidFill>
                <a:latin typeface="Arial" panose="020B0604020202020204" pitchFamily="34" charset="0"/>
                <a:cs typeface="Arial" panose="020B0604020202020204" pitchFamily="34" charset="0"/>
              </a:rPr>
              <a:t>Digital </a:t>
            </a:r>
            <a:r>
              <a:rPr lang="en-US" altLang="ko-KR" dirty="0">
                <a:solidFill>
                  <a:schemeClr val="tx1"/>
                </a:solidFill>
                <a:latin typeface="Arial" panose="020B0604020202020204" pitchFamily="34" charset="0"/>
                <a:cs typeface="Arial" panose="020B0604020202020204" pitchFamily="34" charset="0"/>
              </a:rPr>
              <a:t>zoom of live screen for selected channel. It can be 8x zoom and also control the position by mouse dragging.</a:t>
            </a: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5" name="Text Box 3"/>
          <p:cNvSpPr txBox="1">
            <a:spLocks noChangeArrowheads="1"/>
          </p:cNvSpPr>
          <p:nvPr/>
        </p:nvSpPr>
        <p:spPr bwMode="auto">
          <a:xfrm>
            <a:off x="676275" y="4721560"/>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                           : </a:t>
            </a:r>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choose the camera  for zoom with mouse or [0] </a:t>
            </a: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buttons on the remote controller.</a:t>
            </a: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ko-KR" altLang="en-US" dirty="0">
              <a:solidFill>
                <a:schemeClr val="accent4">
                  <a:lumMod val="95000"/>
                  <a:lumOff val="5000"/>
                </a:schemeClr>
              </a:solidFill>
              <a:latin typeface="Arial" panose="020B0604020202020204" pitchFamily="34" charset="0"/>
              <a:cs typeface="Arial" panose="020B0604020202020204" pitchFamily="34" charset="0"/>
            </a:endParaRPr>
          </a:p>
        </p:txBody>
      </p:sp>
      <p:sp>
        <p:nvSpPr>
          <p:cNvPr id="27" name="Text Box 3"/>
          <p:cNvSpPr txBox="1">
            <a:spLocks noChangeArrowheads="1"/>
          </p:cNvSpPr>
          <p:nvPr/>
        </p:nvSpPr>
        <p:spPr bwMode="auto">
          <a:xfrm>
            <a:off x="676275" y="5194880"/>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rPr>
              <a:t>                              </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zoom with mouse or [9]</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buttons on the remote </a:t>
            </a:r>
          </a:p>
          <a:p>
            <a:r>
              <a:rPr lang="en-US" altLang="ko-KR" dirty="0" smtClean="0">
                <a:solidFill>
                  <a:schemeClr val="tx1"/>
                </a:solidFill>
                <a:latin typeface="Arial" panose="020B0604020202020204" pitchFamily="34" charset="0"/>
                <a:cs typeface="Arial" panose="020B0604020202020204" pitchFamily="34" charset="0"/>
              </a:rPr>
              <a:t>                                  controller.  </a:t>
            </a:r>
          </a:p>
          <a:p>
            <a:pPr marL="171450" indent="-171450">
              <a:buFont typeface="Arial" panose="020B0604020202020204" pitchFamily="34" charset="0"/>
              <a:buChar char="•"/>
            </a:pPr>
            <a:endParaRPr lang="ko-KR" altLang="en-US" dirty="0">
              <a:solidFill>
                <a:schemeClr val="accent4">
                  <a:lumMod val="95000"/>
                  <a:lumOff val="5000"/>
                </a:schemeClr>
              </a:solidFill>
              <a:latin typeface="굴림" charset="-127"/>
            </a:endParaRPr>
          </a:p>
        </p:txBody>
      </p:sp>
      <p:pic>
        <p:nvPicPr>
          <p:cNvPr id="11" name="그림 10"/>
          <p:cNvPicPr>
            <a:picLocks noChangeAspect="1"/>
          </p:cNvPicPr>
          <p:nvPr/>
        </p:nvPicPr>
        <p:blipFill>
          <a:blip r:embed="rId2"/>
          <a:stretch>
            <a:fillRect/>
          </a:stretch>
        </p:blipFill>
        <p:spPr>
          <a:xfrm>
            <a:off x="826007" y="1592211"/>
            <a:ext cx="4901184" cy="2708125"/>
          </a:xfrm>
          <a:prstGeom prst="rect">
            <a:avLst/>
          </a:prstGeom>
        </p:spPr>
      </p:pic>
      <p:pic>
        <p:nvPicPr>
          <p:cNvPr id="4" name="그림 3"/>
          <p:cNvPicPr>
            <a:picLocks noChangeAspect="1"/>
          </p:cNvPicPr>
          <p:nvPr/>
        </p:nvPicPr>
        <p:blipFill>
          <a:blip r:embed="rId3"/>
          <a:stretch>
            <a:fillRect/>
          </a:stretch>
        </p:blipFill>
        <p:spPr>
          <a:xfrm>
            <a:off x="4886325" y="1692582"/>
            <a:ext cx="742950" cy="552450"/>
          </a:xfrm>
          <a:prstGeom prst="rect">
            <a:avLst/>
          </a:prstGeom>
        </p:spPr>
      </p:pic>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095" y="824682"/>
            <a:ext cx="603950" cy="258836"/>
          </a:xfrm>
          <a:prstGeom prst="rect">
            <a:avLst/>
          </a:prstGeom>
        </p:spPr>
      </p:pic>
      <p:pic>
        <p:nvPicPr>
          <p:cNvPr id="9" name="그림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54" y="5249649"/>
            <a:ext cx="810139" cy="224346"/>
          </a:xfrm>
          <a:prstGeom prst="rect">
            <a:avLst/>
          </a:prstGeom>
        </p:spPr>
      </p:pic>
      <p:pic>
        <p:nvPicPr>
          <p:cNvPr id="10" name="그림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954" y="4773656"/>
            <a:ext cx="810139" cy="224346"/>
          </a:xfrm>
          <a:prstGeom prst="rect">
            <a:avLst/>
          </a:prstGeom>
        </p:spPr>
      </p:pic>
      <p:pic>
        <p:nvPicPr>
          <p:cNvPr id="19" name="그림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54" y="4014962"/>
            <a:ext cx="529368" cy="146594"/>
          </a:xfrm>
          <a:prstGeom prst="rect">
            <a:avLst/>
          </a:prstGeom>
        </p:spPr>
      </p:pic>
      <p:pic>
        <p:nvPicPr>
          <p:cNvPr id="20" name="그림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797" y="4015964"/>
            <a:ext cx="529368" cy="146594"/>
          </a:xfrm>
          <a:prstGeom prst="rect">
            <a:avLst/>
          </a:prstGeom>
        </p:spPr>
      </p:pic>
      <p:pic>
        <p:nvPicPr>
          <p:cNvPr id="12" name="그림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2652" y="4014962"/>
            <a:ext cx="366485" cy="146594"/>
          </a:xfrm>
          <a:prstGeom prst="rect">
            <a:avLst/>
          </a:prstGeom>
        </p:spPr>
      </p:pic>
      <p:pic>
        <p:nvPicPr>
          <p:cNvPr id="15" name="그림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954" y="5870379"/>
            <a:ext cx="1075015" cy="2059067"/>
          </a:xfrm>
          <a:prstGeom prst="rect">
            <a:avLst/>
          </a:prstGeom>
        </p:spPr>
      </p:pic>
    </p:spTree>
    <p:extLst>
      <p:ext uri="{BB962C8B-B14F-4D97-AF65-F5344CB8AC3E}">
        <p14:creationId xmlns:p14="http://schemas.microsoft.com/office/powerpoint/2010/main" val="2195615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3B35B0DF-F1C6-4C4A-A889-4E97B19B0680}" type="slidenum">
              <a:rPr lang="en-US" altLang="ko-KR"/>
              <a:pPr/>
              <a:t>31</a:t>
            </a:fld>
            <a:endParaRPr lang="en-US" altLang="ko-KR"/>
          </a:p>
        </p:txBody>
      </p:sp>
      <p:sp>
        <p:nvSpPr>
          <p:cNvPr id="17" name="TextBox 16"/>
          <p:cNvSpPr txBox="1"/>
          <p:nvPr/>
        </p:nvSpPr>
        <p:spPr>
          <a:xfrm>
            <a:off x="1044575" y="1885454"/>
            <a:ext cx="860425" cy="215444"/>
          </a:xfrm>
          <a:prstGeom prst="rect">
            <a:avLst/>
          </a:prstGeom>
          <a:noFill/>
        </p:spPr>
        <p:txBody>
          <a:bodyPr wrap="square" rtlCol="0">
            <a:spAutoFit/>
          </a:bodyPr>
          <a:lstStyle/>
          <a:p>
            <a:r>
              <a:rPr lang="en-US" altLang="ko-KR" sz="800" dirty="0" smtClean="0">
                <a:solidFill>
                  <a:schemeClr val="bg1"/>
                </a:solidFill>
              </a:rPr>
              <a:t>CH 1 (x2)</a:t>
            </a:r>
            <a:endParaRPr lang="ko-KR" altLang="en-US" sz="800">
              <a:solidFill>
                <a:schemeClr val="bg1"/>
              </a:solidFill>
            </a:endParaRPr>
          </a:p>
        </p:txBody>
      </p:sp>
      <p:sp>
        <p:nvSpPr>
          <p:cNvPr id="23" name="Text Box 14"/>
          <p:cNvSpPr txBox="1">
            <a:spLocks noChangeArrowheads="1"/>
          </p:cNvSpPr>
          <p:nvPr/>
        </p:nvSpPr>
        <p:spPr bwMode="auto">
          <a:xfrm>
            <a:off x="749300" y="1453237"/>
            <a:ext cx="5111750" cy="1738938"/>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12)</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OSD</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This feature shows current settings of product through GUI</a:t>
            </a:r>
            <a:r>
              <a:rPr lang="en-US" altLang="ko-KR" sz="1050" dirty="0">
                <a:solidFill>
                  <a:schemeClr val="tx1"/>
                </a:solidFill>
                <a:latin typeface="Arial" panose="020B0604020202020204" pitchFamily="34" charset="0"/>
                <a:cs typeface="Arial" panose="020B0604020202020204" pitchFamily="34" charset="0"/>
              </a:rPr>
              <a:t> </a:t>
            </a:r>
            <a:r>
              <a:rPr lang="en-US" altLang="en-US" sz="1050" dirty="0">
                <a:solidFill>
                  <a:schemeClr val="tx1"/>
                </a:solidFill>
                <a:latin typeface="Arial" panose="020B0604020202020204" pitchFamily="34" charset="0"/>
                <a:cs typeface="Arial" panose="020B0604020202020204" pitchFamily="34" charset="0"/>
              </a:rPr>
              <a:t>(Graphic User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Interface) and INFO button at front side is used for this feature. When you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turn on power, this will show current date and time, System Lock Setting, HDD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usage, Video Loss Check, Sensor ON/OFF, Motion Detection Check, Recording Status and Schedule Feature Usage. As you press INFO button once more, GUI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disappear-&gt;OSD disappear-&gt;GUI appear-&gt;OSD appear will happen sequent</a:t>
            </a:r>
            <a:r>
              <a:rPr lang="en-US" altLang="ko-KR" sz="1050" dirty="0">
                <a:solidFill>
                  <a:schemeClr val="tx1"/>
                </a:solidFill>
                <a:latin typeface="Arial" panose="020B0604020202020204" pitchFamily="34" charset="0"/>
                <a:cs typeface="Arial" panose="020B0604020202020204" pitchFamily="34" charset="0"/>
              </a:rPr>
              <a:t>ial</a:t>
            </a:r>
            <a:r>
              <a:rPr lang="en-US" altLang="en-US" sz="1050" dirty="0">
                <a:solidFill>
                  <a:schemeClr val="tx1"/>
                </a:solidFill>
                <a:latin typeface="Arial" panose="020B0604020202020204" pitchFamily="34" charset="0"/>
                <a:cs typeface="Arial" panose="020B0604020202020204" pitchFamily="34" charset="0"/>
              </a:rPr>
              <a:t>ly.</a:t>
            </a:r>
          </a:p>
          <a:p>
            <a:pPr fontAlgn="ctr"/>
            <a:endParaRPr lang="en-US" altLang="en-US"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en-US" dirty="0">
                <a:solidFill>
                  <a:schemeClr val="tx1"/>
                </a:solidFill>
                <a:latin typeface="Arial" panose="020B0604020202020204" pitchFamily="34" charset="0"/>
                <a:cs typeface="Arial" panose="020B0604020202020204" pitchFamily="34" charset="0"/>
              </a:rPr>
              <a:t>GUI</a:t>
            </a:r>
            <a:r>
              <a:rPr lang="en-US" altLang="ko-KR"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(Graphic User Interface): displaying current status on monitor as images </a:t>
            </a:r>
            <a:endParaRPr lang="en-US" altLang="en-US"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en-US" dirty="0">
                <a:solidFill>
                  <a:schemeClr val="tx1"/>
                </a:solidFill>
                <a:latin typeface="Arial" panose="020B0604020202020204" pitchFamily="34" charset="0"/>
                <a:cs typeface="Arial" panose="020B0604020202020204" pitchFamily="34" charset="0"/>
              </a:rPr>
              <a:t>OSD</a:t>
            </a:r>
            <a:r>
              <a:rPr lang="en-US" altLang="ko-KR"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(On Screen Display): displaying current status on monitor as character</a:t>
            </a:r>
            <a:endParaRPr lang="en-US" altLang="ko-KR" dirty="0">
              <a:solidFill>
                <a:schemeClr val="tx1"/>
              </a:solidFill>
              <a:latin typeface="Arial" panose="020B0604020202020204" pitchFamily="34" charset="0"/>
              <a:cs typeface="Arial" panose="020B0604020202020204" pitchFamily="34" charset="0"/>
            </a:endParaRPr>
          </a:p>
        </p:txBody>
      </p:sp>
      <p:sp>
        <p:nvSpPr>
          <p:cNvPr id="13" name="Text Box 10"/>
          <p:cNvSpPr txBox="1">
            <a:spLocks noChangeArrowheads="1"/>
          </p:cNvSpPr>
          <p:nvPr/>
        </p:nvSpPr>
        <p:spPr bwMode="auto">
          <a:xfrm>
            <a:off x="720724" y="3566832"/>
            <a:ext cx="4968875" cy="430887"/>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13)</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System Information</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ko-KR" dirty="0" smtClean="0">
                <a:solidFill>
                  <a:schemeClr val="tx1"/>
                </a:solidFill>
                <a:latin typeface="Arial" panose="020B0604020202020204" pitchFamily="34" charset="0"/>
                <a:cs typeface="Arial" panose="020B0604020202020204" pitchFamily="34" charset="0"/>
              </a:rPr>
              <a:t>It shows the system information. </a:t>
            </a: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14"/>
          <p:cNvSpPr txBox="1">
            <a:spLocks noChangeArrowheads="1"/>
          </p:cNvSpPr>
          <p:nvPr/>
        </p:nvSpPr>
        <p:spPr bwMode="auto">
          <a:xfrm>
            <a:off x="720725" y="866775"/>
            <a:ext cx="4968875" cy="600164"/>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11)</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Sequence</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ko-KR" dirty="0">
                <a:solidFill>
                  <a:schemeClr val="tx1"/>
                </a:solidFill>
                <a:latin typeface="Arial" panose="020B0604020202020204" pitchFamily="34" charset="0"/>
                <a:cs typeface="Arial" panose="020B0604020202020204" pitchFamily="34" charset="0"/>
              </a:rPr>
              <a:t>Sequence Mode On /Off: Switches screens as set on Dwell time under Screen Setup</a:t>
            </a: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48" y="4334004"/>
            <a:ext cx="2790825" cy="4053039"/>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340" y="866775"/>
            <a:ext cx="961381" cy="211830"/>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341" y="1455966"/>
            <a:ext cx="551999" cy="191360"/>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398" y="3554325"/>
            <a:ext cx="1060640" cy="215443"/>
          </a:xfrm>
          <a:prstGeom prst="rect">
            <a:avLst/>
          </a:prstGeom>
        </p:spPr>
      </p:pic>
      <p:pic>
        <p:nvPicPr>
          <p:cNvPr id="15" name="그림 14"/>
          <p:cNvPicPr>
            <a:picLocks noChangeAspect="1"/>
          </p:cNvPicPr>
          <p:nvPr/>
        </p:nvPicPr>
        <p:blipFill>
          <a:blip r:embed="rId6"/>
          <a:stretch>
            <a:fillRect/>
          </a:stretch>
        </p:blipFill>
        <p:spPr>
          <a:xfrm>
            <a:off x="1714435" y="874384"/>
            <a:ext cx="215523" cy="215523"/>
          </a:xfrm>
          <a:prstGeom prst="rect">
            <a:avLst/>
          </a:prstGeom>
        </p:spPr>
      </p:pic>
      <p:pic>
        <p:nvPicPr>
          <p:cNvPr id="19" name="그림 18"/>
          <p:cNvPicPr>
            <a:picLocks noChangeAspect="1"/>
          </p:cNvPicPr>
          <p:nvPr/>
        </p:nvPicPr>
        <p:blipFill rotWithShape="1">
          <a:blip r:embed="rId7"/>
          <a:srcRect l="21016" t="95543" r="76568" b="605"/>
          <a:stretch/>
        </p:blipFill>
        <p:spPr>
          <a:xfrm>
            <a:off x="2374888" y="3557484"/>
            <a:ext cx="220980" cy="198121"/>
          </a:xfrm>
          <a:prstGeom prst="rect">
            <a:avLst/>
          </a:prstGeom>
        </p:spPr>
      </p:pic>
    </p:spTree>
    <p:extLst>
      <p:ext uri="{BB962C8B-B14F-4D97-AF65-F5344CB8AC3E}">
        <p14:creationId xmlns:p14="http://schemas.microsoft.com/office/powerpoint/2010/main" val="32265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3B35B0DF-F1C6-4C4A-A889-4E97B19B0680}" type="slidenum">
              <a:rPr lang="en-US" altLang="ko-KR"/>
              <a:pPr/>
              <a:t>32</a:t>
            </a:fld>
            <a:endParaRPr lang="en-US" altLang="ko-KR"/>
          </a:p>
        </p:txBody>
      </p:sp>
      <p:sp>
        <p:nvSpPr>
          <p:cNvPr id="17" name="TextBox 16"/>
          <p:cNvSpPr txBox="1"/>
          <p:nvPr/>
        </p:nvSpPr>
        <p:spPr>
          <a:xfrm>
            <a:off x="1044575" y="3824424"/>
            <a:ext cx="860425" cy="215444"/>
          </a:xfrm>
          <a:prstGeom prst="rect">
            <a:avLst/>
          </a:prstGeom>
          <a:noFill/>
        </p:spPr>
        <p:txBody>
          <a:bodyPr wrap="square" rtlCol="0">
            <a:spAutoFit/>
          </a:bodyPr>
          <a:lstStyle/>
          <a:p>
            <a:r>
              <a:rPr lang="en-US" altLang="ko-KR" sz="800" dirty="0" smtClean="0">
                <a:solidFill>
                  <a:schemeClr val="bg1"/>
                </a:solidFill>
              </a:rPr>
              <a:t>CH 1 (x2)</a:t>
            </a:r>
            <a:endParaRPr lang="ko-KR" altLang="en-US" sz="800">
              <a:solidFill>
                <a:schemeClr val="bg1"/>
              </a:solidFill>
            </a:endParaRP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14"/>
          <p:cNvSpPr txBox="1">
            <a:spLocks noChangeArrowheads="1"/>
          </p:cNvSpPr>
          <p:nvPr/>
        </p:nvSpPr>
        <p:spPr bwMode="auto">
          <a:xfrm>
            <a:off x="720724" y="1550679"/>
            <a:ext cx="4968875" cy="430887"/>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15)</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Alarm Control</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en-US" dirty="0">
                <a:solidFill>
                  <a:schemeClr val="tx1"/>
                </a:solidFill>
                <a:latin typeface="Arial" panose="020B0604020202020204" pitchFamily="34" charset="0"/>
                <a:cs typeface="Arial" panose="020B0604020202020204" pitchFamily="34" charset="0"/>
              </a:rPr>
              <a:t>You can </a:t>
            </a:r>
            <a:r>
              <a:rPr lang="en-US" altLang="en-US" dirty="0" smtClean="0">
                <a:solidFill>
                  <a:schemeClr val="tx1"/>
                </a:solidFill>
                <a:latin typeface="Arial" panose="020B0604020202020204" pitchFamily="34" charset="0"/>
                <a:cs typeface="Arial" panose="020B0604020202020204" pitchFamily="34" charset="0"/>
              </a:rPr>
              <a:t>control all alarms connected </a:t>
            </a:r>
            <a:r>
              <a:rPr lang="en-US" altLang="en-US" dirty="0">
                <a:solidFill>
                  <a:schemeClr val="tx1"/>
                </a:solidFill>
                <a:latin typeface="Arial" panose="020B0604020202020204" pitchFamily="34" charset="0"/>
                <a:cs typeface="Arial" panose="020B0604020202020204" pitchFamily="34" charset="0"/>
              </a:rPr>
              <a:t>and </a:t>
            </a:r>
            <a:r>
              <a:rPr lang="en-US" altLang="en-US" dirty="0" smtClean="0">
                <a:solidFill>
                  <a:schemeClr val="tx1"/>
                </a:solidFill>
                <a:latin typeface="Arial" panose="020B0604020202020204" pitchFamily="34" charset="0"/>
                <a:cs typeface="Arial" panose="020B0604020202020204" pitchFamily="34" charset="0"/>
              </a:rPr>
              <a:t>the DVR system buzzer.</a:t>
            </a:r>
            <a:endParaRPr lang="en-US" altLang="ko-KR" dirty="0">
              <a:solidFill>
                <a:schemeClr val="tx1"/>
              </a:solidFill>
              <a:latin typeface="Arial" panose="020B0604020202020204" pitchFamily="34" charset="0"/>
              <a:cs typeface="Arial" panose="020B0604020202020204" pitchFamily="34" charset="0"/>
            </a:endParaRPr>
          </a:p>
        </p:txBody>
      </p:sp>
      <p:sp>
        <p:nvSpPr>
          <p:cNvPr id="9" name="Text Box 10"/>
          <p:cNvSpPr txBox="1">
            <a:spLocks noChangeArrowheads="1"/>
          </p:cNvSpPr>
          <p:nvPr/>
        </p:nvSpPr>
        <p:spPr bwMode="auto">
          <a:xfrm>
            <a:off x="720724" y="856749"/>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14)</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Lock/Log In</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en-US" dirty="0">
                <a:solidFill>
                  <a:schemeClr val="tx1"/>
                </a:solidFill>
                <a:latin typeface="Arial" panose="020B0604020202020204" pitchFamily="34" charset="0"/>
                <a:cs typeface="Arial" panose="020B0604020202020204" pitchFamily="34" charset="0"/>
              </a:rPr>
              <a:t>Logs off current user and locks </a:t>
            </a:r>
            <a:r>
              <a:rPr lang="en-US" altLang="en-US" dirty="0" smtClean="0">
                <a:solidFill>
                  <a:schemeClr val="tx1"/>
                </a:solidFill>
                <a:latin typeface="Arial" panose="020B0604020202020204" pitchFamily="34" charset="0"/>
                <a:cs typeface="Arial" panose="020B0604020202020204" pitchFamily="34" charset="0"/>
              </a:rPr>
              <a:t>DVR </a:t>
            </a:r>
            <a:r>
              <a:rPr lang="en-US" altLang="en-US" dirty="0">
                <a:solidFill>
                  <a:schemeClr val="tx1"/>
                </a:solidFill>
                <a:latin typeface="Arial" panose="020B0604020202020204" pitchFamily="34" charset="0"/>
                <a:cs typeface="Arial" panose="020B0604020202020204" pitchFamily="34" charset="0"/>
              </a:rPr>
              <a:t>from any further configuration and screen setup until next Administrator logs in. </a:t>
            </a:r>
            <a:endParaRPr lang="en-US" altLang="en-US" dirty="0" smtClean="0">
              <a:solidFill>
                <a:schemeClr val="tx1"/>
              </a:solidFill>
              <a:latin typeface="Arial" panose="020B0604020202020204" pitchFamily="34" charset="0"/>
              <a:cs typeface="Arial" panose="020B0604020202020204" pitchFamily="34" charset="0"/>
            </a:endParaRPr>
          </a:p>
          <a:p>
            <a:pPr fontAlgn="ctr"/>
            <a:endParaRPr lang="en-US" altLang="ko-KR" dirty="0">
              <a:solidFill>
                <a:schemeClr val="tx1"/>
              </a:solidFill>
              <a:latin typeface="Arial" panose="020B0604020202020204" pitchFamily="34" charset="0"/>
              <a:cs typeface="Arial" panose="020B0604020202020204" pitchFamily="34" charset="0"/>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074" y="2398315"/>
            <a:ext cx="3169052" cy="5057807"/>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61" y="1550679"/>
            <a:ext cx="1209793" cy="215443"/>
          </a:xfrm>
          <a:prstGeom prst="rect">
            <a:avLst/>
          </a:prstGeom>
        </p:spPr>
      </p:pic>
      <p:pic>
        <p:nvPicPr>
          <p:cNvPr id="10" name="그림 9"/>
          <p:cNvPicPr>
            <a:picLocks noChangeAspect="1"/>
          </p:cNvPicPr>
          <p:nvPr/>
        </p:nvPicPr>
        <p:blipFill>
          <a:blip r:embed="rId4"/>
          <a:stretch>
            <a:fillRect/>
          </a:stretch>
        </p:blipFill>
        <p:spPr>
          <a:xfrm>
            <a:off x="1904999" y="830274"/>
            <a:ext cx="215523" cy="215523"/>
          </a:xfrm>
          <a:prstGeom prst="rect">
            <a:avLst/>
          </a:prstGeom>
        </p:spPr>
      </p:pic>
      <p:pic>
        <p:nvPicPr>
          <p:cNvPr id="5" name="그림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522" y="826214"/>
            <a:ext cx="768539" cy="219583"/>
          </a:xfrm>
          <a:prstGeom prst="rect">
            <a:avLst/>
          </a:prstGeom>
        </p:spPr>
      </p:pic>
    </p:spTree>
    <p:extLst>
      <p:ext uri="{BB962C8B-B14F-4D97-AF65-F5344CB8AC3E}">
        <p14:creationId xmlns:p14="http://schemas.microsoft.com/office/powerpoint/2010/main" val="2199420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슬라이드 번호 개체 틀 1"/>
          <p:cNvSpPr>
            <a:spLocks noGrp="1"/>
          </p:cNvSpPr>
          <p:nvPr>
            <p:ph type="sldNum" sz="quarter" idx="10"/>
          </p:nvPr>
        </p:nvSpPr>
        <p:spPr/>
        <p:txBody>
          <a:bodyPr/>
          <a:lstStyle/>
          <a:p>
            <a:fld id="{10EBB337-3D48-4E64-BA7C-F451F68FC24F}" type="slidenum">
              <a:rPr lang="en-US" altLang="ko-KR"/>
              <a:pPr/>
              <a:t>33</a:t>
            </a:fld>
            <a:endParaRPr lang="en-US" altLang="ko-KR"/>
          </a:p>
        </p:txBody>
      </p:sp>
      <p:sp>
        <p:nvSpPr>
          <p:cNvPr id="15" name="AutoShape 16"/>
          <p:cNvSpPr>
            <a:spLocks noChangeArrowheads="1"/>
          </p:cNvSpPr>
          <p:nvPr/>
        </p:nvSpPr>
        <p:spPr bwMode="auto">
          <a:xfrm>
            <a:off x="784225" y="841430"/>
            <a:ext cx="3455988" cy="360363"/>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a:solidFill>
                  <a:schemeClr val="tx1"/>
                </a:solidFill>
                <a:latin typeface="Arial" charset="0"/>
              </a:rPr>
              <a:t>3-</a:t>
            </a:r>
            <a:r>
              <a:rPr lang="en-US" altLang="ko-KR" sz="1400" b="1" dirty="0">
                <a:solidFill>
                  <a:schemeClr val="tx1"/>
                </a:solidFill>
                <a:latin typeface="Arial" charset="0"/>
              </a:rPr>
              <a:t>3</a:t>
            </a:r>
            <a:r>
              <a:rPr lang="en-US" altLang="en-US" sz="1400" b="1" dirty="0">
                <a:solidFill>
                  <a:schemeClr val="tx1"/>
                </a:solidFill>
                <a:latin typeface="Arial" charset="0"/>
              </a:rPr>
              <a:t>. Search </a:t>
            </a:r>
            <a:r>
              <a:rPr lang="en-US" altLang="ko-KR" sz="1400" b="1" dirty="0">
                <a:solidFill>
                  <a:schemeClr val="tx1"/>
                </a:solidFill>
                <a:latin typeface="Arial" charset="0"/>
              </a:rPr>
              <a:t>Mode</a:t>
            </a:r>
          </a:p>
        </p:txBody>
      </p:sp>
      <p:sp>
        <p:nvSpPr>
          <p:cNvPr id="1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0" name="Text Box 4"/>
          <p:cNvSpPr txBox="1">
            <a:spLocks noChangeArrowheads="1"/>
          </p:cNvSpPr>
          <p:nvPr/>
        </p:nvSpPr>
        <p:spPr bwMode="auto">
          <a:xfrm>
            <a:off x="792163" y="1231727"/>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Search mode consists of two different modes of searching.  The video data can be selected by 2</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modes.</a:t>
            </a:r>
          </a:p>
        </p:txBody>
      </p:sp>
      <p:sp>
        <p:nvSpPr>
          <p:cNvPr id="18" name="Text Box 4"/>
          <p:cNvSpPr txBox="1">
            <a:spLocks noChangeArrowheads="1"/>
          </p:cNvSpPr>
          <p:nvPr/>
        </p:nvSpPr>
        <p:spPr bwMode="auto">
          <a:xfrm>
            <a:off x="782944" y="2981923"/>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In each mode, you can check the Event / Bookmark </a:t>
            </a:r>
            <a:r>
              <a:rPr lang="en-US" altLang="ko-KR" dirty="0" smtClean="0">
                <a:solidFill>
                  <a:schemeClr val="tx1"/>
                </a:solidFill>
                <a:latin typeface="Arial" panose="020B0604020202020204" pitchFamily="34" charset="0"/>
                <a:cs typeface="Arial" panose="020B0604020202020204" pitchFamily="34" charset="0"/>
              </a:rPr>
              <a:t>as </a:t>
            </a:r>
            <a:r>
              <a:rPr lang="en-US" altLang="ko-KR" dirty="0">
                <a:solidFill>
                  <a:schemeClr val="tx1"/>
                </a:solidFill>
                <a:latin typeface="Arial" panose="020B0604020202020204" pitchFamily="34" charset="0"/>
                <a:cs typeface="Arial" panose="020B0604020202020204" pitchFamily="34" charset="0"/>
              </a:rPr>
              <a:t>follows, and </a:t>
            </a:r>
            <a:r>
              <a:rPr lang="en-US" altLang="ko-KR" dirty="0" smtClean="0">
                <a:solidFill>
                  <a:schemeClr val="tx1"/>
                </a:solidFill>
                <a:latin typeface="Arial" panose="020B0604020202020204" pitchFamily="34" charset="0"/>
                <a:cs typeface="Arial" panose="020B0604020202020204" pitchFamily="34" charset="0"/>
              </a:rPr>
              <a:t>it moves </a:t>
            </a:r>
            <a:r>
              <a:rPr lang="en-US" altLang="ko-KR" dirty="0">
                <a:solidFill>
                  <a:schemeClr val="tx1"/>
                </a:solidFill>
                <a:latin typeface="Arial" panose="020B0604020202020204" pitchFamily="34" charset="0"/>
                <a:cs typeface="Arial" panose="020B0604020202020204" pitchFamily="34" charset="0"/>
              </a:rPr>
              <a:t>to the corresponding log </a:t>
            </a:r>
            <a:r>
              <a:rPr lang="en-US" altLang="ko-KR" dirty="0" smtClean="0">
                <a:solidFill>
                  <a:schemeClr val="tx1"/>
                </a:solidFill>
                <a:latin typeface="Arial" panose="020B0604020202020204" pitchFamily="34" charset="0"/>
                <a:cs typeface="Arial" panose="020B0604020202020204" pitchFamily="34" charset="0"/>
              </a:rPr>
              <a:t>time by </a:t>
            </a:r>
            <a:r>
              <a:rPr lang="en-US" altLang="ko-KR" dirty="0">
                <a:solidFill>
                  <a:schemeClr val="tx1"/>
                </a:solidFill>
                <a:latin typeface="Arial" panose="020B0604020202020204" pitchFamily="34" charset="0"/>
                <a:cs typeface="Arial" panose="020B0604020202020204" pitchFamily="34" charset="0"/>
              </a:rPr>
              <a:t>double-click</a:t>
            </a:r>
          </a:p>
        </p:txBody>
      </p:sp>
      <p:sp>
        <p:nvSpPr>
          <p:cNvPr id="21" name="Text Box 4"/>
          <p:cNvSpPr txBox="1">
            <a:spLocks noChangeArrowheads="1"/>
          </p:cNvSpPr>
          <p:nvPr/>
        </p:nvSpPr>
        <p:spPr bwMode="auto">
          <a:xfrm>
            <a:off x="819673" y="5854205"/>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The event types and channels that can be changed differ depending on the mode and combination of </a:t>
            </a:r>
            <a:r>
              <a:rPr lang="en-US" altLang="ko-KR" dirty="0" smtClean="0">
                <a:solidFill>
                  <a:schemeClr val="tx1"/>
                </a:solidFill>
                <a:latin typeface="Arial" panose="020B0604020202020204" pitchFamily="34" charset="0"/>
                <a:cs typeface="Arial" panose="020B0604020202020204" pitchFamily="34" charset="0"/>
              </a:rPr>
              <a:t>EVENT/BOOKMARK.</a:t>
            </a:r>
            <a:endParaRPr lang="en-US" altLang="ko-KR" dirty="0">
              <a:solidFill>
                <a:schemeClr val="tx1"/>
              </a:solidFill>
              <a:latin typeface="Arial" panose="020B0604020202020204" pitchFamily="34" charset="0"/>
              <a:cs typeface="Arial" panose="020B0604020202020204" pitchFamily="34" charset="0"/>
            </a:endParaRPr>
          </a:p>
        </p:txBody>
      </p:sp>
      <p:graphicFrame>
        <p:nvGraphicFramePr>
          <p:cNvPr id="12" name="Group 109"/>
          <p:cNvGraphicFramePr>
            <a:graphicFrameLocks noGrp="1"/>
          </p:cNvGraphicFramePr>
          <p:nvPr>
            <p:extLst>
              <p:ext uri="{D42A27DB-BD31-4B8C-83A1-F6EECF244321}">
                <p14:modId xmlns:p14="http://schemas.microsoft.com/office/powerpoint/2010/main" val="2192907656"/>
              </p:ext>
            </p:extLst>
          </p:nvPr>
        </p:nvGraphicFramePr>
        <p:xfrm>
          <a:off x="872840" y="2164537"/>
          <a:ext cx="4026820" cy="731520"/>
        </p:xfrm>
        <a:graphic>
          <a:graphicData uri="http://schemas.openxmlformats.org/drawingml/2006/table">
            <a:tbl>
              <a:tblPr/>
              <a:tblGrid>
                <a:gridCol w="960363"/>
                <a:gridCol w="3066457"/>
              </a:tblGrid>
              <a:tr h="22625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Search by Month / Day / Time selection.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625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Panorama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Play a specific channel in the entire channel</a:t>
                      </a:r>
                      <a:endPar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82880">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Play the specific channel by user defined interval.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40" y="1682734"/>
            <a:ext cx="3478180" cy="327655"/>
          </a:xfrm>
          <a:prstGeom prst="rect">
            <a:avLst/>
          </a:prstGeom>
        </p:spPr>
      </p:pic>
      <p:pic>
        <p:nvPicPr>
          <p:cNvPr id="7" name="그림 6"/>
          <p:cNvPicPr>
            <a:picLocks noChangeAspect="1"/>
          </p:cNvPicPr>
          <p:nvPr/>
        </p:nvPicPr>
        <p:blipFill rotWithShape="1">
          <a:blip r:embed="rId3">
            <a:extLst>
              <a:ext uri="{28A0092B-C50C-407E-A947-70E740481C1C}">
                <a14:useLocalDpi xmlns:a14="http://schemas.microsoft.com/office/drawing/2010/main" val="0"/>
              </a:ext>
            </a:extLst>
          </a:blip>
          <a:srcRect b="41496"/>
          <a:stretch/>
        </p:blipFill>
        <p:spPr>
          <a:xfrm>
            <a:off x="2233560" y="3533501"/>
            <a:ext cx="2006653" cy="2079066"/>
          </a:xfrm>
          <a:prstGeom prst="rect">
            <a:avLst/>
          </a:prstGeom>
        </p:spPr>
      </p:pic>
      <p:graphicFrame>
        <p:nvGraphicFramePr>
          <p:cNvPr id="13" name="표 12"/>
          <p:cNvGraphicFramePr>
            <a:graphicFrameLocks noGrp="1"/>
          </p:cNvGraphicFramePr>
          <p:nvPr>
            <p:extLst>
              <p:ext uri="{D42A27DB-BD31-4B8C-83A1-F6EECF244321}">
                <p14:modId xmlns:p14="http://schemas.microsoft.com/office/powerpoint/2010/main" val="1337964025"/>
              </p:ext>
            </p:extLst>
          </p:nvPr>
        </p:nvGraphicFramePr>
        <p:xfrm>
          <a:off x="826112" y="6405783"/>
          <a:ext cx="4882538" cy="1969494"/>
        </p:xfrm>
        <a:graphic>
          <a:graphicData uri="http://schemas.openxmlformats.org/drawingml/2006/table">
            <a:tbl>
              <a:tblPr/>
              <a:tblGrid>
                <a:gridCol w="1158581"/>
                <a:gridCol w="1752451"/>
                <a:gridCol w="1971506"/>
              </a:tblGrid>
              <a:tr h="41739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Search Mode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Event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Bookmark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77930">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Both event type and channel can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Both event type and channel cannot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77930">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Panorama </a:t>
                      </a:r>
                      <a:endParaRPr kumimoji="1" lang="ko-KR" altLang="ko-KR" sz="1000" b="0" i="0" u="none" strike="noStrike" cap="none" normalizeH="0" baseline="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Same as 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Same as 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6858">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Only event type can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Both event type and channel cannot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1120101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슬라이드 번호 개체 틀 1"/>
          <p:cNvSpPr>
            <a:spLocks noGrp="1"/>
          </p:cNvSpPr>
          <p:nvPr>
            <p:ph type="sldNum" sz="quarter" idx="10"/>
          </p:nvPr>
        </p:nvSpPr>
        <p:spPr/>
        <p:txBody>
          <a:bodyPr/>
          <a:lstStyle/>
          <a:p>
            <a:fld id="{10EBB337-3D48-4E64-BA7C-F451F68FC24F}" type="slidenum">
              <a:rPr lang="en-US" altLang="ko-KR"/>
              <a:pPr/>
              <a:t>34</a:t>
            </a:fld>
            <a:endParaRPr lang="en-US" altLang="ko-KR"/>
          </a:p>
        </p:txBody>
      </p:sp>
      <p:sp>
        <p:nvSpPr>
          <p:cNvPr id="1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3" name="Text Box 4"/>
          <p:cNvSpPr txBox="1">
            <a:spLocks noChangeArrowheads="1"/>
          </p:cNvSpPr>
          <p:nvPr/>
        </p:nvSpPr>
        <p:spPr bwMode="auto">
          <a:xfrm>
            <a:off x="792162" y="925259"/>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Change pages in time mode:</a:t>
            </a:r>
          </a:p>
          <a:p>
            <a:r>
              <a:rPr lang="en-US" altLang="ko-KR" dirty="0">
                <a:solidFill>
                  <a:schemeClr val="tx1"/>
                </a:solidFill>
                <a:latin typeface="Arial" panose="020B0604020202020204" pitchFamily="34" charset="0"/>
                <a:cs typeface="Arial" panose="020B0604020202020204" pitchFamily="34" charset="0"/>
              </a:rPr>
              <a:t>The page can be changed in two ways as </a:t>
            </a:r>
            <a:r>
              <a:rPr lang="en-US" altLang="ko-KR" dirty="0" smtClean="0">
                <a:solidFill>
                  <a:schemeClr val="tx1"/>
                </a:solidFill>
                <a:latin typeface="Arial" panose="020B0604020202020204" pitchFamily="34" charset="0"/>
                <a:cs typeface="Arial" panose="020B0604020202020204" pitchFamily="34" charset="0"/>
              </a:rPr>
              <a:t>follows.</a:t>
            </a:r>
            <a:endParaRPr lang="en-US" altLang="ko-KR" dirty="0">
              <a:solidFill>
                <a:schemeClr val="tx1"/>
              </a:solidFill>
              <a:latin typeface="Arial" panose="020B0604020202020204" pitchFamily="34" charset="0"/>
              <a:cs typeface="Arial" panose="020B0604020202020204" pitchFamily="34" charset="0"/>
            </a:endParaRPr>
          </a:p>
        </p:txBody>
      </p:sp>
      <p:sp>
        <p:nvSpPr>
          <p:cNvPr id="25" name="Text Box 4"/>
          <p:cNvSpPr txBox="1">
            <a:spLocks noChangeArrowheads="1"/>
          </p:cNvSpPr>
          <p:nvPr/>
        </p:nvSpPr>
        <p:spPr bwMode="auto">
          <a:xfrm>
            <a:off x="792162" y="3330056"/>
            <a:ext cx="4968875" cy="600164"/>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In </a:t>
            </a:r>
            <a:r>
              <a:rPr lang="en-US" altLang="ko-KR" dirty="0">
                <a:solidFill>
                  <a:schemeClr val="tx1"/>
                </a:solidFill>
                <a:latin typeface="Arial" panose="020B0604020202020204" pitchFamily="34" charset="0"/>
                <a:cs typeface="Arial" panose="020B0604020202020204" pitchFamily="34" charset="0"/>
              </a:rPr>
              <a:t>the case of the </a:t>
            </a:r>
            <a:r>
              <a:rPr lang="en-US" altLang="ko-KR" dirty="0" smtClean="0">
                <a:solidFill>
                  <a:schemeClr val="tx1"/>
                </a:solidFill>
                <a:latin typeface="Arial" panose="020B0604020202020204" pitchFamily="34" charset="0"/>
                <a:cs typeface="Arial" panose="020B0604020202020204" pitchFamily="34" charset="0"/>
              </a:rPr>
              <a:t>page mode, </a:t>
            </a:r>
            <a:r>
              <a:rPr lang="en-US" altLang="ko-KR" dirty="0">
                <a:solidFill>
                  <a:schemeClr val="tx1"/>
                </a:solidFill>
                <a:latin typeface="Arial" panose="020B0604020202020204" pitchFamily="34" charset="0"/>
                <a:cs typeface="Arial" panose="020B0604020202020204" pitchFamily="34" charset="0"/>
              </a:rPr>
              <a:t>it operates in the same way as the live view. User </a:t>
            </a:r>
            <a:r>
              <a:rPr lang="en-US" altLang="ko-KR" dirty="0" smtClean="0">
                <a:solidFill>
                  <a:schemeClr val="tx1"/>
                </a:solidFill>
                <a:latin typeface="Arial" panose="020B0604020202020204" pitchFamily="34" charset="0"/>
                <a:cs typeface="Arial" panose="020B0604020202020204" pitchFamily="34" charset="0"/>
              </a:rPr>
              <a:t>Selection mode </a:t>
            </a:r>
            <a:r>
              <a:rPr lang="en-US" altLang="ko-KR" dirty="0">
                <a:solidFill>
                  <a:schemeClr val="tx1"/>
                </a:solidFill>
                <a:latin typeface="Arial" panose="020B0604020202020204" pitchFamily="34" charset="0"/>
                <a:cs typeface="Arial" panose="020B0604020202020204" pitchFamily="34" charset="0"/>
              </a:rPr>
              <a:t>is changed to 1 division of the corresponding channel when clicked. </a:t>
            </a:r>
            <a:r>
              <a:rPr lang="en-US" altLang="ko-KR" dirty="0" smtClean="0">
                <a:solidFill>
                  <a:schemeClr val="tx1"/>
                </a:solidFill>
                <a:latin typeface="Arial" panose="020B0604020202020204" pitchFamily="34" charset="0"/>
                <a:cs typeface="Arial" panose="020B0604020202020204" pitchFamily="34" charset="0"/>
              </a:rPr>
              <a:t>To </a:t>
            </a:r>
            <a:r>
              <a:rPr lang="en-US" altLang="ko-KR" dirty="0">
                <a:solidFill>
                  <a:schemeClr val="tx1"/>
                </a:solidFill>
                <a:latin typeface="Arial" panose="020B0604020202020204" pitchFamily="34" charset="0"/>
                <a:cs typeface="Arial" panose="020B0604020202020204" pitchFamily="34" charset="0"/>
              </a:rPr>
              <a:t>switch between the two modes, click this </a:t>
            </a:r>
            <a:r>
              <a:rPr lang="en-US" altLang="ko-KR" dirty="0" smtClean="0">
                <a:solidFill>
                  <a:schemeClr val="tx1"/>
                </a:solidFill>
                <a:latin typeface="Arial" panose="020B0604020202020204" pitchFamily="34" charset="0"/>
                <a:cs typeface="Arial" panose="020B0604020202020204" pitchFamily="34" charset="0"/>
              </a:rPr>
              <a:t>       icon</a:t>
            </a:r>
            <a:r>
              <a:rPr lang="en-US" altLang="ko-KR" dirty="0">
                <a:solidFill>
                  <a:schemeClr val="tx1"/>
                </a:solidFill>
                <a:latin typeface="Arial" panose="020B0604020202020204" pitchFamily="34" charset="0"/>
                <a:cs typeface="Arial" panose="020B0604020202020204" pitchFamily="34" charset="0"/>
              </a:rPr>
              <a:t>.</a:t>
            </a:r>
          </a:p>
        </p:txBody>
      </p:sp>
      <p:sp>
        <p:nvSpPr>
          <p:cNvPr id="27" name="Text Box 4"/>
          <p:cNvSpPr txBox="1">
            <a:spLocks noChangeArrowheads="1"/>
          </p:cNvSpPr>
          <p:nvPr/>
        </p:nvSpPr>
        <p:spPr bwMode="auto">
          <a:xfrm>
            <a:off x="1402081" y="2932928"/>
            <a:ext cx="982980" cy="261610"/>
          </a:xfrm>
          <a:prstGeom prst="rect">
            <a:avLst/>
          </a:prstGeom>
          <a:noFill/>
          <a:ln w="9525">
            <a:noFill/>
            <a:miter lim="800000"/>
            <a:headEnd/>
            <a:tailEnd/>
          </a:ln>
          <a:effectLst/>
        </p:spPr>
        <p:txBody>
          <a:bodyPr wrap="square">
            <a:spAutoFit/>
          </a:bodyPr>
          <a:lstStyle/>
          <a:p>
            <a:r>
              <a:rPr lang="en-US" altLang="ko-KR" dirty="0" smtClean="0">
                <a:solidFill>
                  <a:schemeClr val="tx1"/>
                </a:solidFill>
              </a:rPr>
              <a:t>(Page Mode)</a:t>
            </a:r>
            <a:endParaRPr lang="en-US" altLang="ko-KR" dirty="0">
              <a:solidFill>
                <a:schemeClr val="tx1"/>
              </a:solidFill>
            </a:endParaRPr>
          </a:p>
        </p:txBody>
      </p:sp>
      <p:sp>
        <p:nvSpPr>
          <p:cNvPr id="28" name="Text Box 4"/>
          <p:cNvSpPr txBox="1">
            <a:spLocks noChangeArrowheads="1"/>
          </p:cNvSpPr>
          <p:nvPr/>
        </p:nvSpPr>
        <p:spPr bwMode="auto">
          <a:xfrm>
            <a:off x="3971567" y="2932928"/>
            <a:ext cx="1459859" cy="261610"/>
          </a:xfrm>
          <a:prstGeom prst="rect">
            <a:avLst/>
          </a:prstGeom>
          <a:noFill/>
          <a:ln w="9525">
            <a:noFill/>
            <a:miter lim="800000"/>
            <a:headEnd/>
            <a:tailEnd/>
          </a:ln>
          <a:effectLst/>
        </p:spPr>
        <p:txBody>
          <a:bodyPr wrap="square">
            <a:spAutoFit/>
          </a:bodyPr>
          <a:lstStyle/>
          <a:p>
            <a:r>
              <a:rPr lang="en-US" altLang="ko-KR" dirty="0" smtClean="0">
                <a:solidFill>
                  <a:schemeClr val="tx1"/>
                </a:solidFill>
              </a:rPr>
              <a:t>(User Selection mode)</a:t>
            </a:r>
            <a:endParaRPr lang="en-US" altLang="ko-KR" dirty="0">
              <a:solidFill>
                <a:schemeClr val="tx1"/>
              </a:solidFill>
            </a:endParaRPr>
          </a:p>
        </p:txBody>
      </p:sp>
      <p:sp>
        <p:nvSpPr>
          <p:cNvPr id="29" name="Text Box 4"/>
          <p:cNvSpPr txBox="1">
            <a:spLocks noChangeArrowheads="1"/>
          </p:cNvSpPr>
          <p:nvPr/>
        </p:nvSpPr>
        <p:spPr bwMode="auto">
          <a:xfrm>
            <a:off x="792161" y="4360827"/>
            <a:ext cx="4968875" cy="1107996"/>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Change channels in </a:t>
            </a:r>
            <a:r>
              <a:rPr lang="en-US" altLang="ko-KR" dirty="0" smtClean="0">
                <a:solidFill>
                  <a:schemeClr val="tx1"/>
                </a:solidFill>
                <a:latin typeface="Arial" panose="020B0604020202020204" pitchFamily="34" charset="0"/>
                <a:cs typeface="Arial" panose="020B0604020202020204" pitchFamily="34" charset="0"/>
              </a:rPr>
              <a:t>panorama/thumbnail </a:t>
            </a:r>
            <a:r>
              <a:rPr lang="en-US" altLang="ko-KR" dirty="0">
                <a:solidFill>
                  <a:schemeClr val="tx1"/>
                </a:solidFill>
                <a:latin typeface="Arial" panose="020B0604020202020204" pitchFamily="34" charset="0"/>
                <a:cs typeface="Arial" panose="020B0604020202020204" pitchFamily="34" charset="0"/>
              </a:rPr>
              <a:t>mode:</a:t>
            </a:r>
          </a:p>
          <a:p>
            <a:r>
              <a:rPr lang="en-US" altLang="ko-KR" dirty="0">
                <a:solidFill>
                  <a:schemeClr val="tx1"/>
                </a:solidFill>
                <a:latin typeface="Arial" panose="020B0604020202020204" pitchFamily="34" charset="0"/>
                <a:cs typeface="Arial" panose="020B0604020202020204" pitchFamily="34" charset="0"/>
              </a:rPr>
              <a:t>The function changes by changing the target channel, not by changing the page. When clicked, the target channel is changed. The difference from User Selection in Time Mode is that User Selection in Time Mode also changes the split mode, but this function only changes the target channel and does not change the split mode.</a:t>
            </a:r>
          </a:p>
        </p:txBody>
      </p:sp>
      <p:pic>
        <p:nvPicPr>
          <p:cNvPr id="8" name="그림 7"/>
          <p:cNvPicPr>
            <a:picLocks noChangeAspect="1"/>
          </p:cNvPicPr>
          <p:nvPr/>
        </p:nvPicPr>
        <p:blipFill>
          <a:blip r:embed="rId2"/>
          <a:stretch>
            <a:fillRect/>
          </a:stretch>
        </p:blipFill>
        <p:spPr>
          <a:xfrm>
            <a:off x="4522928" y="3704997"/>
            <a:ext cx="140468" cy="148061"/>
          </a:xfrm>
          <a:prstGeom prst="rect">
            <a:avLst/>
          </a:prstGeom>
        </p:spPr>
      </p:pic>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725" y="1562874"/>
            <a:ext cx="2246311" cy="1108662"/>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62" y="1558344"/>
            <a:ext cx="2250440" cy="1110700"/>
          </a:xfrm>
          <a:prstGeom prst="rect">
            <a:avLst/>
          </a:prstGeom>
        </p:spPr>
      </p:pic>
      <p:pic>
        <p:nvPicPr>
          <p:cNvPr id="5" name="그림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73" y="5605936"/>
            <a:ext cx="2057638" cy="1015544"/>
          </a:xfrm>
          <a:prstGeom prst="rect">
            <a:avLst/>
          </a:prstGeom>
        </p:spPr>
      </p:pic>
    </p:spTree>
    <p:extLst>
      <p:ext uri="{BB962C8B-B14F-4D97-AF65-F5344CB8AC3E}">
        <p14:creationId xmlns:p14="http://schemas.microsoft.com/office/powerpoint/2010/main" val="3471843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030" y="1548978"/>
            <a:ext cx="4992622" cy="2808350"/>
          </a:xfrm>
          <a:prstGeom prst="rect">
            <a:avLst/>
          </a:prstGeom>
        </p:spPr>
      </p:pic>
      <p:sp>
        <p:nvSpPr>
          <p:cNvPr id="17" name="슬라이드 번호 개체 틀 1"/>
          <p:cNvSpPr>
            <a:spLocks noGrp="1"/>
          </p:cNvSpPr>
          <p:nvPr>
            <p:ph type="sldNum" sz="quarter" idx="10"/>
          </p:nvPr>
        </p:nvSpPr>
        <p:spPr/>
        <p:txBody>
          <a:bodyPr/>
          <a:lstStyle/>
          <a:p>
            <a:fld id="{10EBB337-3D48-4E64-BA7C-F451F68FC24F}" type="slidenum">
              <a:rPr lang="en-US" altLang="ko-KR"/>
              <a:pPr/>
              <a:t>35</a:t>
            </a:fld>
            <a:endParaRPr lang="en-US" altLang="ko-KR"/>
          </a:p>
        </p:txBody>
      </p:sp>
      <p:sp>
        <p:nvSpPr>
          <p:cNvPr id="193547" name="Rectangle 11"/>
          <p:cNvSpPr>
            <a:spLocks noChangeArrowheads="1"/>
          </p:cNvSpPr>
          <p:nvPr/>
        </p:nvSpPr>
        <p:spPr bwMode="auto">
          <a:xfrm>
            <a:off x="0" y="1762505"/>
            <a:ext cx="6553200" cy="0"/>
          </a:xfrm>
          <a:prstGeom prst="rect">
            <a:avLst/>
          </a:prstGeom>
          <a:noFill/>
          <a:ln w="9525" algn="ctr">
            <a:noFill/>
            <a:miter lim="800000"/>
            <a:headEnd/>
            <a:tailEnd/>
          </a:ln>
          <a:effectLst/>
        </p:spPr>
        <p:txBody>
          <a:bodyPr wrap="none" anchor="ctr">
            <a:spAutoFit/>
          </a:bodyPr>
          <a:lstStyle/>
          <a:p>
            <a:endParaRPr lang="ko-KR" altLang="en-US"/>
          </a:p>
        </p:txBody>
      </p:sp>
      <p:sp>
        <p:nvSpPr>
          <p:cNvPr id="193549" name="Rectangle 13"/>
          <p:cNvSpPr>
            <a:spLocks noChangeArrowheads="1"/>
          </p:cNvSpPr>
          <p:nvPr/>
        </p:nvSpPr>
        <p:spPr bwMode="auto">
          <a:xfrm>
            <a:off x="0" y="1748218"/>
            <a:ext cx="6553200" cy="0"/>
          </a:xfrm>
          <a:prstGeom prst="rect">
            <a:avLst/>
          </a:prstGeom>
          <a:noFill/>
          <a:ln w="9525" algn="ctr">
            <a:noFill/>
            <a:miter lim="800000"/>
            <a:headEnd/>
            <a:tailEnd/>
          </a:ln>
          <a:effectLst/>
        </p:spPr>
        <p:txBody>
          <a:bodyPr wrap="none" anchor="ctr">
            <a:spAutoFit/>
          </a:bodyPr>
          <a:lstStyle/>
          <a:p>
            <a:endParaRPr lang="ko-KR" altLang="en-US"/>
          </a:p>
        </p:txBody>
      </p:sp>
      <p:sp>
        <p:nvSpPr>
          <p:cNvPr id="193551" name="Text Box 15"/>
          <p:cNvSpPr txBox="1">
            <a:spLocks noChangeArrowheads="1"/>
          </p:cNvSpPr>
          <p:nvPr/>
        </p:nvSpPr>
        <p:spPr bwMode="auto">
          <a:xfrm>
            <a:off x="720724" y="791971"/>
            <a:ext cx="4968875" cy="26035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3</a:t>
            </a:r>
            <a:r>
              <a:rPr lang="en-US" altLang="en-US"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1</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Search Selection Type</a:t>
            </a:r>
          </a:p>
        </p:txBody>
      </p:sp>
      <p:sp>
        <p:nvSpPr>
          <p:cNvPr id="193553" name="Text Box 17"/>
          <p:cNvSpPr txBox="1">
            <a:spLocks noChangeArrowheads="1"/>
          </p:cNvSpPr>
          <p:nvPr/>
        </p:nvSpPr>
        <p:spPr bwMode="auto">
          <a:xfrm>
            <a:off x="711199" y="1153949"/>
            <a:ext cx="4968875" cy="2603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 Time Based search selection </a:t>
            </a:r>
          </a:p>
        </p:txBody>
      </p:sp>
      <p:sp>
        <p:nvSpPr>
          <p:cNvPr id="193556" name="Text Box 20"/>
          <p:cNvSpPr txBox="1">
            <a:spLocks noChangeArrowheads="1"/>
          </p:cNvSpPr>
          <p:nvPr/>
        </p:nvSpPr>
        <p:spPr bwMode="auto">
          <a:xfrm>
            <a:off x="825006" y="4504449"/>
            <a:ext cx="4968875" cy="769441"/>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Select </a:t>
            </a:r>
            <a:r>
              <a:rPr lang="en-US" altLang="ko-KR" dirty="0">
                <a:solidFill>
                  <a:schemeClr val="tx1"/>
                </a:solidFill>
                <a:latin typeface="Arial" panose="020B0604020202020204" pitchFamily="34" charset="0"/>
                <a:cs typeface="Arial" panose="020B0604020202020204" pitchFamily="34" charset="0"/>
              </a:rPr>
              <a:t>the Date you wish to view by selecting a Date from </a:t>
            </a:r>
            <a:r>
              <a:rPr lang="en-US" altLang="ko-KR" dirty="0" smtClean="0">
                <a:solidFill>
                  <a:schemeClr val="tx1"/>
                </a:solidFill>
                <a:latin typeface="Arial" panose="020B0604020202020204" pitchFamily="34" charset="0"/>
                <a:cs typeface="Arial" panose="020B0604020202020204" pitchFamily="34" charset="0"/>
              </a:rPr>
              <a:t>Calendar. </a:t>
            </a: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Select </a:t>
            </a:r>
            <a:r>
              <a:rPr lang="en-US" altLang="ko-KR" dirty="0">
                <a:solidFill>
                  <a:schemeClr val="tx1"/>
                </a:solidFill>
                <a:latin typeface="Arial" panose="020B0604020202020204" pitchFamily="34" charset="0"/>
                <a:cs typeface="Arial" panose="020B0604020202020204" pitchFamily="34" charset="0"/>
              </a:rPr>
              <a:t>time you wish to view by selecting a time from Time </a:t>
            </a:r>
            <a:r>
              <a:rPr lang="en-US" altLang="ko-KR" dirty="0" smtClean="0">
                <a:solidFill>
                  <a:schemeClr val="tx1"/>
                </a:solidFill>
                <a:latin typeface="Arial" panose="020B0604020202020204" pitchFamily="34" charset="0"/>
                <a:cs typeface="Arial" panose="020B0604020202020204" pitchFamily="34" charset="0"/>
              </a:rPr>
              <a:t>Line.</a:t>
            </a: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You </a:t>
            </a:r>
            <a:r>
              <a:rPr lang="en-US" altLang="ko-KR" dirty="0">
                <a:solidFill>
                  <a:schemeClr val="tx1"/>
                </a:solidFill>
                <a:latin typeface="Arial" panose="020B0604020202020204" pitchFamily="34" charset="0"/>
                <a:cs typeface="Arial" panose="020B0604020202020204" pitchFamily="34" charset="0"/>
              </a:rPr>
              <a:t>may click on Refresh, </a:t>
            </a:r>
            <a:r>
              <a:rPr lang="en-US" altLang="ko-KR" dirty="0" smtClean="0">
                <a:solidFill>
                  <a:schemeClr val="tx1"/>
                </a:solidFill>
                <a:latin typeface="Arial" panose="020B0604020202020204" pitchFamily="34" charset="0"/>
                <a:cs typeface="Arial" panose="020B0604020202020204" pitchFamily="34" charset="0"/>
              </a:rPr>
              <a:t>Backup</a:t>
            </a:r>
            <a:r>
              <a:rPr lang="en-US" altLang="ko-KR" dirty="0">
                <a:solidFill>
                  <a:schemeClr val="tx1"/>
                </a:solidFill>
                <a:latin typeface="Arial" panose="020B0604020202020204" pitchFamily="34" charset="0"/>
                <a:cs typeface="Arial" panose="020B0604020202020204" pitchFamily="34" charset="0"/>
              </a:rPr>
              <a:t>, Import, Exit , Full </a:t>
            </a:r>
            <a:r>
              <a:rPr lang="en-US" altLang="ko-KR" dirty="0" smtClean="0">
                <a:solidFill>
                  <a:schemeClr val="tx1"/>
                </a:solidFill>
                <a:latin typeface="Arial" panose="020B0604020202020204" pitchFamily="34" charset="0"/>
                <a:cs typeface="Arial" panose="020B0604020202020204" pitchFamily="34" charset="0"/>
              </a:rPr>
              <a:t>Screen, Hide </a:t>
            </a:r>
            <a:r>
              <a:rPr lang="en-US" altLang="ko-KR" dirty="0">
                <a:solidFill>
                  <a:schemeClr val="tx1"/>
                </a:solidFill>
                <a:latin typeface="Arial" panose="020B0604020202020204" pitchFamily="34" charset="0"/>
                <a:cs typeface="Arial" panose="020B0604020202020204" pitchFamily="34" charset="0"/>
              </a:rPr>
              <a:t>for additional features and </a:t>
            </a:r>
            <a:r>
              <a:rPr lang="en-US" altLang="ko-KR" dirty="0" smtClean="0">
                <a:solidFill>
                  <a:schemeClr val="tx1"/>
                </a:solidFill>
                <a:latin typeface="Arial" panose="020B0604020202020204" pitchFamily="34" charset="0"/>
                <a:cs typeface="Arial" panose="020B0604020202020204" pitchFamily="34" charset="0"/>
              </a:rPr>
              <a:t>options.</a:t>
            </a:r>
            <a:endParaRPr lang="en-US" altLang="ko-KR" dirty="0">
              <a:solidFill>
                <a:schemeClr val="tx1"/>
              </a:solidFill>
              <a:latin typeface="Arial" panose="020B0604020202020204" pitchFamily="34" charset="0"/>
              <a:cs typeface="Arial" panose="020B0604020202020204" pitchFamily="34" charset="0"/>
            </a:endParaRPr>
          </a:p>
        </p:txBody>
      </p:sp>
      <p:sp>
        <p:nvSpPr>
          <p:cNvPr id="1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4" name="그림 23" descr="16CH_PLAY_woodd.png"/>
          <p:cNvPicPr>
            <a:picLocks noChangeAspect="1"/>
          </p:cNvPicPr>
          <p:nvPr/>
        </p:nvPicPr>
        <p:blipFill>
          <a:blip r:embed="rId3" cstate="print"/>
          <a:stretch>
            <a:fillRect/>
          </a:stretch>
        </p:blipFill>
        <p:spPr>
          <a:xfrm>
            <a:off x="1600200" y="1548978"/>
            <a:ext cx="4139453" cy="2102189"/>
          </a:xfrm>
          <a:prstGeom prst="rect">
            <a:avLst/>
          </a:prstGeom>
        </p:spPr>
      </p:pic>
    </p:spTree>
    <p:extLst>
      <p:ext uri="{BB962C8B-B14F-4D97-AF65-F5344CB8AC3E}">
        <p14:creationId xmlns:p14="http://schemas.microsoft.com/office/powerpoint/2010/main" val="4129454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146" y="1187442"/>
            <a:ext cx="4974334" cy="2798063"/>
          </a:xfrm>
          <a:prstGeom prst="rect">
            <a:avLst/>
          </a:prstGeom>
        </p:spPr>
      </p:pic>
      <p:sp>
        <p:nvSpPr>
          <p:cNvPr id="41" name="슬라이드 번호 개체 틀 1"/>
          <p:cNvSpPr>
            <a:spLocks noGrp="1"/>
          </p:cNvSpPr>
          <p:nvPr>
            <p:ph type="sldNum" sz="quarter" idx="10"/>
          </p:nvPr>
        </p:nvSpPr>
        <p:spPr/>
        <p:txBody>
          <a:bodyPr/>
          <a:lstStyle/>
          <a:p>
            <a:fld id="{66BFB548-9A52-4AC7-B1E2-8CE1B3D5308D}" type="slidenum">
              <a:rPr lang="en-US" altLang="ko-KR"/>
              <a:pPr/>
              <a:t>36</a:t>
            </a:fld>
            <a:endParaRPr lang="en-US" altLang="ko-KR"/>
          </a:p>
        </p:txBody>
      </p:sp>
      <p:sp>
        <p:nvSpPr>
          <p:cNvPr id="194592" name="Text Box 32"/>
          <p:cNvSpPr txBox="1">
            <a:spLocks noChangeArrowheads="1"/>
          </p:cNvSpPr>
          <p:nvPr/>
        </p:nvSpPr>
        <p:spPr bwMode="auto">
          <a:xfrm>
            <a:off x="792163" y="846138"/>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a:t>
            </a:r>
            <a:r>
              <a:rPr lang="en-US" altLang="ko-KR" b="1" dirty="0" smtClean="0">
                <a:solidFill>
                  <a:schemeClr val="tx1"/>
                </a:solidFill>
                <a:latin typeface="Arial" panose="020B0604020202020204" pitchFamily="34" charset="0"/>
                <a:cs typeface="Arial" panose="020B0604020202020204" pitchFamily="34" charset="0"/>
              </a:rPr>
              <a:t>) Panorama </a:t>
            </a:r>
            <a:r>
              <a:rPr lang="en-US" altLang="ko-KR" b="1" dirty="0">
                <a:solidFill>
                  <a:schemeClr val="tx1"/>
                </a:solidFill>
                <a:latin typeface="Arial" panose="020B0604020202020204" pitchFamily="34" charset="0"/>
                <a:cs typeface="Arial" panose="020B0604020202020204" pitchFamily="34" charset="0"/>
              </a:rPr>
              <a:t>Search</a:t>
            </a:r>
          </a:p>
        </p:txBody>
      </p:sp>
      <p:sp>
        <p:nvSpPr>
          <p:cNvPr id="194593" name="Text Box 33"/>
          <p:cNvSpPr txBox="1">
            <a:spLocks noChangeArrowheads="1"/>
          </p:cNvSpPr>
          <p:nvPr/>
        </p:nvSpPr>
        <p:spPr bwMode="auto">
          <a:xfrm>
            <a:off x="788132" y="4074903"/>
            <a:ext cx="4968875" cy="769441"/>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Select search date from calendar</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Choose the channel and time from bar or typing</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The selected channel will be played continuously. If you want to play faster, use the FF button.</a:t>
            </a:r>
          </a:p>
        </p:txBody>
      </p:sp>
      <p:sp>
        <p:nvSpPr>
          <p:cNvPr id="13" name="Text Box 10"/>
          <p:cNvSpPr txBox="1">
            <a:spLocks noChangeArrowheads="1"/>
          </p:cNvSpPr>
          <p:nvPr/>
        </p:nvSpPr>
        <p:spPr bwMode="auto">
          <a:xfrm>
            <a:off x="4176713" y="48895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5" name="그림 4"/>
          <p:cNvPicPr>
            <a:picLocks noChangeAspect="1"/>
          </p:cNvPicPr>
          <p:nvPr/>
        </p:nvPicPr>
        <p:blipFill>
          <a:blip r:embed="rId3"/>
          <a:stretch>
            <a:fillRect/>
          </a:stretch>
        </p:blipFill>
        <p:spPr>
          <a:xfrm>
            <a:off x="1622423" y="1197146"/>
            <a:ext cx="4125058" cy="2112018"/>
          </a:xfrm>
          <a:prstGeom prst="rect">
            <a:avLst/>
          </a:prstGeom>
        </p:spPr>
      </p:pic>
    </p:spTree>
    <p:extLst>
      <p:ext uri="{BB962C8B-B14F-4D97-AF65-F5344CB8AC3E}">
        <p14:creationId xmlns:p14="http://schemas.microsoft.com/office/powerpoint/2010/main" val="2488744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146" y="1190033"/>
            <a:ext cx="4974334" cy="2792881"/>
          </a:xfrm>
          <a:prstGeom prst="rect">
            <a:avLst/>
          </a:prstGeom>
        </p:spPr>
      </p:pic>
      <p:sp>
        <p:nvSpPr>
          <p:cNvPr id="41" name="슬라이드 번호 개체 틀 1"/>
          <p:cNvSpPr>
            <a:spLocks noGrp="1"/>
          </p:cNvSpPr>
          <p:nvPr>
            <p:ph type="sldNum" sz="quarter" idx="10"/>
          </p:nvPr>
        </p:nvSpPr>
        <p:spPr/>
        <p:txBody>
          <a:bodyPr/>
          <a:lstStyle/>
          <a:p>
            <a:fld id="{66BFB548-9A52-4AC7-B1E2-8CE1B3D5308D}" type="slidenum">
              <a:rPr lang="en-US" altLang="ko-KR"/>
              <a:pPr/>
              <a:t>37</a:t>
            </a:fld>
            <a:endParaRPr lang="en-US" altLang="ko-KR"/>
          </a:p>
        </p:txBody>
      </p:sp>
      <p:sp>
        <p:nvSpPr>
          <p:cNvPr id="194592" name="Text Box 32"/>
          <p:cNvSpPr txBox="1">
            <a:spLocks noChangeArrowheads="1"/>
          </p:cNvSpPr>
          <p:nvPr/>
        </p:nvSpPr>
        <p:spPr bwMode="auto">
          <a:xfrm>
            <a:off x="792163" y="846138"/>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 Thumbnail </a:t>
            </a:r>
            <a:r>
              <a:rPr lang="en-US" altLang="ko-KR" b="1" dirty="0">
                <a:solidFill>
                  <a:schemeClr val="tx1"/>
                </a:solidFill>
                <a:latin typeface="Arial" panose="020B0604020202020204" pitchFamily="34" charset="0"/>
                <a:cs typeface="Arial" panose="020B0604020202020204" pitchFamily="34" charset="0"/>
              </a:rPr>
              <a:t>Search</a:t>
            </a:r>
          </a:p>
        </p:txBody>
      </p:sp>
      <p:sp>
        <p:nvSpPr>
          <p:cNvPr id="194593" name="Text Box 33"/>
          <p:cNvSpPr txBox="1">
            <a:spLocks noChangeArrowheads="1"/>
          </p:cNvSpPr>
          <p:nvPr/>
        </p:nvSpPr>
        <p:spPr bwMode="auto">
          <a:xfrm>
            <a:off x="788132" y="4074903"/>
            <a:ext cx="4968875" cy="769441"/>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Select search date from calendar</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Choose the channel and time from bar or typing</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The selected channel will be played continuously. If you want to play faster, use the FF button.</a:t>
            </a:r>
          </a:p>
        </p:txBody>
      </p:sp>
      <p:sp>
        <p:nvSpPr>
          <p:cNvPr id="13" name="Text Box 10"/>
          <p:cNvSpPr txBox="1">
            <a:spLocks noChangeArrowheads="1"/>
          </p:cNvSpPr>
          <p:nvPr/>
        </p:nvSpPr>
        <p:spPr bwMode="auto">
          <a:xfrm>
            <a:off x="4176713" y="48895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5" name="그림 4"/>
          <p:cNvPicPr>
            <a:picLocks noChangeAspect="1"/>
          </p:cNvPicPr>
          <p:nvPr/>
        </p:nvPicPr>
        <p:blipFill>
          <a:blip r:embed="rId3"/>
          <a:stretch>
            <a:fillRect/>
          </a:stretch>
        </p:blipFill>
        <p:spPr>
          <a:xfrm>
            <a:off x="1622422" y="1197146"/>
            <a:ext cx="4125058" cy="2112018"/>
          </a:xfrm>
          <a:prstGeom prst="rect">
            <a:avLst/>
          </a:prstGeom>
        </p:spPr>
      </p:pic>
    </p:spTree>
    <p:extLst>
      <p:ext uri="{BB962C8B-B14F-4D97-AF65-F5344CB8AC3E}">
        <p14:creationId xmlns:p14="http://schemas.microsoft.com/office/powerpoint/2010/main" val="3932316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슬라이드 번호 개체 틀 1"/>
          <p:cNvSpPr>
            <a:spLocks noGrp="1"/>
          </p:cNvSpPr>
          <p:nvPr>
            <p:ph type="sldNum" sz="quarter" idx="10"/>
          </p:nvPr>
        </p:nvSpPr>
        <p:spPr/>
        <p:txBody>
          <a:bodyPr/>
          <a:lstStyle/>
          <a:p>
            <a:fld id="{66BFB548-9A52-4AC7-B1E2-8CE1B3D5308D}" type="slidenum">
              <a:rPr lang="en-US" altLang="ko-KR"/>
              <a:pPr/>
              <a:t>38</a:t>
            </a:fld>
            <a:endParaRPr lang="en-US" altLang="ko-KR"/>
          </a:p>
        </p:txBody>
      </p:sp>
      <p:graphicFrame>
        <p:nvGraphicFramePr>
          <p:cNvPr id="194684" name="Group 124"/>
          <p:cNvGraphicFramePr>
            <a:graphicFrameLocks noGrp="1"/>
          </p:cNvGraphicFramePr>
          <p:nvPr>
            <p:extLst>
              <p:ext uri="{D42A27DB-BD31-4B8C-83A1-F6EECF244321}">
                <p14:modId xmlns:p14="http://schemas.microsoft.com/office/powerpoint/2010/main" val="1579827864"/>
              </p:ext>
            </p:extLst>
          </p:nvPr>
        </p:nvGraphicFramePr>
        <p:xfrm>
          <a:off x="801688" y="1663595"/>
          <a:ext cx="4939530" cy="2657862"/>
        </p:xfrm>
        <a:graphic>
          <a:graphicData uri="http://schemas.openxmlformats.org/drawingml/2006/table">
            <a:tbl>
              <a:tblPr/>
              <a:tblGrid>
                <a:gridCol w="1004252"/>
                <a:gridCol w="3935278"/>
              </a:tblGrid>
              <a:tr h="34747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Reload all data list.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4747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Backup recorded data to external USB device.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4747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Playback recorded data from external USB device.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7373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Hide bottom of Playback Toolbar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Load playback data to full screen mode.</a:t>
                      </a: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Move to Live video mode.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Event only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Search for continuous recording. If you want to see event recording, release the check.</a:t>
                      </a:r>
                      <a:endPar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5" name="직사각형 14"/>
          <p:cNvSpPr/>
          <p:nvPr/>
        </p:nvSpPr>
        <p:spPr>
          <a:xfrm>
            <a:off x="777382" y="1104359"/>
            <a:ext cx="4912218" cy="430887"/>
          </a:xfrm>
          <a:prstGeom prst="rect">
            <a:avLst/>
          </a:prstGeom>
        </p:spPr>
        <p:txBody>
          <a:bodyPr wrap="square">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may click on Refresh, Option, Backup, Import, Exit , Full </a:t>
            </a:r>
            <a:r>
              <a:rPr lang="en-US" altLang="ko-KR" dirty="0" smtClean="0">
                <a:solidFill>
                  <a:schemeClr val="tx1"/>
                </a:solidFill>
                <a:latin typeface="Arial" panose="020B0604020202020204" pitchFamily="34" charset="0"/>
                <a:cs typeface="Arial" panose="020B0604020202020204" pitchFamily="34" charset="0"/>
              </a:rPr>
              <a:t>Screen, Hide </a:t>
            </a:r>
            <a:r>
              <a:rPr lang="en-US" altLang="ko-KR" dirty="0">
                <a:solidFill>
                  <a:schemeClr val="tx1"/>
                </a:solidFill>
                <a:latin typeface="Arial" panose="020B0604020202020204" pitchFamily="34" charset="0"/>
                <a:cs typeface="Arial" panose="020B0604020202020204" pitchFamily="34" charset="0"/>
              </a:rPr>
              <a:t>for additional features and options</a:t>
            </a:r>
          </a:p>
        </p:txBody>
      </p:sp>
      <p:sp>
        <p:nvSpPr>
          <p:cNvPr id="2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1" name="Text Box 14"/>
          <p:cNvSpPr txBox="1">
            <a:spLocks noChangeArrowheads="1"/>
          </p:cNvSpPr>
          <p:nvPr/>
        </p:nvSpPr>
        <p:spPr bwMode="auto">
          <a:xfrm>
            <a:off x="720725" y="866775"/>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 </a:t>
            </a:r>
            <a:r>
              <a:rPr lang="ko-KR" altLang="ko-KR" b="1" dirty="0">
                <a:solidFill>
                  <a:schemeClr val="tx1"/>
                </a:solidFill>
                <a:latin typeface="Arial" panose="020B0604020202020204" pitchFamily="34" charset="0"/>
                <a:cs typeface="Arial" panose="020B0604020202020204" pitchFamily="34" charset="0"/>
              </a:rPr>
              <a:t>Search </a:t>
            </a:r>
            <a:r>
              <a:rPr lang="en-US" altLang="ko-KR" b="1" dirty="0">
                <a:solidFill>
                  <a:schemeClr val="tx1"/>
                </a:solidFill>
                <a:latin typeface="Arial" panose="020B0604020202020204" pitchFamily="34" charset="0"/>
                <a:cs typeface="Arial" panose="020B0604020202020204" pitchFamily="34" charset="0"/>
              </a:rPr>
              <a:t>Related buttons</a:t>
            </a:r>
            <a:r>
              <a:rPr lang="ko-KR" altLang="ko-KR" b="1" dirty="0">
                <a:solidFill>
                  <a:schemeClr val="tx1"/>
                </a:solidFill>
                <a:latin typeface="Arial" panose="020B0604020202020204" pitchFamily="34" charset="0"/>
                <a:cs typeface="Arial" panose="020B0604020202020204" pitchFamily="34" charset="0"/>
              </a:rPr>
              <a:t> </a:t>
            </a:r>
            <a:endParaRPr lang="en-US" altLang="ko-KR" b="1" dirty="0">
              <a:solidFill>
                <a:schemeClr val="tx1"/>
              </a:solidFill>
              <a:latin typeface="Arial" panose="020B0604020202020204" pitchFamily="34" charset="0"/>
              <a:cs typeface="Arial" panose="020B0604020202020204" pitchFamily="34" charset="0"/>
            </a:endParaRPr>
          </a:p>
        </p:txBody>
      </p:sp>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69" y="1739784"/>
            <a:ext cx="590550" cy="188473"/>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71" y="2087111"/>
            <a:ext cx="590550" cy="188473"/>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71" y="2441947"/>
            <a:ext cx="590550" cy="188473"/>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655" y="3348220"/>
            <a:ext cx="260032" cy="247650"/>
          </a:xfrm>
          <a:prstGeom prst="rect">
            <a:avLst/>
          </a:prstGeom>
        </p:spPr>
      </p:pic>
      <p:pic>
        <p:nvPicPr>
          <p:cNvPr id="7" name="그림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033" y="3042272"/>
            <a:ext cx="260032" cy="247650"/>
          </a:xfrm>
          <a:prstGeom prst="rect">
            <a:avLst/>
          </a:prstGeom>
        </p:spPr>
      </p:pic>
      <p:pic>
        <p:nvPicPr>
          <p:cNvPr id="8" name="그림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655" y="2732348"/>
            <a:ext cx="260032" cy="247650"/>
          </a:xfrm>
          <a:prstGeom prst="rect">
            <a:avLst/>
          </a:prstGeom>
        </p:spPr>
      </p:pic>
      <p:pic>
        <p:nvPicPr>
          <p:cNvPr id="10" name="그림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599" y="3701307"/>
            <a:ext cx="416718" cy="142875"/>
          </a:xfrm>
          <a:prstGeom prst="rect">
            <a:avLst/>
          </a:prstGeom>
        </p:spPr>
      </p:pic>
      <p:pic>
        <p:nvPicPr>
          <p:cNvPr id="4" name="그림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024" y="4040310"/>
            <a:ext cx="741833" cy="165587"/>
          </a:xfrm>
          <a:prstGeom prst="rect">
            <a:avLst/>
          </a:prstGeom>
        </p:spPr>
      </p:pic>
    </p:spTree>
    <p:extLst>
      <p:ext uri="{BB962C8B-B14F-4D97-AF65-F5344CB8AC3E}">
        <p14:creationId xmlns:p14="http://schemas.microsoft.com/office/powerpoint/2010/main" val="158130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p:txBody>
          <a:bodyPr/>
          <a:lstStyle/>
          <a:p>
            <a:fld id="{81193808-9564-4035-A8D3-4C7A0003C338}" type="slidenum">
              <a:rPr lang="en-US" altLang="ko-KR"/>
              <a:pPr/>
              <a:t>39</a:t>
            </a:fld>
            <a:endParaRPr lang="en-US" altLang="ko-KR"/>
          </a:p>
        </p:txBody>
      </p:sp>
      <p:sp>
        <p:nvSpPr>
          <p:cNvPr id="236557" name="Text Box 13"/>
          <p:cNvSpPr txBox="1">
            <a:spLocks noChangeArrowheads="1"/>
          </p:cNvSpPr>
          <p:nvPr/>
        </p:nvSpPr>
        <p:spPr bwMode="auto">
          <a:xfrm>
            <a:off x="792163" y="801688"/>
            <a:ext cx="4968875" cy="26035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3</a:t>
            </a:r>
            <a:r>
              <a:rPr lang="en-US" altLang="en-US"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Play Mode</a:t>
            </a:r>
          </a:p>
        </p:txBody>
      </p:sp>
      <p:sp>
        <p:nvSpPr>
          <p:cNvPr id="236558" name="Text Box 14"/>
          <p:cNvSpPr txBox="1">
            <a:spLocks noChangeArrowheads="1"/>
          </p:cNvSpPr>
          <p:nvPr/>
        </p:nvSpPr>
        <p:spPr bwMode="auto">
          <a:xfrm>
            <a:off x="792163" y="1098550"/>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If you choose ‘Full Screen’, the full screen appear. You can control the play speed in here. </a:t>
            </a:r>
          </a:p>
        </p:txBody>
      </p:sp>
      <p:sp>
        <p:nvSpPr>
          <p:cNvPr id="236562" name="Text Box 18"/>
          <p:cNvSpPr txBox="1">
            <a:spLocks noChangeArrowheads="1"/>
          </p:cNvSpPr>
          <p:nvPr/>
        </p:nvSpPr>
        <p:spPr bwMode="auto">
          <a:xfrm>
            <a:off x="783897" y="5311776"/>
            <a:ext cx="4968875" cy="3308598"/>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 Play Screen GUI</a:t>
            </a:r>
            <a:r>
              <a:rPr lang="en-US" altLang="ko-KR" b="1" dirty="0">
                <a:solidFill>
                  <a:schemeClr val="tx1"/>
                </a:solidFill>
                <a:latin typeface="Arial" panose="020B0604020202020204" pitchFamily="34" charset="0"/>
                <a:cs typeface="Arial" panose="020B0604020202020204" pitchFamily="34" charset="0"/>
              </a:rPr>
              <a:t> </a:t>
            </a:r>
          </a:p>
          <a:p>
            <a:pPr marL="342900" indent="-342900"/>
            <a:endParaRPr lang="en-US" altLang="ko-KR" b="1" dirty="0">
              <a:solidFill>
                <a:schemeClr val="tx1"/>
              </a:solidFill>
              <a:latin typeface="Arial" panose="020B0604020202020204" pitchFamily="34" charset="0"/>
              <a:cs typeface="Arial" panose="020B0604020202020204" pitchFamily="34" charset="0"/>
            </a:endParaRPr>
          </a:p>
          <a:p>
            <a:pPr marL="342900" indent="-342900"/>
            <a:r>
              <a:rPr lang="en-US" altLang="ko-KR" dirty="0">
                <a:solidFill>
                  <a:schemeClr val="tx1"/>
                </a:solidFill>
                <a:latin typeface="Arial" panose="020B0604020202020204" pitchFamily="34" charset="0"/>
                <a:cs typeface="Arial" panose="020B0604020202020204" pitchFamily="34" charset="0"/>
              </a:rPr>
              <a:t>1. Split Screen</a:t>
            </a:r>
          </a:p>
          <a:p>
            <a:pPr marL="342900" indent="-342900"/>
            <a:r>
              <a:rPr lang="en-US" altLang="ko-KR" dirty="0">
                <a:solidFill>
                  <a:schemeClr val="tx1"/>
                </a:solidFill>
                <a:latin typeface="Arial" panose="020B0604020202020204" pitchFamily="34" charset="0"/>
                <a:cs typeface="Arial" panose="020B0604020202020204" pitchFamily="34" charset="0"/>
              </a:rPr>
              <a:t>2. </a:t>
            </a:r>
            <a:r>
              <a:rPr lang="en-US" altLang="ko-KR" dirty="0" smtClean="0">
                <a:solidFill>
                  <a:schemeClr val="tx1"/>
                </a:solidFill>
                <a:latin typeface="Arial" panose="020B0604020202020204" pitchFamily="34" charset="0"/>
                <a:cs typeface="Arial" panose="020B0604020202020204" pitchFamily="34" charset="0"/>
              </a:rPr>
              <a:t>Sequence</a:t>
            </a:r>
          </a:p>
          <a:p>
            <a:pPr marL="342900" indent="-342900"/>
            <a:r>
              <a:rPr lang="en-US" altLang="ko-KR" dirty="0" smtClean="0">
                <a:solidFill>
                  <a:schemeClr val="tx1"/>
                </a:solidFill>
                <a:latin typeface="Arial" panose="020B0604020202020204" pitchFamily="34" charset="0"/>
                <a:cs typeface="Arial" panose="020B0604020202020204" pitchFamily="34" charset="0"/>
              </a:rPr>
              <a:t>3. Audio</a:t>
            </a:r>
          </a:p>
          <a:p>
            <a:pPr marL="342900" indent="-342900"/>
            <a:r>
              <a:rPr lang="en-US" altLang="ko-KR" dirty="0" smtClean="0">
                <a:solidFill>
                  <a:schemeClr val="tx1"/>
                </a:solidFill>
                <a:latin typeface="Arial" panose="020B0604020202020204" pitchFamily="34" charset="0"/>
                <a:cs typeface="Arial" panose="020B0604020202020204" pitchFamily="34" charset="0"/>
              </a:rPr>
              <a:t>4. Event list</a:t>
            </a:r>
            <a:endParaRPr lang="ko-KR"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5.</a:t>
            </a:r>
            <a:r>
              <a:rPr lang="ko-KR" altLang="ko-KR" dirty="0" smtClean="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FB (Fast Backward)</a:t>
            </a:r>
            <a:r>
              <a:rPr lang="en-US" altLang="ko-KR" dirty="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F</a:t>
            </a:r>
            <a:r>
              <a:rPr lang="en-US" altLang="ko-KR" dirty="0">
                <a:solidFill>
                  <a:schemeClr val="tx1"/>
                </a:solidFill>
                <a:latin typeface="Arial" panose="020B0604020202020204" pitchFamily="34" charset="0"/>
                <a:cs typeface="Arial" panose="020B0604020202020204" pitchFamily="34" charset="0"/>
              </a:rPr>
              <a:t>B</a:t>
            </a:r>
            <a:r>
              <a:rPr lang="ko-KR" altLang="ko-KR" dirty="0" smtClean="0">
                <a:solidFill>
                  <a:schemeClr val="tx1"/>
                </a:solidFill>
                <a:latin typeface="Arial" panose="020B0604020202020204" pitchFamily="34" charset="0"/>
                <a:cs typeface="Arial" panose="020B0604020202020204" pitchFamily="34" charset="0"/>
              </a:rPr>
              <a:t>×</a:t>
            </a:r>
            <a:r>
              <a:rPr lang="en-US" altLang="ko-KR" dirty="0" smtClean="0">
                <a:solidFill>
                  <a:schemeClr val="tx1"/>
                </a:solidFill>
                <a:latin typeface="Arial" panose="020B0604020202020204" pitchFamily="34" charset="0"/>
                <a:cs typeface="Arial" panose="020B0604020202020204" pitchFamily="34" charset="0"/>
              </a:rPr>
              <a:t>1, </a:t>
            </a:r>
            <a:r>
              <a:rPr lang="ko-KR" altLang="ko-KR" dirty="0" smtClean="0">
                <a:solidFill>
                  <a:schemeClr val="tx1"/>
                </a:solidFill>
                <a:latin typeface="Arial" panose="020B0604020202020204" pitchFamily="34" charset="0"/>
                <a:cs typeface="Arial" panose="020B0604020202020204" pitchFamily="34" charset="0"/>
              </a:rPr>
              <a:t>2</a:t>
            </a:r>
            <a:r>
              <a:rPr lang="ko-KR" altLang="ko-KR" dirty="0">
                <a:solidFill>
                  <a:schemeClr val="tx1"/>
                </a:solidFill>
                <a:latin typeface="Arial" panose="020B0604020202020204" pitchFamily="34" charset="0"/>
                <a:cs typeface="Arial" panose="020B0604020202020204" pitchFamily="34" charset="0"/>
              </a:rPr>
              <a:t>, 4, 8, 16, 32, 64 times faster</a:t>
            </a:r>
          </a:p>
          <a:p>
            <a:pPr marL="342900" indent="-342900"/>
            <a:r>
              <a:rPr lang="en-US" altLang="ko-KR" dirty="0" smtClean="0">
                <a:solidFill>
                  <a:schemeClr val="tx1"/>
                </a:solidFill>
                <a:latin typeface="Arial" panose="020B0604020202020204" pitchFamily="34" charset="0"/>
                <a:cs typeface="Arial" panose="020B0604020202020204" pitchFamily="34" charset="0"/>
              </a:rPr>
              <a:t>6. </a:t>
            </a:r>
            <a:r>
              <a:rPr lang="en-US" altLang="ko-KR" dirty="0">
                <a:solidFill>
                  <a:schemeClr val="tx1"/>
                </a:solidFill>
                <a:latin typeface="Arial" panose="020B0604020202020204" pitchFamily="34" charset="0"/>
                <a:cs typeface="Arial" panose="020B0604020202020204" pitchFamily="34" charset="0"/>
              </a:rPr>
              <a:t>SB (Slow Backward):SBx1/2, SBx1/4</a:t>
            </a:r>
            <a:endParaRPr lang="ko-KR"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7.</a:t>
            </a:r>
            <a:r>
              <a:rPr lang="ko-KR" altLang="ko-KR" dirty="0" smtClean="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STILL (Pause)</a:t>
            </a:r>
            <a:r>
              <a:rPr lang="en-US" altLang="ko-KR" dirty="0">
                <a:solidFill>
                  <a:schemeClr val="tx1"/>
                </a:solidFill>
                <a:latin typeface="Arial" panose="020B0604020202020204" pitchFamily="34" charset="0"/>
                <a:cs typeface="Arial" panose="020B0604020202020204" pitchFamily="34" charset="0"/>
              </a:rPr>
              <a:t> / </a:t>
            </a:r>
            <a:r>
              <a:rPr lang="ko-KR" altLang="ko-KR" dirty="0">
                <a:solidFill>
                  <a:schemeClr val="tx1"/>
                </a:solidFill>
                <a:latin typeface="Arial" panose="020B0604020202020204" pitchFamily="34" charset="0"/>
                <a:cs typeface="Arial" panose="020B0604020202020204" pitchFamily="34" charset="0"/>
              </a:rPr>
              <a:t>Frame advance</a:t>
            </a:r>
            <a:endParaRPr lang="en-US"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8</a:t>
            </a:r>
            <a:r>
              <a:rPr lang="en-US" altLang="ko-KR" dirty="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Play </a:t>
            </a:r>
            <a:r>
              <a:rPr lang="en-US" altLang="ko-KR" dirty="0">
                <a:solidFill>
                  <a:schemeClr val="tx1"/>
                </a:solidFill>
                <a:latin typeface="Arial" panose="020B0604020202020204" pitchFamily="34" charset="0"/>
                <a:cs typeface="Arial" panose="020B0604020202020204" pitchFamily="34" charset="0"/>
              </a:rPr>
              <a:t>: Forward normal </a:t>
            </a:r>
            <a:r>
              <a:rPr lang="en-US" altLang="ko-KR" dirty="0" smtClean="0">
                <a:solidFill>
                  <a:schemeClr val="tx1"/>
                </a:solidFill>
                <a:latin typeface="Arial" panose="020B0604020202020204" pitchFamily="34" charset="0"/>
                <a:cs typeface="Arial" panose="020B0604020202020204" pitchFamily="34" charset="0"/>
              </a:rPr>
              <a:t>speed(</a:t>
            </a:r>
            <a:r>
              <a:rPr lang="ko-KR" altLang="ko-KR" dirty="0">
                <a:solidFill>
                  <a:schemeClr val="tx1"/>
                </a:solidFill>
                <a:latin typeface="Arial" panose="020B0604020202020204" pitchFamily="34" charset="0"/>
                <a:cs typeface="Arial" panose="020B0604020202020204" pitchFamily="34" charset="0"/>
              </a:rPr>
              <a:t>×</a:t>
            </a:r>
            <a:r>
              <a:rPr lang="en-US" altLang="ko-KR" dirty="0" smtClean="0">
                <a:solidFill>
                  <a:schemeClr val="tx1"/>
                </a:solidFill>
                <a:latin typeface="Arial" panose="020B0604020202020204" pitchFamily="34" charset="0"/>
                <a:cs typeface="Arial" panose="020B0604020202020204" pitchFamily="34" charset="0"/>
              </a:rPr>
              <a:t>1)</a:t>
            </a:r>
            <a:endParaRPr lang="en-US"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9. </a:t>
            </a:r>
            <a:r>
              <a:rPr lang="en-US" altLang="ko-KR" dirty="0">
                <a:solidFill>
                  <a:schemeClr val="tx1"/>
                </a:solidFill>
                <a:latin typeface="Arial" panose="020B0604020202020204" pitchFamily="34" charset="0"/>
                <a:cs typeface="Arial" panose="020B0604020202020204" pitchFamily="34" charset="0"/>
              </a:rPr>
              <a:t>SF </a:t>
            </a:r>
            <a:r>
              <a:rPr lang="ko-KR" altLang="ko-KR" dirty="0">
                <a:solidFill>
                  <a:schemeClr val="tx1"/>
                </a:solidFill>
                <a:latin typeface="Arial" panose="020B0604020202020204" pitchFamily="34" charset="0"/>
                <a:cs typeface="Arial" panose="020B0604020202020204" pitchFamily="34" charset="0"/>
              </a:rPr>
              <a:t>(Slow Forward)</a:t>
            </a:r>
            <a:r>
              <a:rPr lang="en-US" altLang="ko-KR" dirty="0">
                <a:solidFill>
                  <a:schemeClr val="tx1"/>
                </a:solidFill>
                <a:latin typeface="Arial" panose="020B0604020202020204" pitchFamily="34" charset="0"/>
                <a:cs typeface="Arial" panose="020B0604020202020204" pitchFamily="34" charset="0"/>
              </a:rPr>
              <a:t>:</a:t>
            </a:r>
            <a:r>
              <a:rPr lang="ko-KR" altLang="ko-KR" dirty="0">
                <a:solidFill>
                  <a:schemeClr val="tx1"/>
                </a:solidFill>
                <a:latin typeface="Arial" panose="020B0604020202020204" pitchFamily="34" charset="0"/>
                <a:cs typeface="Arial" panose="020B0604020202020204" pitchFamily="34" charset="0"/>
              </a:rPr>
              <a:t>SF</a:t>
            </a:r>
            <a:r>
              <a:rPr lang="en-US" altLang="ko-KR" dirty="0">
                <a:solidFill>
                  <a:schemeClr val="tx1"/>
                </a:solidFill>
                <a:latin typeface="Arial" panose="020B0604020202020204" pitchFamily="34" charset="0"/>
                <a:cs typeface="Arial" panose="020B0604020202020204" pitchFamily="34" charset="0"/>
              </a:rPr>
              <a:t>x</a:t>
            </a:r>
            <a:r>
              <a:rPr lang="ko-KR" altLang="ko-KR" dirty="0">
                <a:solidFill>
                  <a:schemeClr val="tx1"/>
                </a:solidFill>
                <a:latin typeface="Arial" panose="020B0604020202020204" pitchFamily="34" charset="0"/>
                <a:cs typeface="Arial" panose="020B0604020202020204" pitchFamily="34" charset="0"/>
              </a:rPr>
              <a:t>1/2</a:t>
            </a:r>
            <a:r>
              <a:rPr lang="en-US" altLang="ko-KR" dirty="0">
                <a:solidFill>
                  <a:schemeClr val="tx1"/>
                </a:solidFill>
                <a:latin typeface="Arial" panose="020B0604020202020204" pitchFamily="34" charset="0"/>
                <a:cs typeface="Arial" panose="020B0604020202020204" pitchFamily="34" charset="0"/>
              </a:rPr>
              <a:t>, SFx1/4</a:t>
            </a:r>
          </a:p>
          <a:p>
            <a:pPr marL="342900" indent="-342900"/>
            <a:r>
              <a:rPr lang="en-US" altLang="ko-KR" dirty="0" smtClean="0">
                <a:solidFill>
                  <a:schemeClr val="tx1"/>
                </a:solidFill>
                <a:latin typeface="Arial" panose="020B0604020202020204" pitchFamily="34" charset="0"/>
                <a:cs typeface="Arial" panose="020B0604020202020204" pitchFamily="34" charset="0"/>
              </a:rPr>
              <a:t>10.</a:t>
            </a:r>
            <a:r>
              <a:rPr lang="ko-KR" altLang="ko-KR" dirty="0" smtClean="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FF (Fast Forward): FF×2, 4, 8, 16, 32, 64 times faster</a:t>
            </a:r>
            <a:endParaRPr lang="en-US"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11</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Playback Status information</a:t>
            </a:r>
          </a:p>
          <a:p>
            <a:pPr marL="342900" indent="-342900"/>
            <a:r>
              <a:rPr lang="en-US" altLang="ko-KR" dirty="0" smtClean="0">
                <a:solidFill>
                  <a:schemeClr val="tx1"/>
                </a:solidFill>
                <a:latin typeface="Arial" panose="020B0604020202020204" pitchFamily="34" charset="0"/>
                <a:cs typeface="Arial" panose="020B0604020202020204" pitchFamily="34" charset="0"/>
              </a:rPr>
              <a:t>12. </a:t>
            </a:r>
            <a:r>
              <a:rPr lang="en-US" altLang="ko-KR" dirty="0">
                <a:solidFill>
                  <a:schemeClr val="tx1"/>
                </a:solidFill>
                <a:latin typeface="Arial" panose="020B0604020202020204" pitchFamily="34" charset="0"/>
                <a:cs typeface="Arial" panose="020B0604020202020204" pitchFamily="34" charset="0"/>
              </a:rPr>
              <a:t>D</a:t>
            </a:r>
            <a:r>
              <a:rPr lang="en-US" altLang="ko-KR" dirty="0" smtClean="0">
                <a:solidFill>
                  <a:schemeClr val="tx1"/>
                </a:solidFill>
                <a:latin typeface="Arial" panose="020B0604020202020204" pitchFamily="34" charset="0"/>
                <a:cs typeface="Arial" panose="020B0604020202020204" pitchFamily="34" charset="0"/>
              </a:rPr>
              <a:t>ate </a:t>
            </a:r>
            <a:r>
              <a:rPr lang="en-US" altLang="ko-KR" dirty="0">
                <a:solidFill>
                  <a:schemeClr val="tx1"/>
                </a:solidFill>
                <a:latin typeface="Arial" panose="020B0604020202020204" pitchFamily="34" charset="0"/>
                <a:cs typeface="Arial" panose="020B0604020202020204" pitchFamily="34" charset="0"/>
              </a:rPr>
              <a:t>and time during </a:t>
            </a:r>
            <a:r>
              <a:rPr lang="en-US" altLang="ko-KR" dirty="0" smtClean="0">
                <a:solidFill>
                  <a:schemeClr val="tx1"/>
                </a:solidFill>
                <a:latin typeface="Arial" panose="020B0604020202020204" pitchFamily="34" charset="0"/>
                <a:cs typeface="Arial" panose="020B0604020202020204" pitchFamily="34" charset="0"/>
              </a:rPr>
              <a:t>playback </a:t>
            </a:r>
            <a:r>
              <a:rPr lang="en-US" altLang="ko-KR" dirty="0">
                <a:solidFill>
                  <a:schemeClr val="tx1"/>
                </a:solidFill>
                <a:latin typeface="Arial" panose="020B0604020202020204" pitchFamily="34" charset="0"/>
                <a:cs typeface="Arial" panose="020B0604020202020204" pitchFamily="34" charset="0"/>
              </a:rPr>
              <a:t>: click to change date and </a:t>
            </a:r>
            <a:r>
              <a:rPr lang="en-US" altLang="ko-KR" dirty="0" smtClean="0">
                <a:solidFill>
                  <a:schemeClr val="tx1"/>
                </a:solidFill>
                <a:latin typeface="Arial" panose="020B0604020202020204" pitchFamily="34" charset="0"/>
                <a:cs typeface="Arial" panose="020B0604020202020204" pitchFamily="34" charset="0"/>
              </a:rPr>
              <a:t>time</a:t>
            </a:r>
          </a:p>
          <a:p>
            <a:pPr marL="342900" indent="-342900"/>
            <a:r>
              <a:rPr lang="en-US" altLang="ko-KR" dirty="0" smtClean="0">
                <a:solidFill>
                  <a:schemeClr val="tx1"/>
                </a:solidFill>
                <a:latin typeface="Arial" panose="020B0604020202020204" pitchFamily="34" charset="0"/>
                <a:cs typeface="Arial" panose="020B0604020202020204" pitchFamily="34" charset="0"/>
              </a:rPr>
              <a:t>13. Search option</a:t>
            </a:r>
          </a:p>
          <a:p>
            <a:pPr marL="342900" indent="-342900"/>
            <a:r>
              <a:rPr lang="en-US" altLang="ko-KR" dirty="0" smtClean="0">
                <a:solidFill>
                  <a:schemeClr val="tx1"/>
                </a:solidFill>
                <a:latin typeface="Arial" panose="020B0604020202020204" pitchFamily="34" charset="0"/>
                <a:cs typeface="Arial" panose="020B0604020202020204" pitchFamily="34" charset="0"/>
              </a:rPr>
              <a:t>14. Show: Timeline,</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Refresh, Backup, Import and Event Only</a:t>
            </a:r>
          </a:p>
          <a:p>
            <a:pPr marL="342900" indent="-342900"/>
            <a:r>
              <a:rPr lang="en-US" altLang="ko-KR" dirty="0" smtClean="0">
                <a:solidFill>
                  <a:schemeClr val="tx1"/>
                </a:solidFill>
                <a:latin typeface="Arial" panose="020B0604020202020204" pitchFamily="34" charset="0"/>
                <a:cs typeface="Arial" panose="020B0604020202020204" pitchFamily="34" charset="0"/>
              </a:rPr>
              <a:t>15. Cancel full screen</a:t>
            </a:r>
          </a:p>
          <a:p>
            <a:pPr marL="342900" indent="-342900"/>
            <a:r>
              <a:rPr lang="en-US" altLang="ko-KR" dirty="0" smtClean="0">
                <a:solidFill>
                  <a:schemeClr val="tx1"/>
                </a:solidFill>
                <a:latin typeface="Arial" panose="020B0604020202020204" pitchFamily="34" charset="0"/>
                <a:cs typeface="Arial" panose="020B0604020202020204" pitchFamily="34" charset="0"/>
              </a:rPr>
              <a:t>16. Exit Search mode</a:t>
            </a:r>
          </a:p>
          <a:p>
            <a:pPr marL="342900" indent="-342900"/>
            <a:r>
              <a:rPr lang="en-US" altLang="ko-KR" dirty="0" smtClean="0">
                <a:solidFill>
                  <a:schemeClr val="tx1"/>
                </a:solidFill>
                <a:latin typeface="Arial" panose="020B0604020202020204" pitchFamily="34" charset="0"/>
                <a:cs typeface="Arial" panose="020B0604020202020204" pitchFamily="34" charset="0"/>
              </a:rPr>
              <a:t>17. Toggle </a:t>
            </a:r>
            <a:r>
              <a:rPr lang="en-US" altLang="ko-KR" dirty="0">
                <a:solidFill>
                  <a:schemeClr val="tx1"/>
                </a:solidFill>
                <a:latin typeface="Arial" panose="020B0604020202020204" pitchFamily="34" charset="0"/>
                <a:cs typeface="Arial" panose="020B0604020202020204" pitchFamily="34" charset="0"/>
              </a:rPr>
              <a:t>a</a:t>
            </a:r>
            <a:r>
              <a:rPr lang="en-US" altLang="ko-KR" dirty="0" smtClean="0">
                <a:solidFill>
                  <a:schemeClr val="tx1"/>
                </a:solidFill>
                <a:latin typeface="Arial" panose="020B0604020202020204" pitchFamily="34" charset="0"/>
                <a:cs typeface="Arial" panose="020B0604020202020204" pitchFamily="34" charset="0"/>
              </a:rPr>
              <a:t>uto hide</a:t>
            </a:r>
            <a:endParaRPr lang="en-US" altLang="ko-KR" dirty="0">
              <a:solidFill>
                <a:schemeClr val="tx1"/>
              </a:solidFill>
              <a:latin typeface="Arial" panose="020B0604020202020204" pitchFamily="34" charset="0"/>
              <a:cs typeface="Arial" panose="020B0604020202020204" pitchFamily="34" charset="0"/>
            </a:endParaRPr>
          </a:p>
        </p:txBody>
      </p:sp>
      <p:pic>
        <p:nvPicPr>
          <p:cNvPr id="11" name="그림 10" descr="16CH_PLAY.png"/>
          <p:cNvPicPr>
            <a:picLocks noChangeAspect="1"/>
          </p:cNvPicPr>
          <p:nvPr/>
        </p:nvPicPr>
        <p:blipFill>
          <a:blip r:embed="rId2" cstate="print"/>
          <a:stretch>
            <a:fillRect/>
          </a:stretch>
        </p:blipFill>
        <p:spPr>
          <a:xfrm>
            <a:off x="792162" y="1564971"/>
            <a:ext cx="4867325" cy="2737870"/>
          </a:xfrm>
          <a:prstGeom prst="rect">
            <a:avLst/>
          </a:prstGeom>
        </p:spPr>
      </p:pic>
      <p:sp>
        <p:nvSpPr>
          <p:cNvPr id="39"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pSp>
        <p:nvGrpSpPr>
          <p:cNvPr id="41" name="그룹 40"/>
          <p:cNvGrpSpPr/>
          <p:nvPr/>
        </p:nvGrpSpPr>
        <p:grpSpPr>
          <a:xfrm>
            <a:off x="1795056" y="4413321"/>
            <a:ext cx="3926295" cy="942225"/>
            <a:chOff x="3543299" y="4679950"/>
            <a:chExt cx="3926295" cy="942225"/>
          </a:xfrm>
        </p:grpSpPr>
        <p:grpSp>
          <p:nvGrpSpPr>
            <p:cNvPr id="42" name="그룹 41"/>
            <p:cNvGrpSpPr/>
            <p:nvPr/>
          </p:nvGrpSpPr>
          <p:grpSpPr>
            <a:xfrm>
              <a:off x="4024312" y="4874414"/>
              <a:ext cx="1362076" cy="557151"/>
              <a:chOff x="4024312" y="4874414"/>
              <a:chExt cx="1362076" cy="557151"/>
            </a:xfrm>
          </p:grpSpPr>
          <p:cxnSp>
            <p:nvCxnSpPr>
              <p:cNvPr id="45" name="직선 화살표 연결선 44"/>
              <p:cNvCxnSpPr/>
              <p:nvPr/>
            </p:nvCxnSpPr>
            <p:spPr bwMode="auto">
              <a:xfrm>
                <a:off x="4024312" y="4874418"/>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46" name="직선 화살표 연결선 45"/>
              <p:cNvCxnSpPr/>
              <p:nvPr/>
            </p:nvCxnSpPr>
            <p:spPr bwMode="auto">
              <a:xfrm>
                <a:off x="4263643" y="4874418"/>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47" name="직선 화살표 연결선 46"/>
              <p:cNvCxnSpPr/>
              <p:nvPr/>
            </p:nvCxnSpPr>
            <p:spPr bwMode="auto">
              <a:xfrm>
                <a:off x="4583904" y="4874414"/>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48" name="직선 화살표 연결선 47"/>
              <p:cNvCxnSpPr/>
              <p:nvPr/>
            </p:nvCxnSpPr>
            <p:spPr bwMode="auto">
              <a:xfrm>
                <a:off x="4814884" y="487441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49" name="직선 화살표 연결선 48"/>
              <p:cNvCxnSpPr/>
              <p:nvPr/>
            </p:nvCxnSpPr>
            <p:spPr bwMode="auto">
              <a:xfrm>
                <a:off x="5033166" y="4874416"/>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0" name="직선 화살표 연결선 49"/>
              <p:cNvCxnSpPr/>
              <p:nvPr/>
            </p:nvCxnSpPr>
            <p:spPr bwMode="auto">
              <a:xfrm>
                <a:off x="5386388" y="4874417"/>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1" name="직선 화살표 연결선 50"/>
              <p:cNvCxnSpPr/>
              <p:nvPr/>
            </p:nvCxnSpPr>
            <p:spPr bwMode="auto">
              <a:xfrm rot="10800000">
                <a:off x="4151503" y="5223670"/>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2" name="직선 화살표 연결선 51"/>
              <p:cNvCxnSpPr/>
              <p:nvPr/>
            </p:nvCxnSpPr>
            <p:spPr bwMode="auto">
              <a:xfrm rot="10800000">
                <a:off x="4412047" y="5226916"/>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3" name="직선 화살표 연결선 52"/>
              <p:cNvCxnSpPr/>
              <p:nvPr/>
            </p:nvCxnSpPr>
            <p:spPr bwMode="auto">
              <a:xfrm rot="10800000">
                <a:off x="4714037" y="5223670"/>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4" name="직선 화살표 연결선 53"/>
              <p:cNvCxnSpPr/>
              <p:nvPr/>
            </p:nvCxnSpPr>
            <p:spPr bwMode="auto">
              <a:xfrm rot="10800000">
                <a:off x="4933133" y="5232334"/>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5" name="직선 화살표 연결선 54"/>
              <p:cNvCxnSpPr/>
              <p:nvPr/>
            </p:nvCxnSpPr>
            <p:spPr bwMode="auto">
              <a:xfrm rot="10800000">
                <a:off x="5162933" y="5223670"/>
                <a:ext cx="0" cy="199231"/>
              </a:xfrm>
              <a:prstGeom prst="straightConnector1">
                <a:avLst/>
              </a:prstGeom>
              <a:noFill/>
              <a:ln w="19050" cap="flat" cmpd="sng" algn="ctr">
                <a:solidFill>
                  <a:srgbClr val="FF0000"/>
                </a:solidFill>
                <a:prstDash val="solid"/>
                <a:round/>
                <a:headEnd type="none" w="med" len="med"/>
                <a:tailEnd type="triangle"/>
              </a:ln>
              <a:effectLst/>
            </p:spPr>
          </p:cxnSp>
        </p:grpSp>
        <p:sp>
          <p:nvSpPr>
            <p:cNvPr id="43" name="TextBox 42"/>
            <p:cNvSpPr txBox="1"/>
            <p:nvPr/>
          </p:nvSpPr>
          <p:spPr>
            <a:xfrm>
              <a:off x="3543299" y="4679950"/>
              <a:ext cx="3815169" cy="246221"/>
            </a:xfrm>
            <a:prstGeom prst="rect">
              <a:avLst/>
            </a:prstGeom>
            <a:noFill/>
          </p:spPr>
          <p:txBody>
            <a:bodyPr wrap="square" rtlCol="0">
              <a:spAutoFit/>
            </a:bodyPr>
            <a:lstStyle/>
            <a:p>
              <a:r>
                <a:rPr lang="en-US" altLang="ko-KR" sz="1000" b="1" dirty="0" smtClean="0">
                  <a:solidFill>
                    <a:schemeClr val="tx1"/>
                  </a:solidFill>
                  <a:latin typeface="Arial" pitchFamily="34" charset="0"/>
                  <a:cs typeface="Arial" pitchFamily="34" charset="0"/>
                </a:rPr>
                <a:t>          1     3       5     7    9       11</a:t>
              </a:r>
              <a:r>
                <a:rPr lang="ko-KR" altLang="en-US" sz="1000" b="1" dirty="0" smtClean="0">
                  <a:solidFill>
                    <a:schemeClr val="tx1"/>
                  </a:solidFill>
                  <a:latin typeface="Arial" pitchFamily="34" charset="0"/>
                  <a:cs typeface="Arial" pitchFamily="34" charset="0"/>
                </a:rPr>
                <a:t>                              </a:t>
              </a:r>
              <a:r>
                <a:rPr lang="en-US" altLang="ko-KR" sz="1000" b="1" dirty="0" smtClean="0">
                  <a:solidFill>
                    <a:schemeClr val="tx1"/>
                  </a:solidFill>
                  <a:latin typeface="Arial" pitchFamily="34" charset="0"/>
                  <a:cs typeface="Arial" pitchFamily="34" charset="0"/>
                </a:rPr>
                <a:t>12  1314    16</a:t>
              </a:r>
              <a:endParaRPr lang="ko-KR" altLang="en-US" sz="1000" b="1" dirty="0">
                <a:solidFill>
                  <a:schemeClr val="tx1"/>
                </a:solidFill>
                <a:latin typeface="Arial" pitchFamily="34" charset="0"/>
                <a:cs typeface="Arial" pitchFamily="34" charset="0"/>
              </a:endParaRPr>
            </a:p>
          </p:txBody>
        </p:sp>
        <p:sp>
          <p:nvSpPr>
            <p:cNvPr id="44" name="TextBox 43"/>
            <p:cNvSpPr txBox="1"/>
            <p:nvPr/>
          </p:nvSpPr>
          <p:spPr>
            <a:xfrm>
              <a:off x="3709988" y="5375954"/>
              <a:ext cx="3759606" cy="246221"/>
            </a:xfrm>
            <a:prstGeom prst="rect">
              <a:avLst/>
            </a:prstGeom>
            <a:noFill/>
          </p:spPr>
          <p:txBody>
            <a:bodyPr wrap="square" rtlCol="0">
              <a:spAutoFit/>
            </a:bodyPr>
            <a:lstStyle/>
            <a:p>
              <a:r>
                <a:rPr lang="en-US" altLang="ko-KR" sz="1000" b="1" dirty="0" smtClean="0">
                  <a:solidFill>
                    <a:schemeClr val="tx1"/>
                  </a:solidFill>
                  <a:latin typeface="Arial" pitchFamily="34" charset="0"/>
                  <a:cs typeface="Arial" pitchFamily="34" charset="0"/>
                </a:rPr>
                <a:t>         2      4      6     8   10                                                  15   17</a:t>
              </a:r>
              <a:endParaRPr lang="ko-KR" altLang="en-US" sz="1000" b="1" dirty="0">
                <a:solidFill>
                  <a:schemeClr val="tx1"/>
                </a:solidFill>
                <a:latin typeface="Arial" pitchFamily="34" charset="0"/>
                <a:cs typeface="Arial" pitchFamily="34" charset="0"/>
              </a:endParaRPr>
            </a:p>
          </p:txBody>
        </p:sp>
      </p:grpSp>
      <p:cxnSp>
        <p:nvCxnSpPr>
          <p:cNvPr id="56" name="직선 화살표 연결선 55"/>
          <p:cNvCxnSpPr/>
          <p:nvPr/>
        </p:nvCxnSpPr>
        <p:spPr bwMode="auto">
          <a:xfrm>
            <a:off x="4823213" y="460778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7" name="직선 화살표 연결선 56"/>
          <p:cNvCxnSpPr/>
          <p:nvPr/>
        </p:nvCxnSpPr>
        <p:spPr bwMode="auto">
          <a:xfrm>
            <a:off x="5182781" y="460778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8" name="직선 화살표 연결선 57"/>
          <p:cNvCxnSpPr/>
          <p:nvPr/>
        </p:nvCxnSpPr>
        <p:spPr bwMode="auto">
          <a:xfrm rot="10800000">
            <a:off x="5317722" y="4957040"/>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59" name="직선 화살표 연결선 58"/>
          <p:cNvCxnSpPr/>
          <p:nvPr/>
        </p:nvCxnSpPr>
        <p:spPr bwMode="auto">
          <a:xfrm>
            <a:off x="5444720" y="460778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0" name="직선 화살표 연결선 59"/>
          <p:cNvCxnSpPr/>
          <p:nvPr/>
        </p:nvCxnSpPr>
        <p:spPr bwMode="auto">
          <a:xfrm rot="10800000">
            <a:off x="5578265" y="4952341"/>
            <a:ext cx="0" cy="199231"/>
          </a:xfrm>
          <a:prstGeom prst="straightConnector1">
            <a:avLst/>
          </a:prstGeom>
          <a:noFill/>
          <a:ln w="19050" cap="flat" cmpd="sng" algn="ctr">
            <a:solidFill>
              <a:srgbClr val="FF0000"/>
            </a:solidFill>
            <a:prstDash val="solid"/>
            <a:round/>
            <a:headEnd type="none" w="med" len="med"/>
            <a:tailEnd type="triangle"/>
          </a:ln>
          <a:effectLst/>
        </p:spPr>
      </p:cxnSp>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5" y="4180230"/>
            <a:ext cx="4864579" cy="131749"/>
          </a:xfrm>
          <a:prstGeom prst="rect">
            <a:avLst/>
          </a:prstGeom>
        </p:spPr>
      </p:pic>
      <p:pic>
        <p:nvPicPr>
          <p:cNvPr id="31" name="그림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1" y="4817373"/>
            <a:ext cx="4864579" cy="131749"/>
          </a:xfrm>
          <a:prstGeom prst="rect">
            <a:avLst/>
          </a:prstGeom>
        </p:spPr>
      </p:pic>
      <p:cxnSp>
        <p:nvCxnSpPr>
          <p:cNvPr id="30" name="직선 화살표 연결선 29"/>
          <p:cNvCxnSpPr/>
          <p:nvPr/>
        </p:nvCxnSpPr>
        <p:spPr bwMode="auto">
          <a:xfrm>
            <a:off x="5051813" y="4607785"/>
            <a:ext cx="0" cy="199231"/>
          </a:xfrm>
          <a:prstGeom prst="straightConnector1">
            <a:avLst/>
          </a:prstGeom>
          <a:no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7139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48911E2A-1CFE-4735-A5A0-69876B889F75}" type="slidenum">
              <a:rPr lang="en-US" altLang="ko-KR"/>
              <a:pPr/>
              <a:t>4</a:t>
            </a:fld>
            <a:endParaRPr lang="en-US" altLang="ko-KR"/>
          </a:p>
        </p:txBody>
      </p:sp>
      <p:sp>
        <p:nvSpPr>
          <p:cNvPr id="6153" name="Text Box 9"/>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CONTENTS</a:t>
            </a:r>
          </a:p>
        </p:txBody>
      </p:sp>
      <p:sp>
        <p:nvSpPr>
          <p:cNvPr id="6" name="Text Box 4"/>
          <p:cNvSpPr txBox="1">
            <a:spLocks noChangeArrowheads="1"/>
          </p:cNvSpPr>
          <p:nvPr/>
        </p:nvSpPr>
        <p:spPr bwMode="auto">
          <a:xfrm>
            <a:off x="798225" y="1646754"/>
            <a:ext cx="5111750" cy="461665"/>
          </a:xfrm>
          <a:prstGeom prst="rect">
            <a:avLst/>
          </a:prstGeom>
          <a:noFill/>
          <a:ln w="9525">
            <a:noFill/>
            <a:miter lim="800000"/>
            <a:headEnd/>
            <a:tailEnd/>
          </a:ln>
        </p:spPr>
        <p:txBody>
          <a:bodyPr>
            <a:spAutoFit/>
          </a:bodyPr>
          <a:lstStyle/>
          <a:p>
            <a:r>
              <a:rPr lang="en-US" altLang="ko-KR" sz="1200" b="1" dirty="0">
                <a:solidFill>
                  <a:schemeClr val="tx1"/>
                </a:solidFill>
                <a:latin typeface="Arial" charset="0"/>
              </a:rPr>
              <a:t>Trouble Shooting</a:t>
            </a:r>
            <a:r>
              <a:rPr lang="en-US" altLang="ko-KR" sz="1200" dirty="0">
                <a:solidFill>
                  <a:schemeClr val="tx1"/>
                </a:solidFill>
                <a:latin typeface="Arial" charset="0"/>
              </a:rPr>
              <a:t>				</a:t>
            </a:r>
            <a:r>
              <a:rPr lang="en-US" altLang="ko-KR" sz="1200" dirty="0" smtClean="0">
                <a:solidFill>
                  <a:schemeClr val="tx1"/>
                </a:solidFill>
                <a:latin typeface="Arial" charset="0"/>
              </a:rPr>
              <a:t> 87</a:t>
            </a:r>
            <a:endParaRPr lang="en-US" altLang="ko-KR" sz="1200" dirty="0">
              <a:solidFill>
                <a:schemeClr val="tx1"/>
              </a:solidFill>
              <a:latin typeface="Arial" charset="0"/>
            </a:endParaRPr>
          </a:p>
          <a:p>
            <a:endParaRPr lang="en-US" altLang="ko-KR" sz="1200" dirty="0">
              <a:solidFill>
                <a:schemeClr val="tx1"/>
              </a:solidFill>
              <a:latin typeface="Arial" charset="0"/>
            </a:endParaRPr>
          </a:p>
        </p:txBody>
      </p:sp>
      <p:sp>
        <p:nvSpPr>
          <p:cNvPr id="7"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smtClean="0">
                <a:solidFill>
                  <a:schemeClr val="tx1"/>
                </a:solidFill>
                <a:latin typeface="Arial" charset="0"/>
              </a:rPr>
              <a:t>Contents</a:t>
            </a:r>
            <a:endParaRPr lang="en-US" altLang="ko-KR" sz="1400" b="1"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0311540F-718D-42C4-8231-369EEDF10D95}" type="slidenum">
              <a:rPr lang="en-US" altLang="ko-KR"/>
              <a:pPr/>
              <a:t>40</a:t>
            </a:fld>
            <a:endParaRPr lang="en-US" altLang="ko-KR"/>
          </a:p>
        </p:txBody>
      </p:sp>
      <p:sp>
        <p:nvSpPr>
          <p:cNvPr id="39940" name="Text Box 4"/>
          <p:cNvSpPr txBox="1">
            <a:spLocks noChangeArrowheads="1"/>
          </p:cNvSpPr>
          <p:nvPr/>
        </p:nvSpPr>
        <p:spPr bwMode="auto">
          <a:xfrm>
            <a:off x="792163" y="1206500"/>
            <a:ext cx="5141912" cy="600164"/>
          </a:xfrm>
          <a:prstGeom prst="rect">
            <a:avLst/>
          </a:prstGeom>
          <a:noFill/>
          <a:ln w="9525">
            <a:noFill/>
            <a:miter lim="800000"/>
            <a:headEnd/>
            <a:tailEnd/>
          </a:ln>
          <a:effectLst/>
        </p:spPr>
        <p:txBody>
          <a:bodyPr wrap="square">
            <a:spAutoFit/>
          </a:bodyPr>
          <a:lstStyle/>
          <a:p>
            <a:r>
              <a:rPr lang="en-US" altLang="ko-KR" dirty="0">
                <a:solidFill>
                  <a:schemeClr val="tx1"/>
                </a:solidFill>
                <a:latin typeface="Arial" panose="020B0604020202020204" pitchFamily="34" charset="0"/>
                <a:cs typeface="Arial" panose="020B0604020202020204" pitchFamily="34" charset="0"/>
              </a:rPr>
              <a:t>Access Setup menu from Right Clicking mouse button to Popup Menu.</a:t>
            </a:r>
          </a:p>
          <a:p>
            <a:r>
              <a:rPr lang="en-US" altLang="ko-KR" dirty="0">
                <a:solidFill>
                  <a:schemeClr val="tx1"/>
                </a:solidFill>
                <a:latin typeface="Arial" panose="020B0604020202020204" pitchFamily="34" charset="0"/>
                <a:cs typeface="Arial" panose="020B0604020202020204" pitchFamily="34" charset="0"/>
              </a:rPr>
              <a:t>Configure Display, Record, Device, </a:t>
            </a:r>
            <a:r>
              <a:rPr lang="en-US" altLang="ko-KR" dirty="0" smtClean="0">
                <a:solidFill>
                  <a:schemeClr val="tx1"/>
                </a:solidFill>
                <a:latin typeface="Arial" panose="020B0604020202020204" pitchFamily="34" charset="0"/>
                <a:cs typeface="Arial" panose="020B0604020202020204" pitchFamily="34" charset="0"/>
              </a:rPr>
              <a:t>Alarm, Network</a:t>
            </a:r>
            <a:r>
              <a:rPr lang="en-US" altLang="ko-KR" dirty="0">
                <a:solidFill>
                  <a:schemeClr val="tx1"/>
                </a:solidFill>
                <a:latin typeface="Arial" panose="020B0604020202020204" pitchFamily="34" charset="0"/>
                <a:cs typeface="Arial" panose="020B0604020202020204" pitchFamily="34" charset="0"/>
              </a:rPr>
              <a:t>, System which is navigated by clicking on corresponding tab menu at the top of the </a:t>
            </a:r>
            <a:r>
              <a:rPr lang="en-US" altLang="ko-KR" dirty="0" smtClean="0">
                <a:solidFill>
                  <a:schemeClr val="tx1"/>
                </a:solidFill>
                <a:latin typeface="Arial" panose="020B0604020202020204" pitchFamily="34" charset="0"/>
                <a:cs typeface="Arial" panose="020B0604020202020204" pitchFamily="34" charset="0"/>
              </a:rPr>
              <a:t>screen.</a:t>
            </a:r>
            <a:endParaRPr lang="en-US" altLang="ko-KR" dirty="0">
              <a:solidFill>
                <a:schemeClr val="tx1"/>
              </a:solidFill>
              <a:latin typeface="Arial" panose="020B0604020202020204" pitchFamily="34" charset="0"/>
              <a:cs typeface="Arial" panose="020B0604020202020204" pitchFamily="34" charset="0"/>
            </a:endParaRPr>
          </a:p>
        </p:txBody>
      </p:sp>
      <p:sp>
        <p:nvSpPr>
          <p:cNvPr id="39956" name="Text Box 20"/>
          <p:cNvSpPr txBox="1">
            <a:spLocks noChangeArrowheads="1"/>
          </p:cNvSpPr>
          <p:nvPr/>
        </p:nvSpPr>
        <p:spPr bwMode="auto">
          <a:xfrm>
            <a:off x="792162" y="2865639"/>
            <a:ext cx="4968875" cy="430887"/>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a:solidFill>
                  <a:schemeClr val="tx1"/>
                </a:solidFill>
                <a:latin typeface="Arial" panose="020B0604020202020204" pitchFamily="34" charset="0"/>
                <a:cs typeface="Arial" panose="020B0604020202020204" pitchFamily="34" charset="0"/>
              </a:rPr>
              <a:t>-1. </a:t>
            </a:r>
            <a:r>
              <a:rPr lang="en-US" altLang="ko-KR" b="1" dirty="0" smtClean="0">
                <a:solidFill>
                  <a:schemeClr val="tx1"/>
                </a:solidFill>
                <a:latin typeface="Arial" panose="020B0604020202020204" pitchFamily="34" charset="0"/>
                <a:cs typeface="Arial" panose="020B0604020202020204" pitchFamily="34" charset="0"/>
              </a:rPr>
              <a:t>Display</a:t>
            </a:r>
            <a:endParaRPr lang="en-US" altLang="ko-KR" dirty="0">
              <a:solidFill>
                <a:srgbClr val="000000"/>
              </a:solidFill>
              <a:latin typeface="Arial" panose="020B0604020202020204" pitchFamily="34" charset="0"/>
              <a:cs typeface="Arial" panose="020B0604020202020204" pitchFamily="34" charset="0"/>
            </a:endParaRPr>
          </a:p>
          <a:p>
            <a:pPr marL="342900" indent="-342900"/>
            <a:r>
              <a:rPr lang="en-US" altLang="ko-KR" dirty="0">
                <a:solidFill>
                  <a:srgbClr val="000000"/>
                </a:solidFill>
                <a:latin typeface="Arial" panose="020B0604020202020204" pitchFamily="34" charset="0"/>
                <a:cs typeface="Arial" panose="020B0604020202020204" pitchFamily="34" charset="0"/>
              </a:rPr>
              <a:t>Configure </a:t>
            </a:r>
            <a:r>
              <a:rPr lang="en-US" altLang="ko-KR" dirty="0" smtClean="0">
                <a:solidFill>
                  <a:srgbClr val="000000"/>
                </a:solidFill>
                <a:latin typeface="Arial" panose="020B0604020202020204" pitchFamily="34" charset="0"/>
                <a:cs typeface="Arial" panose="020B0604020202020204" pitchFamily="34" charset="0"/>
              </a:rPr>
              <a:t>OSD and </a:t>
            </a:r>
            <a:r>
              <a:rPr lang="en-US" altLang="ko-KR" dirty="0">
                <a:solidFill>
                  <a:srgbClr val="000000"/>
                </a:solidFill>
                <a:latin typeface="Arial" panose="020B0604020202020204" pitchFamily="34" charset="0"/>
                <a:cs typeface="Arial" panose="020B0604020202020204" pitchFamily="34" charset="0"/>
              </a:rPr>
              <a:t>Main </a:t>
            </a:r>
            <a:r>
              <a:rPr lang="en-US" altLang="ko-KR" dirty="0" smtClean="0">
                <a:solidFill>
                  <a:srgbClr val="000000"/>
                </a:solidFill>
                <a:latin typeface="Arial" panose="020B0604020202020204" pitchFamily="34" charset="0"/>
                <a:cs typeface="Arial" panose="020B0604020202020204" pitchFamily="34" charset="0"/>
              </a:rPr>
              <a:t>Display setting</a:t>
            </a:r>
            <a:r>
              <a:rPr lang="en-US" altLang="ko-KR" dirty="0">
                <a:solidFill>
                  <a:srgbClr val="000000"/>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sp>
        <p:nvSpPr>
          <p:cNvPr id="39973" name="Text Box 37"/>
          <p:cNvSpPr txBox="1">
            <a:spLocks noChangeArrowheads="1"/>
          </p:cNvSpPr>
          <p:nvPr/>
        </p:nvSpPr>
        <p:spPr bwMode="auto">
          <a:xfrm>
            <a:off x="792163" y="3358833"/>
            <a:ext cx="4968875" cy="261610"/>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a:t>
            </a:r>
            <a:r>
              <a:rPr lang="ko-KR" altLang="ko-KR" b="1"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OSD</a:t>
            </a:r>
            <a:endParaRPr lang="en-US" altLang="ko-KR" b="1" dirty="0">
              <a:solidFill>
                <a:schemeClr val="tx1"/>
              </a:solidFill>
              <a:latin typeface="Arial" panose="020B0604020202020204" pitchFamily="34" charset="0"/>
              <a:cs typeface="Arial" panose="020B0604020202020204" pitchFamily="34" charset="0"/>
            </a:endParaRPr>
          </a:p>
        </p:txBody>
      </p:sp>
      <p:sp>
        <p:nvSpPr>
          <p:cNvPr id="11" name="AutoShape 10"/>
          <p:cNvSpPr>
            <a:spLocks noChangeArrowheads="1"/>
          </p:cNvSpPr>
          <p:nvPr/>
        </p:nvSpPr>
        <p:spPr bwMode="auto">
          <a:xfrm>
            <a:off x="792163" y="825387"/>
            <a:ext cx="3455988" cy="360363"/>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en-US" sz="1400" b="1" dirty="0">
                <a:solidFill>
                  <a:schemeClr val="tx1"/>
                </a:solidFill>
                <a:latin typeface="Arial" charset="0"/>
              </a:rPr>
              <a:t>3-</a:t>
            </a:r>
            <a:r>
              <a:rPr lang="en-US" altLang="ko-KR" sz="1400" b="1" dirty="0">
                <a:solidFill>
                  <a:schemeClr val="tx1"/>
                </a:solidFill>
                <a:latin typeface="Arial" charset="0"/>
              </a:rPr>
              <a:t>4</a:t>
            </a:r>
            <a:r>
              <a:rPr lang="en-US" altLang="en-US" sz="1400" b="1" dirty="0">
                <a:solidFill>
                  <a:schemeClr val="tx1"/>
                </a:solidFill>
                <a:latin typeface="Arial" charset="0"/>
              </a:rPr>
              <a:t>. SETUP </a:t>
            </a:r>
            <a:r>
              <a:rPr lang="en-US" altLang="ko-KR" sz="1400" b="1" dirty="0" smtClean="0">
                <a:solidFill>
                  <a:schemeClr val="tx1"/>
                </a:solidFill>
                <a:latin typeface="Arial" charset="0"/>
              </a:rPr>
              <a:t>Mode</a:t>
            </a:r>
            <a:endParaRPr lang="en-US" altLang="ko-KR" sz="1400" b="1" dirty="0">
              <a:solidFill>
                <a:schemeClr val="tx1"/>
              </a:solidFill>
              <a:latin typeface="Arial" charset="0"/>
            </a:endParaRPr>
          </a:p>
        </p:txBody>
      </p:sp>
      <p:graphicFrame>
        <p:nvGraphicFramePr>
          <p:cNvPr id="16" name="Group 109"/>
          <p:cNvGraphicFramePr>
            <a:graphicFrameLocks noGrp="1"/>
          </p:cNvGraphicFramePr>
          <p:nvPr>
            <p:extLst/>
          </p:nvPr>
        </p:nvGraphicFramePr>
        <p:xfrm>
          <a:off x="792162" y="6804025"/>
          <a:ext cx="4977411" cy="1506200"/>
        </p:xfrm>
        <a:graphic>
          <a:graphicData uri="http://schemas.openxmlformats.org/drawingml/2006/table">
            <a:tbl>
              <a:tblPr/>
              <a:tblGrid>
                <a:gridCol w="1354138"/>
                <a:gridCol w="3623273"/>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Date Format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YYYY/MM/DD, MM/DD/YYYY, DD/MM/YYYY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Time Format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24HR, 12H(AM/PM)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Language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Select system language.</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OSD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OSD On/Off</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870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Information Bar</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Information Menu Bar Hide always/Auto hide/ Show always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Display HDD Usage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Percent/Oldest Date</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6" name="표 5"/>
          <p:cNvGraphicFramePr>
            <a:graphicFrameLocks noGrp="1"/>
          </p:cNvGraphicFramePr>
          <p:nvPr>
            <p:extLst/>
          </p:nvPr>
        </p:nvGraphicFramePr>
        <p:xfrm>
          <a:off x="788393" y="1797893"/>
          <a:ext cx="4977407" cy="1036320"/>
        </p:xfrm>
        <a:graphic>
          <a:graphicData uri="http://schemas.openxmlformats.org/drawingml/2006/table">
            <a:tbl>
              <a:tblPr/>
              <a:tblGrid>
                <a:gridCol w="2161109"/>
                <a:gridCol w="2816298"/>
              </a:tblGrid>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changes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Default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Return to factory default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Close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Close the menu. If there is a something that has not been applied after the change, a pop-up will be asked.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333" y="3717706"/>
            <a:ext cx="4966531" cy="2788920"/>
          </a:xfrm>
          <a:prstGeom prst="rect">
            <a:avLst/>
          </a:prstGeom>
        </p:spPr>
      </p:pic>
    </p:spTree>
    <p:extLst>
      <p:ext uri="{BB962C8B-B14F-4D97-AF65-F5344CB8AC3E}">
        <p14:creationId xmlns:p14="http://schemas.microsoft.com/office/powerpoint/2010/main" val="18324217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9F5D384D-5EE2-4B86-9BEB-B90A83A8D1E8}" type="slidenum">
              <a:rPr lang="en-US" altLang="ko-KR"/>
              <a:pPr/>
              <a:t>41</a:t>
            </a:fld>
            <a:endParaRPr lang="en-US" altLang="ko-K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2" name="Text Box 14"/>
          <p:cNvSpPr txBox="1">
            <a:spLocks noChangeArrowheads="1"/>
          </p:cNvSpPr>
          <p:nvPr/>
        </p:nvSpPr>
        <p:spPr bwMode="auto">
          <a:xfrm>
            <a:off x="720725" y="866775"/>
            <a:ext cx="4968875" cy="430887"/>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2)</a:t>
            </a:r>
            <a:r>
              <a:rPr lang="ko-KR" altLang="ko-KR" b="1"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Monitor</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1519134150"/>
              </p:ext>
            </p:extLst>
          </p:nvPr>
        </p:nvGraphicFramePr>
        <p:xfrm>
          <a:off x="792600" y="4635461"/>
          <a:ext cx="4968000" cy="1615440"/>
        </p:xfrm>
        <a:graphic>
          <a:graphicData uri="http://schemas.openxmlformats.org/drawingml/2006/table">
            <a:tbl>
              <a:tblPr/>
              <a:tblGrid>
                <a:gridCol w="2295940"/>
                <a:gridCol w="2672060"/>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Resolution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1280x720, 1920x1080, </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2560x1440, 3840x2160</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Overscan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Cut off a bit of each edge of the screen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Display mode restore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Sequence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dwell time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1 sec ~ 60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Skip Video Loss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Skip a video loss channel when you set the sequence of the live screen.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Switching</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a display for the live screen.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0" name="Text Box 12"/>
          <p:cNvSpPr txBox="1">
            <a:spLocks noChangeArrowheads="1"/>
          </p:cNvSpPr>
          <p:nvPr/>
        </p:nvSpPr>
        <p:spPr bwMode="auto">
          <a:xfrm>
            <a:off x="792163" y="1135995"/>
            <a:ext cx="507682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rgbClr val="000000"/>
                </a:solidFill>
                <a:latin typeface="Arial" panose="020B0604020202020204" pitchFamily="34" charset="0"/>
                <a:cs typeface="Arial" panose="020B0604020202020204" pitchFamily="34" charset="0"/>
              </a:rPr>
              <a:t>Configure and view Resolution, Sequence Dwell Time settings. </a:t>
            </a:r>
            <a:endParaRPr lang="en-US" altLang="ko-KR" dirty="0">
              <a:solidFill>
                <a:srgbClr val="000000"/>
              </a:solidFill>
              <a:latin typeface="Arial" panose="020B0604020202020204" pitchFamily="34" charset="0"/>
              <a:cs typeface="Arial" panose="020B0604020202020204" pitchFamily="34" charset="0"/>
            </a:endParaRP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88" y="1700180"/>
            <a:ext cx="4992624" cy="2801982"/>
          </a:xfrm>
          <a:prstGeom prst="rect">
            <a:avLst/>
          </a:prstGeom>
        </p:spPr>
      </p:pic>
    </p:spTree>
    <p:extLst>
      <p:ext uri="{BB962C8B-B14F-4D97-AF65-F5344CB8AC3E}">
        <p14:creationId xmlns:p14="http://schemas.microsoft.com/office/powerpoint/2010/main" val="3579399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9F5D384D-5EE2-4B86-9BEB-B90A83A8D1E8}" type="slidenum">
              <a:rPr lang="en-US" altLang="ko-KR"/>
              <a:pPr/>
              <a:t>42</a:t>
            </a:fld>
            <a:endParaRPr lang="en-US" altLang="ko-KR"/>
          </a:p>
        </p:txBody>
      </p:sp>
      <p:sp>
        <p:nvSpPr>
          <p:cNvPr id="13" name="Text Box 12"/>
          <p:cNvSpPr txBox="1">
            <a:spLocks noChangeArrowheads="1"/>
          </p:cNvSpPr>
          <p:nvPr/>
        </p:nvSpPr>
        <p:spPr bwMode="auto">
          <a:xfrm>
            <a:off x="792163" y="1135995"/>
            <a:ext cx="507682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rgbClr val="000000"/>
                </a:solidFill>
                <a:latin typeface="Arial" panose="020B0604020202020204" pitchFamily="34" charset="0"/>
                <a:cs typeface="Arial" panose="020B0604020202020204" pitchFamily="34" charset="0"/>
              </a:rPr>
              <a:t>Set the SPOT output . </a:t>
            </a: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2" name="Text Box 14"/>
          <p:cNvSpPr txBox="1">
            <a:spLocks noChangeArrowheads="1"/>
          </p:cNvSpPr>
          <p:nvPr/>
        </p:nvSpPr>
        <p:spPr bwMode="auto">
          <a:xfrm>
            <a:off x="720725" y="866775"/>
            <a:ext cx="4968875" cy="430887"/>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SPOT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0" name="Group 109"/>
          <p:cNvGraphicFramePr>
            <a:graphicFrameLocks noGrp="1"/>
          </p:cNvGraphicFramePr>
          <p:nvPr>
            <p:extLst>
              <p:ext uri="{D42A27DB-BD31-4B8C-83A1-F6EECF244321}">
                <p14:modId xmlns:p14="http://schemas.microsoft.com/office/powerpoint/2010/main" val="3859537518"/>
              </p:ext>
            </p:extLst>
          </p:nvPr>
        </p:nvGraphicFramePr>
        <p:xfrm>
          <a:off x="792163" y="5772150"/>
          <a:ext cx="4977407" cy="1371600"/>
        </p:xfrm>
        <a:graphic>
          <a:graphicData uri="http://schemas.openxmlformats.org/drawingml/2006/table">
            <a:tbl>
              <a:tblPr/>
              <a:tblGrid>
                <a:gridCol w="1293812"/>
                <a:gridCol w="3683595"/>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CVBS</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NTSC or PAL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Mode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1, 4, 9, 16 Screen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Sequence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dwell time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1 ~ 60 sec</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Skip Video Loss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Skip a video loss channel for the sequence of  the Spot.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Switching</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r>
                        <a:rPr lang="en-US" altLang="ko-KR" sz="1000" dirty="0" smtClean="0">
                          <a:solidFill>
                            <a:schemeClr val="tx1"/>
                          </a:solidFill>
                          <a:latin typeface="Times New Roman" panose="02020603050405020304" pitchFamily="18" charset="0"/>
                          <a:cs typeface="Times New Roman" panose="02020603050405020304" pitchFamily="18" charset="0"/>
                        </a:rPr>
                        <a:t>You can program the sequence time. If you want to just see ch1, you set all box to ‘1’. You can make any useful sequence by this map.</a:t>
                      </a:r>
                      <a:endParaRPr lang="en-US" altLang="ko-KR" sz="1000" dirty="0">
                        <a:solidFill>
                          <a:schemeClr val="tx1"/>
                        </a:solidFill>
                        <a:latin typeface="Times New Roman" panose="02020603050405020304" pitchFamily="18" charset="0"/>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6" name="그림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754" y="1823813"/>
            <a:ext cx="4985642" cy="2795238"/>
          </a:xfrm>
          <a:prstGeom prst="rect">
            <a:avLst/>
          </a:prstGeom>
        </p:spPr>
      </p:pic>
    </p:spTree>
    <p:extLst>
      <p:ext uri="{BB962C8B-B14F-4D97-AF65-F5344CB8AC3E}">
        <p14:creationId xmlns:p14="http://schemas.microsoft.com/office/powerpoint/2010/main" val="3444637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F39050C7-4D69-482D-8213-87D16AEC7680}" type="slidenum">
              <a:rPr lang="en-US" altLang="ko-KR"/>
              <a:pPr/>
              <a:t>43</a:t>
            </a:fld>
            <a:endParaRPr lang="en-US" altLang="ko-KR"/>
          </a:p>
        </p:txBody>
      </p:sp>
      <p:sp>
        <p:nvSpPr>
          <p:cNvPr id="40977" name="Text Box 17"/>
          <p:cNvSpPr txBox="1">
            <a:spLocks noChangeArrowheads="1"/>
          </p:cNvSpPr>
          <p:nvPr/>
        </p:nvSpPr>
        <p:spPr bwMode="auto">
          <a:xfrm>
            <a:off x="792163" y="1268254"/>
            <a:ext cx="4968875" cy="261610"/>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a:t>
            </a:r>
            <a:r>
              <a:rPr lang="ko-KR" altLang="ko-KR" b="1"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Codec</a:t>
            </a:r>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1" name="Group 109"/>
          <p:cNvGraphicFramePr>
            <a:graphicFrameLocks noGrp="1"/>
          </p:cNvGraphicFramePr>
          <p:nvPr>
            <p:extLst/>
          </p:nvPr>
        </p:nvGraphicFramePr>
        <p:xfrm>
          <a:off x="793155" y="4672330"/>
          <a:ext cx="4975185" cy="975360"/>
        </p:xfrm>
        <a:graphic>
          <a:graphicData uri="http://schemas.openxmlformats.org/drawingml/2006/table">
            <a:tbl>
              <a:tblPr/>
              <a:tblGrid>
                <a:gridCol w="1886975"/>
                <a:gridCol w="3088210"/>
              </a:tblGrid>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Codec and Resolution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codec and resolution.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Framerate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Frame per seconds.</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Quality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Quality.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5" name="표 4"/>
          <p:cNvGraphicFramePr>
            <a:graphicFrameLocks noGrp="1"/>
          </p:cNvGraphicFramePr>
          <p:nvPr>
            <p:extLst/>
          </p:nvPr>
        </p:nvGraphicFramePr>
        <p:xfrm>
          <a:off x="785813" y="6824980"/>
          <a:ext cx="4982527" cy="243840"/>
        </p:xfrm>
        <a:graphic>
          <a:graphicData uri="http://schemas.openxmlformats.org/drawingml/2006/table">
            <a:tbl>
              <a:tblPr/>
              <a:tblGrid>
                <a:gridCol w="1888807"/>
                <a:gridCol w="3093720"/>
              </a:tblGrid>
              <a:tr h="190500">
                <a:tc>
                  <a:txBody>
                    <a:bodyPr/>
                    <a:lstStyle/>
                    <a:p>
                      <a:pPr marL="0" marR="0" lvl="0" indent="0" algn="l" defTabSz="914400" rtl="0" eaLnBrk="1" fontAlgn="base" latinLnBrk="1" hangingPunct="1">
                        <a:lnSpc>
                          <a:spcPct val="100000"/>
                        </a:lnSpc>
                        <a:spcBef>
                          <a:spcPct val="20000"/>
                        </a:spcBef>
                        <a:spcAft>
                          <a:spcPct val="0"/>
                        </a:spcAft>
                        <a:buClrTx/>
                        <a:buSzTx/>
                        <a:buFont typeface="Wingdings" panose="05000000000000000000" pitchFamily="2" charset="2"/>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Audio</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 / Off</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14"/>
          <p:cNvSpPr txBox="1">
            <a:spLocks noChangeArrowheads="1"/>
          </p:cNvSpPr>
          <p:nvPr/>
        </p:nvSpPr>
        <p:spPr bwMode="auto">
          <a:xfrm>
            <a:off x="720725" y="866775"/>
            <a:ext cx="4968875" cy="430887"/>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2</a:t>
            </a:r>
            <a:r>
              <a:rPr lang="ko-KR" altLang="ko-KR"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Record</a:t>
            </a:r>
            <a:endParaRPr lang="ko-KR" altLang="ko-KR" b="1"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Configure </a:t>
            </a:r>
            <a:r>
              <a:rPr lang="en-US" altLang="ko-KR" dirty="0">
                <a:solidFill>
                  <a:schemeClr val="tx1"/>
                </a:solidFill>
                <a:latin typeface="Arial" panose="020B0604020202020204" pitchFamily="34" charset="0"/>
                <a:cs typeface="Arial" panose="020B0604020202020204" pitchFamily="34" charset="0"/>
              </a:rPr>
              <a:t>and view Event In, Record, Group, Holiday settings</a:t>
            </a:r>
          </a:p>
        </p:txBody>
      </p:sp>
      <p:graphicFrame>
        <p:nvGraphicFramePr>
          <p:cNvPr id="15" name="Group 109"/>
          <p:cNvGraphicFramePr>
            <a:graphicFrameLocks noGrp="1"/>
          </p:cNvGraphicFramePr>
          <p:nvPr>
            <p:extLst/>
          </p:nvPr>
        </p:nvGraphicFramePr>
        <p:xfrm>
          <a:off x="793155" y="5966367"/>
          <a:ext cx="4975185" cy="672558"/>
        </p:xfrm>
        <a:graphic>
          <a:graphicData uri="http://schemas.openxmlformats.org/drawingml/2006/table">
            <a:tbl>
              <a:tblPr/>
              <a:tblGrid>
                <a:gridCol w="1886975"/>
                <a:gridCol w="3088210"/>
              </a:tblGrid>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Bitrate Auto</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Automatically sets the best bitrate according to the camera resolution and fps.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7631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Bitrate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the bitrate manually.</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6" name="표 15"/>
          <p:cNvGraphicFramePr>
            <a:graphicFrameLocks noGrp="1"/>
          </p:cNvGraphicFramePr>
          <p:nvPr>
            <p:extLst>
              <p:ext uri="{D42A27DB-BD31-4B8C-83A1-F6EECF244321}">
                <p14:modId xmlns:p14="http://schemas.microsoft.com/office/powerpoint/2010/main" val="1162561609"/>
              </p:ext>
            </p:extLst>
          </p:nvPr>
        </p:nvGraphicFramePr>
        <p:xfrm>
          <a:off x="795278" y="7685246"/>
          <a:ext cx="4982527" cy="487680"/>
        </p:xfrm>
        <a:graphic>
          <a:graphicData uri="http://schemas.openxmlformats.org/drawingml/2006/table">
            <a:tbl>
              <a:tblPr/>
              <a:tblGrid>
                <a:gridCol w="1888807"/>
                <a:gridCol w="3093720"/>
              </a:tblGrid>
              <a:tr h="19050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Total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the total fps.</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Estimated Recording</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Days</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체"/>
                          <a:cs typeface="Times New Roman" pitchFamily="18" charset="0"/>
                        </a:rPr>
                        <a:t>This is an automatic calculator of  the recoding days.</a:t>
                      </a:r>
                      <a:endPar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2" name="표 11"/>
          <p:cNvGraphicFramePr>
            <a:graphicFrameLocks noGrp="1"/>
          </p:cNvGraphicFramePr>
          <p:nvPr>
            <p:extLst>
              <p:ext uri="{D42A27DB-BD31-4B8C-83A1-F6EECF244321}">
                <p14:modId xmlns:p14="http://schemas.microsoft.com/office/powerpoint/2010/main" val="4149663562"/>
              </p:ext>
            </p:extLst>
          </p:nvPr>
        </p:nvGraphicFramePr>
        <p:xfrm>
          <a:off x="795278" y="7178913"/>
          <a:ext cx="4982527" cy="396240"/>
        </p:xfrm>
        <a:graphic>
          <a:graphicData uri="http://schemas.openxmlformats.org/drawingml/2006/table">
            <a:tbl>
              <a:tblPr/>
              <a:tblGrid>
                <a:gridCol w="1888807"/>
                <a:gridCol w="3093720"/>
              </a:tblGrid>
              <a:tr h="190500">
                <a:tc>
                  <a:txBody>
                    <a:bodyPr/>
                    <a:lstStyle/>
                    <a:p>
                      <a:pPr marL="0" marR="0" lvl="0" indent="0" algn="l" defTabSz="914400" rtl="0" eaLnBrk="1" fontAlgn="base" latinLnBrk="1" hangingPunct="1">
                        <a:lnSpc>
                          <a:spcPct val="100000"/>
                        </a:lnSpc>
                        <a:spcBef>
                          <a:spcPct val="20000"/>
                        </a:spcBef>
                        <a:spcAft>
                          <a:spcPct val="0"/>
                        </a:spcAft>
                        <a:buClrTx/>
                        <a:buSzTx/>
                        <a:buFont typeface="Wingdings" panose="05000000000000000000" pitchFamily="2" charset="2"/>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Timestamp</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You can check the ‘Timestamp’ to mark the time on recording files.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1645833"/>
            <a:ext cx="4887884" cy="2737658"/>
          </a:xfrm>
          <a:prstGeom prst="rect">
            <a:avLst/>
          </a:prstGeom>
        </p:spPr>
      </p:pic>
    </p:spTree>
    <p:extLst>
      <p:ext uri="{BB962C8B-B14F-4D97-AF65-F5344CB8AC3E}">
        <p14:creationId xmlns:p14="http://schemas.microsoft.com/office/powerpoint/2010/main" val="37465267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F39050C7-4D69-482D-8213-87D16AEC7680}" type="slidenum">
              <a:rPr lang="en-US" altLang="ko-KR"/>
              <a:pPr/>
              <a:t>44</a:t>
            </a:fld>
            <a:endParaRPr lang="en-US" altLang="ko-KR"/>
          </a:p>
        </p:txBody>
      </p:sp>
      <p:sp>
        <p:nvSpPr>
          <p:cNvPr id="40977" name="Text Box 17"/>
          <p:cNvSpPr txBox="1">
            <a:spLocks noChangeArrowheads="1"/>
          </p:cNvSpPr>
          <p:nvPr/>
        </p:nvSpPr>
        <p:spPr bwMode="auto">
          <a:xfrm>
            <a:off x="792163" y="838593"/>
            <a:ext cx="4968875" cy="261610"/>
          </a:xfrm>
          <a:prstGeom prst="rect">
            <a:avLst/>
          </a:prstGeom>
          <a:noFill/>
          <a:ln w="9525">
            <a:noFill/>
            <a:miter lim="800000"/>
            <a:headEnd/>
            <a:tailEnd/>
          </a:ln>
          <a:effectLst/>
        </p:spPr>
        <p:txBody>
          <a:bodyPr>
            <a:spAutoFit/>
          </a:bodyPr>
          <a:lstStyle/>
          <a:p>
            <a:pPr marL="342900" indent="-342900"/>
            <a:r>
              <a:rPr lang="en-US" altLang="ko-KR" b="1" dirty="0" smtClean="0">
                <a:solidFill>
                  <a:schemeClr val="tx1"/>
                </a:solidFill>
                <a:latin typeface="Arial" panose="020B0604020202020204" pitchFamily="34" charset="0"/>
                <a:cs typeface="Arial" panose="020B0604020202020204" pitchFamily="34" charset="0"/>
              </a:rPr>
              <a:t>2)</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Record</a:t>
            </a:r>
          </a:p>
        </p:txBody>
      </p:sp>
      <p:graphicFrame>
        <p:nvGraphicFramePr>
          <p:cNvPr id="12" name="Group 109"/>
          <p:cNvGraphicFramePr>
            <a:graphicFrameLocks noGrp="1"/>
          </p:cNvGraphicFramePr>
          <p:nvPr>
            <p:extLst>
              <p:ext uri="{D42A27DB-BD31-4B8C-83A1-F6EECF244321}">
                <p14:modId xmlns:p14="http://schemas.microsoft.com/office/powerpoint/2010/main" val="175744004"/>
              </p:ext>
            </p:extLst>
          </p:nvPr>
        </p:nvGraphicFramePr>
        <p:xfrm>
          <a:off x="783632" y="4318608"/>
          <a:ext cx="4977406" cy="975360"/>
        </p:xfrm>
        <a:graphic>
          <a:graphicData uri="http://schemas.openxmlformats.org/drawingml/2006/table">
            <a:tbl>
              <a:tblPr/>
              <a:tblGrid>
                <a:gridCol w="947737"/>
                <a:gridCol w="934720"/>
                <a:gridCol w="3094949"/>
              </a:tblGrid>
              <a:tr h="121920">
                <a:tc gridSpan="2">
                  <a:txBody>
                    <a:bodyPr/>
                    <a:lstStyle/>
                    <a:p>
                      <a:pPr marL="0" marR="0" lvl="0" indent="0" algn="l" defTabSz="914400" rtl="0" eaLnBrk="1" fontAlgn="base" latinLnBrk="1" hangingPunct="1">
                        <a:lnSpc>
                          <a:spcPct val="100000"/>
                        </a:lnSpc>
                        <a:spcBef>
                          <a:spcPct val="20000"/>
                        </a:spcBef>
                        <a:spcAft>
                          <a:spcPct val="0"/>
                        </a:spcAft>
                        <a:buClrTx/>
                        <a:buSzTx/>
                        <a:buFont typeface="Wingdings" panose="05000000000000000000" pitchFamily="2" charset="2"/>
                        <a:buNone/>
                        <a:tabLst/>
                        <a:defRPr/>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Rec type</a:t>
                      </a:r>
                      <a:endParaRPr kumimoji="1" lang="ko-KR" altLang="ko-KR" sz="1000" b="0" i="0" u="none" strike="noStrike" cap="none" normalizeH="0" baseline="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None, Conti, Event, C/E</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rowSpan="2">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defRPr/>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Event</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Duration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5 ~ 60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vMerge="1">
                  <a:txBody>
                    <a:bodyPr/>
                    <a:lstStyle/>
                    <a:p>
                      <a:pPr marL="171450" marR="0" lvl="0" indent="-171450" algn="ctr" defTabSz="914400" rtl="0" eaLnBrk="1" fontAlgn="base" latinLnBrk="1" hangingPunct="1">
                        <a:lnSpc>
                          <a:spcPct val="100000"/>
                        </a:lnSpc>
                        <a:spcBef>
                          <a:spcPct val="20000"/>
                        </a:spcBef>
                        <a:spcAft>
                          <a:spcPct val="0"/>
                        </a:spcAft>
                        <a:buClrTx/>
                        <a:buSzTx/>
                        <a:buFont typeface="Wingdings" panose="05000000000000000000" pitchFamily="2" charset="2"/>
                        <a:buChar char="v"/>
                        <a:tabLst/>
                        <a:defRPr/>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PreAlarm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0 ~ 10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gridSpan="2">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5" name="표 4"/>
          <p:cNvGraphicFramePr>
            <a:graphicFrameLocks noGrp="1"/>
          </p:cNvGraphicFramePr>
          <p:nvPr>
            <p:extLst>
              <p:ext uri="{D42A27DB-BD31-4B8C-83A1-F6EECF244321}">
                <p14:modId xmlns:p14="http://schemas.microsoft.com/office/powerpoint/2010/main" val="1563174711"/>
              </p:ext>
            </p:extLst>
          </p:nvPr>
        </p:nvGraphicFramePr>
        <p:xfrm>
          <a:off x="779960" y="6566712"/>
          <a:ext cx="4982527" cy="243840"/>
        </p:xfrm>
        <a:graphic>
          <a:graphicData uri="http://schemas.openxmlformats.org/drawingml/2006/table">
            <a:tbl>
              <a:tblPr/>
              <a:tblGrid>
                <a:gridCol w="1888807"/>
                <a:gridCol w="3093720"/>
              </a:tblGrid>
              <a:tr h="19050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Total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the total fps / HDD </a:t>
                      </a: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transfer speed (Mbps)</a:t>
                      </a: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5" name="Group 109"/>
          <p:cNvGraphicFramePr>
            <a:graphicFrameLocks noGrp="1"/>
          </p:cNvGraphicFramePr>
          <p:nvPr>
            <p:extLst/>
          </p:nvPr>
        </p:nvGraphicFramePr>
        <p:xfrm>
          <a:off x="783632" y="5564580"/>
          <a:ext cx="4975185" cy="731520"/>
        </p:xfrm>
        <a:graphic>
          <a:graphicData uri="http://schemas.openxmlformats.org/drawingml/2006/table">
            <a:tbl>
              <a:tblPr/>
              <a:tblGrid>
                <a:gridCol w="1886975"/>
                <a:gridCol w="3088210"/>
              </a:tblGrid>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Main Stream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The resolution of the main stream.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Sub Stream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The resolution of the sub stream.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Bitrate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Bitrate of the camera.</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253" y="1231004"/>
            <a:ext cx="4983564" cy="2791247"/>
          </a:xfrm>
          <a:prstGeom prst="rect">
            <a:avLst/>
          </a:prstGeom>
        </p:spPr>
      </p:pic>
    </p:spTree>
    <p:extLst>
      <p:ext uri="{BB962C8B-B14F-4D97-AF65-F5344CB8AC3E}">
        <p14:creationId xmlns:p14="http://schemas.microsoft.com/office/powerpoint/2010/main" val="30264994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B5CE58BF-1AEB-43A5-B868-AA0273AB3726}" type="slidenum">
              <a:rPr lang="en-US" altLang="ko-KR"/>
              <a:pPr/>
              <a:t>45</a:t>
            </a:fld>
            <a:endParaRPr lang="en-US" altLang="ko-KR"/>
          </a:p>
        </p:txBody>
      </p:sp>
      <p:sp>
        <p:nvSpPr>
          <p:cNvPr id="44041" name="Text Box 9"/>
          <p:cNvSpPr txBox="1">
            <a:spLocks noChangeArrowheads="1"/>
          </p:cNvSpPr>
          <p:nvPr/>
        </p:nvSpPr>
        <p:spPr bwMode="auto">
          <a:xfrm>
            <a:off x="792163" y="840740"/>
            <a:ext cx="4968875" cy="2800767"/>
          </a:xfrm>
          <a:prstGeom prst="rect">
            <a:avLst/>
          </a:prstGeom>
          <a:noFill/>
          <a:ln w="9525">
            <a:noFill/>
            <a:miter lim="800000"/>
            <a:headEnd/>
            <a:tailEnd/>
          </a:ln>
          <a:effectLst/>
        </p:spPr>
        <p:txBody>
          <a:bodyPr>
            <a:spAutoFit/>
          </a:bodyPr>
          <a:lstStyle/>
          <a:p>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Event recording has priority in recording. In C/E recording, the recording will follow </a:t>
            </a:r>
            <a:r>
              <a:rPr lang="en-US" altLang="ko-KR" dirty="0" smtClean="0">
                <a:solidFill>
                  <a:schemeClr val="tx1"/>
                </a:solidFill>
                <a:latin typeface="Arial" panose="020B0604020202020204" pitchFamily="34" charset="0"/>
                <a:cs typeface="Arial" panose="020B0604020202020204" pitchFamily="34" charset="0"/>
              </a:rPr>
              <a:t>continuous </a:t>
            </a:r>
            <a:r>
              <a:rPr lang="en-US" altLang="ko-KR" dirty="0">
                <a:solidFill>
                  <a:schemeClr val="tx1"/>
                </a:solidFill>
                <a:latin typeface="Arial" panose="020B0604020202020204" pitchFamily="34" charset="0"/>
                <a:cs typeface="Arial" panose="020B0604020202020204" pitchFamily="34" charset="0"/>
              </a:rPr>
              <a:t>recording setup in normal condition while it would follow event recording setup in event generation.</a:t>
            </a:r>
          </a:p>
          <a:p>
            <a:pPr marL="171450" indent="-171450">
              <a:buFont typeface="Wingdings" panose="05000000000000000000" pitchFamily="2" charset="2"/>
              <a:buChar char="v"/>
            </a:pPr>
            <a:r>
              <a:rPr lang="en-US" altLang="ko-KR" dirty="0" smtClean="0">
                <a:solidFill>
                  <a:schemeClr val="tx1"/>
                </a:solidFill>
                <a:latin typeface="Arial" panose="020B0604020202020204" pitchFamily="34" charset="0"/>
                <a:cs typeface="Arial" panose="020B0604020202020204" pitchFamily="34" charset="0"/>
              </a:rPr>
              <a:t>For </a:t>
            </a:r>
            <a:r>
              <a:rPr lang="en-US" altLang="ko-KR" dirty="0">
                <a:solidFill>
                  <a:schemeClr val="tx1"/>
                </a:solidFill>
                <a:latin typeface="Arial" panose="020B0604020202020204" pitchFamily="34" charset="0"/>
                <a:cs typeface="Arial" panose="020B0604020202020204" pitchFamily="34" charset="0"/>
              </a:rPr>
              <a:t>convenience, you can use the ‘Apply All’ menu to change with the </a:t>
            </a:r>
            <a:r>
              <a:rPr lang="en-US" altLang="ko-KR" dirty="0" smtClean="0">
                <a:solidFill>
                  <a:schemeClr val="tx1"/>
                </a:solidFill>
                <a:latin typeface="Arial" panose="020B0604020202020204" pitchFamily="34" charset="0"/>
                <a:cs typeface="Arial" panose="020B0604020202020204" pitchFamily="34" charset="0"/>
              </a:rPr>
              <a:t>same preference</a:t>
            </a:r>
            <a:r>
              <a:rPr lang="en-US" altLang="ko-KR" dirty="0">
                <a:solidFill>
                  <a:schemeClr val="tx1"/>
                </a:solidFill>
                <a:latin typeface="Arial" panose="020B0604020202020204" pitchFamily="34" charset="0"/>
                <a:cs typeface="Arial" panose="020B0604020202020204" pitchFamily="34" charset="0"/>
              </a:rPr>
              <a:t>. You don’t have to setup each channel if you using the ‘Apply </a:t>
            </a:r>
            <a:r>
              <a:rPr lang="en-US" altLang="ko-KR" dirty="0" smtClean="0">
                <a:solidFill>
                  <a:schemeClr val="tx1"/>
                </a:solidFill>
                <a:latin typeface="Arial" panose="020B0604020202020204" pitchFamily="34" charset="0"/>
                <a:cs typeface="Arial" panose="020B0604020202020204" pitchFamily="34" charset="0"/>
              </a:rPr>
              <a:t>All’ function</a:t>
            </a:r>
            <a:r>
              <a:rPr lang="en-US" altLang="ko-KR" dirty="0">
                <a:solidFill>
                  <a:schemeClr val="tx1"/>
                </a:solidFill>
                <a:latin typeface="Arial" panose="020B0604020202020204" pitchFamily="34" charset="0"/>
                <a:cs typeface="Arial" panose="020B0604020202020204" pitchFamily="34" charset="0"/>
              </a:rPr>
              <a:t>.</a:t>
            </a:r>
          </a:p>
          <a:p>
            <a:pPr marL="171450" indent="-171450">
              <a:buFont typeface="Wingdings" panose="05000000000000000000" pitchFamily="2" charset="2"/>
              <a:buChar char="v"/>
            </a:pPr>
            <a:r>
              <a:rPr lang="en-US" altLang="ko-KR" dirty="0" smtClean="0">
                <a:solidFill>
                  <a:schemeClr val="tx1"/>
                </a:solidFill>
                <a:latin typeface="Arial" panose="020B0604020202020204" pitchFamily="34" charset="0"/>
                <a:cs typeface="Arial" panose="020B0604020202020204" pitchFamily="34" charset="0"/>
              </a:rPr>
              <a:t>Duration is </a:t>
            </a:r>
            <a:r>
              <a:rPr lang="en-US" altLang="ko-KR" dirty="0">
                <a:solidFill>
                  <a:schemeClr val="tx1"/>
                </a:solidFill>
                <a:latin typeface="Arial" panose="020B0604020202020204" pitchFamily="34" charset="0"/>
                <a:cs typeface="Arial" panose="020B0604020202020204" pitchFamily="34" charset="0"/>
              </a:rPr>
              <a:t>to set post event recording </a:t>
            </a:r>
            <a:r>
              <a:rPr lang="en-US" altLang="ko-KR" dirty="0" smtClean="0">
                <a:solidFill>
                  <a:schemeClr val="tx1"/>
                </a:solidFill>
                <a:latin typeface="Arial" panose="020B0604020202020204" pitchFamily="34" charset="0"/>
                <a:cs typeface="Arial" panose="020B0604020202020204" pitchFamily="34" charset="0"/>
              </a:rPr>
              <a:t>time.</a:t>
            </a: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Pre </a:t>
            </a:r>
            <a:r>
              <a:rPr lang="en-US" altLang="ko-KR" dirty="0" smtClean="0">
                <a:solidFill>
                  <a:schemeClr val="tx1"/>
                </a:solidFill>
                <a:latin typeface="Arial" panose="020B0604020202020204" pitchFamily="34" charset="0"/>
                <a:cs typeface="Arial" panose="020B0604020202020204" pitchFamily="34" charset="0"/>
              </a:rPr>
              <a:t>alarm is to </a:t>
            </a:r>
            <a:r>
              <a:rPr lang="en-US" altLang="ko-KR" dirty="0">
                <a:solidFill>
                  <a:schemeClr val="tx1"/>
                </a:solidFill>
                <a:latin typeface="Arial" panose="020B0604020202020204" pitchFamily="34" charset="0"/>
                <a:cs typeface="Arial" panose="020B0604020202020204" pitchFamily="34" charset="0"/>
              </a:rPr>
              <a:t>set pre event recording </a:t>
            </a:r>
            <a:r>
              <a:rPr lang="en-US" altLang="ko-KR" dirty="0" smtClean="0">
                <a:solidFill>
                  <a:schemeClr val="tx1"/>
                </a:solidFill>
                <a:latin typeface="Arial" panose="020B0604020202020204" pitchFamily="34" charset="0"/>
                <a:cs typeface="Arial" panose="020B0604020202020204" pitchFamily="34" charset="0"/>
              </a:rPr>
              <a:t>time.</a:t>
            </a:r>
          </a:p>
          <a:p>
            <a:pPr marL="171450" indent="-171450">
              <a:buFont typeface="Wingdings" panose="05000000000000000000" pitchFamily="2" charset="2"/>
              <a:buChar char="v"/>
            </a:pPr>
            <a:r>
              <a:rPr lang="en-US" altLang="ko-KR" dirty="0" smtClean="0">
                <a:solidFill>
                  <a:schemeClr val="tx1"/>
                </a:solidFill>
                <a:latin typeface="Arial" panose="020B0604020202020204" pitchFamily="34" charset="0"/>
                <a:cs typeface="Arial" panose="020B0604020202020204" pitchFamily="34" charset="0"/>
              </a:rPr>
              <a:t>Total shows total fps of all channels. If total fps is more than supported, it turns red. If it turns red, you need to set a lower resolution or FPS.</a:t>
            </a: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Event recording has priority in recording. In C/E recording, the recording will follow </a:t>
            </a:r>
            <a:r>
              <a:rPr lang="en-US" altLang="ko-KR" dirty="0" smtClean="0">
                <a:solidFill>
                  <a:schemeClr val="tx1"/>
                </a:solidFill>
                <a:latin typeface="Arial" panose="020B0604020202020204" pitchFamily="34" charset="0"/>
                <a:cs typeface="Arial" panose="020B0604020202020204" pitchFamily="34" charset="0"/>
              </a:rPr>
              <a:t>continuous </a:t>
            </a:r>
            <a:r>
              <a:rPr lang="en-US" altLang="ko-KR" dirty="0">
                <a:solidFill>
                  <a:schemeClr val="tx1"/>
                </a:solidFill>
                <a:latin typeface="Arial" panose="020B0604020202020204" pitchFamily="34" charset="0"/>
                <a:cs typeface="Arial" panose="020B0604020202020204" pitchFamily="34" charset="0"/>
              </a:rPr>
              <a:t>recording setup in normal condition while it would follow event recording setup in event generation.</a:t>
            </a:r>
          </a:p>
          <a:p>
            <a:pPr marL="171450" indent="-171450">
              <a:buFont typeface="Arial" panose="020B0604020202020204" pitchFamily="34" charset="0"/>
              <a:buChar char="•"/>
            </a:pP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dirty="0">
              <a:solidFill>
                <a:schemeClr val="tx1"/>
              </a:solidFill>
              <a:latin typeface="Arial" panose="020B0604020202020204" pitchFamily="34" charset="0"/>
              <a:cs typeface="Arial" panose="020B0604020202020204" pitchFamily="34" charset="0"/>
            </a:endParaRPr>
          </a:p>
        </p:txBody>
      </p:sp>
      <p:sp>
        <p:nvSpPr>
          <p:cNvPr id="6" name="Text Box 25"/>
          <p:cNvSpPr txBox="1">
            <a:spLocks noChangeArrowheads="1"/>
          </p:cNvSpPr>
          <p:nvPr/>
        </p:nvSpPr>
        <p:spPr bwMode="auto">
          <a:xfrm>
            <a:off x="800796" y="3426063"/>
            <a:ext cx="4968875" cy="938719"/>
          </a:xfrm>
          <a:prstGeom prst="rect">
            <a:avLst/>
          </a:prstGeom>
          <a:noFill/>
          <a:ln w="9525">
            <a:noFill/>
            <a:miter lim="800000"/>
            <a:headEnd/>
            <a:tailEnd/>
          </a:ln>
          <a:effectLst/>
        </p:spPr>
        <p:txBody>
          <a:bodyPr>
            <a:spAutoFit/>
          </a:bodyPr>
          <a:lstStyle/>
          <a:p>
            <a:pPr marL="342900" indent="-342900"/>
            <a:r>
              <a:rPr lang="en-US" altLang="ko-KR" b="1" dirty="0" smtClean="0">
                <a:solidFill>
                  <a:schemeClr val="tx1"/>
                </a:solidFill>
                <a:latin typeface="Arial" panose="020B0604020202020204" pitchFamily="34" charset="0"/>
                <a:cs typeface="Arial" panose="020B0604020202020204" pitchFamily="34" charset="0"/>
              </a:rPr>
              <a:t>3)</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Group</a:t>
            </a:r>
          </a:p>
          <a:p>
            <a:pPr marL="342900" indent="-342900"/>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set the group using the scheduler. If you choose ‘Group’ </a:t>
            </a:r>
            <a:r>
              <a:rPr lang="en-US" altLang="ko-KR" dirty="0" smtClean="0">
                <a:solidFill>
                  <a:schemeClr val="tx1"/>
                </a:solidFill>
                <a:latin typeface="Arial" panose="020B0604020202020204" pitchFamily="34" charset="0"/>
                <a:cs typeface="Arial" panose="020B0604020202020204" pitchFamily="34" charset="0"/>
              </a:rPr>
              <a:t>tab, you </a:t>
            </a:r>
            <a:r>
              <a:rPr lang="en-US" altLang="ko-KR" dirty="0">
                <a:solidFill>
                  <a:schemeClr val="tx1"/>
                </a:solidFill>
                <a:latin typeface="Arial" panose="020B0604020202020204" pitchFamily="34" charset="0"/>
                <a:cs typeface="Arial" panose="020B0604020202020204" pitchFamily="34" charset="0"/>
              </a:rPr>
              <a:t>can see the similar screen with ‘Record’. The setting is similar</a:t>
            </a:r>
          </a:p>
        </p:txBody>
      </p:sp>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107" y="4324377"/>
            <a:ext cx="4983564" cy="2796898"/>
          </a:xfrm>
          <a:prstGeom prst="rect">
            <a:avLst/>
          </a:prstGeom>
        </p:spPr>
      </p:pic>
    </p:spTree>
    <p:extLst>
      <p:ext uri="{BB962C8B-B14F-4D97-AF65-F5344CB8AC3E}">
        <p14:creationId xmlns:p14="http://schemas.microsoft.com/office/powerpoint/2010/main" val="1580902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B476B74F-BB39-4D83-9CDC-AEBE95566376}" type="slidenum">
              <a:rPr lang="en-US" altLang="ko-KR"/>
              <a:pPr/>
              <a:t>46</a:t>
            </a:fld>
            <a:endParaRPr lang="en-US" altLang="ko-KR"/>
          </a:p>
        </p:txBody>
      </p:sp>
      <p:sp>
        <p:nvSpPr>
          <p:cNvPr id="45058" name="Text Box 2"/>
          <p:cNvSpPr txBox="1">
            <a:spLocks noChangeArrowheads="1"/>
          </p:cNvSpPr>
          <p:nvPr/>
        </p:nvSpPr>
        <p:spPr bwMode="auto">
          <a:xfrm>
            <a:off x="731838" y="1312863"/>
            <a:ext cx="5434012" cy="371475"/>
          </a:xfrm>
          <a:prstGeom prst="rect">
            <a:avLst/>
          </a:prstGeom>
          <a:noFill/>
          <a:ln w="9525">
            <a:noFill/>
            <a:miter lim="800000"/>
            <a:headEnd/>
            <a:tailEnd/>
          </a:ln>
          <a:effectLst/>
        </p:spPr>
        <p:txBody>
          <a:bodyPr>
            <a:spAutoFit/>
          </a:bodyPr>
          <a:lstStyle/>
          <a:p>
            <a:r>
              <a:rPr lang="en-US" altLang="ko-KR" sz="1800">
                <a:solidFill>
                  <a:schemeClr val="tx1"/>
                </a:solidFill>
                <a:latin typeface="굴림" charset="-127"/>
              </a:rPr>
              <a:t> </a:t>
            </a:r>
            <a:endParaRPr lang="en-US" altLang="ko-KR" sz="1200">
              <a:solidFill>
                <a:schemeClr val="tx1"/>
              </a:solidFill>
              <a:latin typeface="굴림" charset="-127"/>
            </a:endParaRPr>
          </a:p>
        </p:txBody>
      </p:sp>
      <p:sp>
        <p:nvSpPr>
          <p:cNvPr id="18" name="Text Box 25"/>
          <p:cNvSpPr txBox="1">
            <a:spLocks noChangeArrowheads="1"/>
          </p:cNvSpPr>
          <p:nvPr/>
        </p:nvSpPr>
        <p:spPr bwMode="auto">
          <a:xfrm>
            <a:off x="719523" y="1094196"/>
            <a:ext cx="4968875" cy="3308598"/>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In </a:t>
            </a:r>
            <a:r>
              <a:rPr lang="en-US" altLang="ko-KR" dirty="0">
                <a:solidFill>
                  <a:schemeClr val="tx1"/>
                </a:solidFill>
                <a:latin typeface="Arial" panose="020B0604020202020204" pitchFamily="34" charset="0"/>
                <a:cs typeface="Arial" panose="020B0604020202020204" pitchFamily="34" charset="0"/>
              </a:rPr>
              <a:t>recording, Schedule recording setting is most preferred. So if you activate the weekly scheduler, you cannot record manually.</a:t>
            </a:r>
          </a:p>
          <a:p>
            <a:pPr marL="171450" indent="-171450">
              <a:buFont typeface="Arial" panose="020B0604020202020204" pitchFamily="34" charset="0"/>
              <a:buChar char="•"/>
            </a:pPr>
            <a:endParaRPr lang="en-US" altLang="ko-KR"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rgbClr val="000000"/>
                </a:solidFill>
                <a:latin typeface="Arial" panose="020B0604020202020204" pitchFamily="34" charset="0"/>
                <a:cs typeface="Arial" panose="020B0604020202020204" pitchFamily="34" charset="0"/>
              </a:rPr>
              <a:t>Schedule On</a:t>
            </a:r>
            <a:r>
              <a:rPr lang="ko-KR" altLang="en-US" dirty="0" smtClean="0">
                <a:solidFill>
                  <a:srgbClr val="000000"/>
                </a:solidFill>
                <a:latin typeface="Arial" panose="020B0604020202020204" pitchFamily="34" charset="0"/>
                <a:cs typeface="Arial" panose="020B0604020202020204" pitchFamily="34" charset="0"/>
              </a:rPr>
              <a:t> </a:t>
            </a:r>
            <a:r>
              <a:rPr lang="en-US" altLang="ko-KR" dirty="0" smtClean="0">
                <a:solidFill>
                  <a:srgbClr val="000000"/>
                </a:solidFill>
                <a:latin typeface="Arial" panose="020B0604020202020204" pitchFamily="34" charset="0"/>
                <a:cs typeface="Arial" panose="020B0604020202020204" pitchFamily="34" charset="0"/>
              </a:rPr>
              <a:t>:</a:t>
            </a:r>
            <a:r>
              <a:rPr lang="ko-KR" altLang="en-US" dirty="0" smtClean="0">
                <a:solidFill>
                  <a:srgbClr val="000000"/>
                </a:solidFill>
                <a:latin typeface="Arial" panose="020B0604020202020204" pitchFamily="34" charset="0"/>
                <a:cs typeface="Arial" panose="020B0604020202020204" pitchFamily="34" charset="0"/>
              </a:rPr>
              <a:t> </a:t>
            </a:r>
            <a:r>
              <a:rPr lang="en-US" altLang="ko-KR" dirty="0">
                <a:solidFill>
                  <a:srgbClr val="000000"/>
                </a:solidFill>
                <a:latin typeface="Arial" panose="020B0604020202020204" pitchFamily="34" charset="0"/>
                <a:cs typeface="Arial" panose="020B0604020202020204" pitchFamily="34" charset="0"/>
              </a:rPr>
              <a:t>T</a:t>
            </a:r>
            <a:r>
              <a:rPr lang="en-US" altLang="ko-KR" dirty="0" smtClean="0">
                <a:solidFill>
                  <a:srgbClr val="000000"/>
                </a:solidFill>
                <a:latin typeface="Arial" panose="020B0604020202020204" pitchFamily="34" charset="0"/>
                <a:cs typeface="Arial" panose="020B0604020202020204" pitchFamily="34" charset="0"/>
              </a:rPr>
              <a:t>he weekly scheduler is activated.</a:t>
            </a:r>
          </a:p>
          <a:p>
            <a:pPr marL="171450" indent="-171450">
              <a:buFont typeface="Arial" panose="020B0604020202020204" pitchFamily="34" charset="0"/>
              <a:buChar char="•"/>
            </a:pPr>
            <a:r>
              <a:rPr lang="en-US" altLang="ko-KR" dirty="0" smtClean="0">
                <a:solidFill>
                  <a:srgbClr val="000000"/>
                </a:solidFill>
                <a:latin typeface="Arial" panose="020B0604020202020204" pitchFamily="34" charset="0"/>
                <a:cs typeface="Arial" panose="020B0604020202020204" pitchFamily="34" charset="0"/>
              </a:rPr>
              <a:t>Holiday On : </a:t>
            </a:r>
            <a:r>
              <a:rPr lang="en-US" altLang="ko-KR" dirty="0">
                <a:solidFill>
                  <a:srgbClr val="000000"/>
                </a:solidFill>
                <a:latin typeface="Arial" panose="020B0604020202020204" pitchFamily="34" charset="0"/>
                <a:cs typeface="Arial" panose="020B0604020202020204" pitchFamily="34" charset="0"/>
              </a:rPr>
              <a:t>The </a:t>
            </a:r>
            <a:r>
              <a:rPr lang="en-US" altLang="ko-KR" dirty="0" smtClean="0">
                <a:solidFill>
                  <a:srgbClr val="000000"/>
                </a:solidFill>
                <a:latin typeface="Arial" panose="020B0604020202020204" pitchFamily="34" charset="0"/>
                <a:cs typeface="Arial" panose="020B0604020202020204" pitchFamily="34" charset="0"/>
              </a:rPr>
              <a:t>holiday that set by user is </a:t>
            </a:r>
            <a:r>
              <a:rPr lang="en-US" altLang="ko-KR" dirty="0">
                <a:solidFill>
                  <a:srgbClr val="000000"/>
                </a:solidFill>
                <a:latin typeface="Arial" panose="020B0604020202020204" pitchFamily="34" charset="0"/>
                <a:cs typeface="Arial" panose="020B0604020202020204" pitchFamily="34" charset="0"/>
              </a:rPr>
              <a:t>activated. </a:t>
            </a:r>
            <a:endParaRPr lang="en-US" altLang="ko-KR" dirty="0" smtClean="0">
              <a:solidFill>
                <a:srgbClr val="000000"/>
              </a:solidFill>
              <a:latin typeface="Arial" panose="020B0604020202020204" pitchFamily="34" charset="0"/>
              <a:cs typeface="Arial" panose="020B0604020202020204" pitchFamily="34" charset="0"/>
            </a:endParaRPr>
          </a:p>
          <a:p>
            <a:endParaRPr lang="en-US" altLang="ko-KR"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Since you can set recording weekly, you can reduce recording of unnecessary time period. In Scheduler window, days and channels are displayed, and recording information for each channel is displayed at bottom of window.</a:t>
            </a:r>
            <a:endParaRPr lang="ko-KR"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dirty="0">
              <a:solidFill>
                <a:srgbClr val="000000"/>
              </a:solidFill>
              <a:latin typeface="Arial" panose="020B0604020202020204" pitchFamily="34" charset="0"/>
              <a:cs typeface="Arial" panose="020B0604020202020204" pitchFamily="34" charset="0"/>
            </a:endParaRPr>
          </a:p>
          <a:p>
            <a:endParaRPr lang="en-US" altLang="ko-KR"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dirty="0">
              <a:solidFill>
                <a:srgbClr val="00000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b="1" dirty="0">
                <a:solidFill>
                  <a:schemeClr val="tx1"/>
                </a:solidFill>
                <a:latin typeface="Arial" panose="020B0604020202020204" pitchFamily="34" charset="0"/>
                <a:cs typeface="Arial" panose="020B0604020202020204" pitchFamily="34" charset="0"/>
              </a:rPr>
              <a:t>How to set the weekly scheduler </a:t>
            </a:r>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1. Choose 'Scheduler' to 'On'.</a:t>
            </a:r>
          </a:p>
          <a:p>
            <a:r>
              <a:rPr lang="en-US" altLang="ko-KR" dirty="0">
                <a:solidFill>
                  <a:schemeClr val="tx1"/>
                </a:solidFill>
                <a:latin typeface="Arial" panose="020B0604020202020204" pitchFamily="34" charset="0"/>
                <a:cs typeface="Arial" panose="020B0604020202020204" pitchFamily="34" charset="0"/>
              </a:rPr>
              <a:t>    2. Choose group and drag to wanted time.     </a:t>
            </a:r>
          </a:p>
          <a:p>
            <a:r>
              <a:rPr lang="en-US" altLang="ko-KR" dirty="0">
                <a:solidFill>
                  <a:schemeClr val="tx1"/>
                </a:solidFill>
                <a:latin typeface="Arial" panose="020B0604020202020204" pitchFamily="34" charset="0"/>
                <a:cs typeface="Arial" panose="020B0604020202020204" pitchFamily="34" charset="0"/>
              </a:rPr>
              <a:t>    3. Press the time bar </a:t>
            </a:r>
            <a:r>
              <a:rPr lang="en-US" altLang="ko-KR" dirty="0" smtClean="0">
                <a:solidFill>
                  <a:schemeClr val="tx1"/>
                </a:solidFill>
                <a:latin typeface="Arial" panose="020B0604020202020204" pitchFamily="34" charset="0"/>
                <a:cs typeface="Arial" panose="020B0604020202020204" pitchFamily="34" charset="0"/>
              </a:rPr>
              <a:t>                     , if </a:t>
            </a:r>
            <a:r>
              <a:rPr lang="en-US" altLang="ko-KR" dirty="0">
                <a:solidFill>
                  <a:schemeClr val="tx1"/>
                </a:solidFill>
                <a:latin typeface="Arial" panose="020B0604020202020204" pitchFamily="34" charset="0"/>
                <a:cs typeface="Arial" panose="020B0604020202020204" pitchFamily="34" charset="0"/>
              </a:rPr>
              <a:t>you want to set the detailed time.</a:t>
            </a:r>
          </a:p>
          <a:p>
            <a:r>
              <a:rPr lang="en-US" altLang="ko-KR" dirty="0">
                <a:solidFill>
                  <a:schemeClr val="tx1"/>
                </a:solidFill>
                <a:latin typeface="Arial" panose="020B0604020202020204" pitchFamily="34" charset="0"/>
                <a:cs typeface="Arial" panose="020B0604020202020204" pitchFamily="34" charset="0"/>
              </a:rPr>
              <a:t>    4. Press ‘Enter' button to change the group of the selected area.</a:t>
            </a:r>
          </a:p>
          <a:p>
            <a:r>
              <a:rPr lang="en-US" altLang="ko-KR" dirty="0">
                <a:solidFill>
                  <a:schemeClr val="tx1"/>
                </a:solidFill>
                <a:latin typeface="Arial" panose="020B0604020202020204" pitchFamily="34" charset="0"/>
                <a:cs typeface="Arial" panose="020B0604020202020204" pitchFamily="34" charset="0"/>
              </a:rPr>
              <a:t>    5. If you activate ‘Holiday’ scheduler, choose ‘holiday’.</a:t>
            </a:r>
            <a:endParaRPr lang="en-US" altLang="ko-KR" dirty="0" smtClean="0">
              <a:solidFill>
                <a:srgbClr val="000000"/>
              </a:solidFill>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718324" y="832586"/>
            <a:ext cx="4968875" cy="261610"/>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Schedule</a:t>
            </a:r>
            <a:endParaRPr lang="en-US" altLang="ko-KR" b="1" dirty="0">
              <a:solidFill>
                <a:schemeClr val="tx1"/>
              </a:solidFill>
              <a:latin typeface="Arial" panose="020B0604020202020204" pitchFamily="34" charset="0"/>
              <a:cs typeface="Arial" panose="020B0604020202020204" pitchFamily="34" charset="0"/>
            </a:endParaRPr>
          </a:p>
        </p:txBody>
      </p:sp>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7" name="그림 6"/>
          <p:cNvPicPr>
            <a:picLocks noChangeAspect="1"/>
          </p:cNvPicPr>
          <p:nvPr/>
        </p:nvPicPr>
        <p:blipFill>
          <a:blip r:embed="rId2"/>
          <a:stretch>
            <a:fillRect/>
          </a:stretch>
        </p:blipFill>
        <p:spPr>
          <a:xfrm>
            <a:off x="2327831" y="3852335"/>
            <a:ext cx="312274" cy="130114"/>
          </a:xfrm>
          <a:prstGeom prst="rect">
            <a:avLst/>
          </a:prstGeom>
        </p:spPr>
      </p:pic>
      <p:pic>
        <p:nvPicPr>
          <p:cNvPr id="8" name="그림 7"/>
          <p:cNvPicPr>
            <a:picLocks noChangeAspect="1"/>
          </p:cNvPicPr>
          <p:nvPr/>
        </p:nvPicPr>
        <p:blipFill>
          <a:blip r:embed="rId3"/>
          <a:stretch>
            <a:fillRect/>
          </a:stretch>
        </p:blipFill>
        <p:spPr>
          <a:xfrm>
            <a:off x="2722596" y="3852335"/>
            <a:ext cx="306121" cy="127550"/>
          </a:xfrm>
          <a:prstGeom prst="rect">
            <a:avLst/>
          </a:prstGeom>
        </p:spPr>
      </p:pic>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18" y="4617096"/>
            <a:ext cx="4983564" cy="2796898"/>
          </a:xfrm>
          <a:prstGeom prst="rect">
            <a:avLst/>
          </a:prstGeom>
        </p:spPr>
      </p:pic>
    </p:spTree>
    <p:extLst>
      <p:ext uri="{BB962C8B-B14F-4D97-AF65-F5344CB8AC3E}">
        <p14:creationId xmlns:p14="http://schemas.microsoft.com/office/powerpoint/2010/main" val="26852749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1"/>
          <p:cNvSpPr>
            <a:spLocks noGrp="1"/>
          </p:cNvSpPr>
          <p:nvPr>
            <p:ph type="sldNum" sz="quarter" idx="10"/>
          </p:nvPr>
        </p:nvSpPr>
        <p:spPr/>
        <p:txBody>
          <a:bodyPr/>
          <a:lstStyle/>
          <a:p>
            <a:fld id="{A7452EF9-E75D-45A1-B974-5148F0269103}" type="slidenum">
              <a:rPr lang="en-US" altLang="ko-KR"/>
              <a:pPr/>
              <a:t>47</a:t>
            </a:fld>
            <a:endParaRPr lang="en-US" altLang="ko-K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14"/>
          <p:cNvSpPr txBox="1">
            <a:spLocks noChangeArrowheads="1"/>
          </p:cNvSpPr>
          <p:nvPr/>
        </p:nvSpPr>
        <p:spPr bwMode="auto">
          <a:xfrm>
            <a:off x="720725" y="866775"/>
            <a:ext cx="4968875" cy="938719"/>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5</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Holiday</a:t>
            </a:r>
          </a:p>
          <a:p>
            <a:pPr marL="342900" indent="-342900"/>
            <a:endParaRPr lang="en-US" altLang="ko-KR" dirty="0">
              <a:solidFill>
                <a:srgbClr val="000000"/>
              </a:solidFill>
              <a:latin typeface="Arial" panose="020B0604020202020204" pitchFamily="34" charset="0"/>
              <a:cs typeface="Arial" panose="020B0604020202020204" pitchFamily="34" charset="0"/>
            </a:endParaRPr>
          </a:p>
          <a:p>
            <a:pPr marL="342900" indent="-342900"/>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With </a:t>
            </a:r>
            <a:r>
              <a:rPr lang="en-US" altLang="ko-KR" dirty="0">
                <a:solidFill>
                  <a:schemeClr val="tx1"/>
                </a:solidFill>
                <a:latin typeface="Arial" panose="020B0604020202020204" pitchFamily="34" charset="0"/>
                <a:cs typeface="Arial" panose="020B0604020202020204" pitchFamily="34" charset="0"/>
              </a:rPr>
              <a:t>this menu, you can add the holidays. Use the ‘Add’ button for adding the holiday and use the ‘Delete’ or ‘Delete All’ buttons for removing the existing holidays. </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790" y="1961068"/>
            <a:ext cx="4889809" cy="2744281"/>
          </a:xfrm>
          <a:prstGeom prst="rect">
            <a:avLst/>
          </a:prstGeom>
        </p:spPr>
      </p:pic>
    </p:spTree>
    <p:extLst>
      <p:ext uri="{BB962C8B-B14F-4D97-AF65-F5344CB8AC3E}">
        <p14:creationId xmlns:p14="http://schemas.microsoft.com/office/powerpoint/2010/main" val="31622160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슬라이드 번호 개체 틀 1"/>
          <p:cNvSpPr>
            <a:spLocks noGrp="1"/>
          </p:cNvSpPr>
          <p:nvPr>
            <p:ph type="sldNum" sz="quarter" idx="10"/>
          </p:nvPr>
        </p:nvSpPr>
        <p:spPr/>
        <p:txBody>
          <a:bodyPr/>
          <a:lstStyle/>
          <a:p>
            <a:fld id="{AB0D1B12-92E4-419E-BBA6-C6A1286F1CD9}" type="slidenum">
              <a:rPr lang="en-US" altLang="ko-KR"/>
              <a:pPr/>
              <a:t>48</a:t>
            </a:fld>
            <a:endParaRPr lang="en-US" altLang="ko-KR"/>
          </a:p>
        </p:txBody>
      </p:sp>
      <p:sp>
        <p:nvSpPr>
          <p:cNvPr id="130142" name="Text Box 94"/>
          <p:cNvSpPr txBox="1">
            <a:spLocks noChangeArrowheads="1"/>
          </p:cNvSpPr>
          <p:nvPr/>
        </p:nvSpPr>
        <p:spPr bwMode="auto">
          <a:xfrm>
            <a:off x="792163" y="774700"/>
            <a:ext cx="5040312" cy="1277273"/>
          </a:xfrm>
          <a:prstGeom prst="rect">
            <a:avLst/>
          </a:prstGeom>
          <a:noFill/>
          <a:ln w="9525">
            <a:noFill/>
            <a:miter lim="800000"/>
            <a:headEnd/>
            <a:tailEnd/>
          </a:ln>
          <a:effectLst/>
        </p:spPr>
        <p:txBody>
          <a:bodyPr wrap="square">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Sensor Event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set sensor </a:t>
            </a:r>
            <a:r>
              <a:rPr lang="en-US" altLang="ko-KR" dirty="0" smtClean="0">
                <a:solidFill>
                  <a:schemeClr val="tx1"/>
                </a:solidFill>
                <a:latin typeface="Arial" panose="020B0604020202020204" pitchFamily="34" charset="0"/>
                <a:cs typeface="Arial" panose="020B0604020202020204" pitchFamily="34" charset="0"/>
              </a:rPr>
              <a:t>input</a:t>
            </a:r>
            <a:r>
              <a:rPr lang="en-US" altLang="ko-KR" strike="sngStrike"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setup</a:t>
            </a:r>
            <a:r>
              <a:rPr lang="en-US" altLang="ko-KR" dirty="0">
                <a:solidFill>
                  <a:schemeClr val="tx1"/>
                </a:solidFill>
                <a:latin typeface="Arial" panose="020B0604020202020204" pitchFamily="34" charset="0"/>
                <a:cs typeface="Arial" panose="020B0604020202020204" pitchFamily="34" charset="0"/>
              </a:rPr>
              <a:t>. You can also set each channel individually.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Although you set Motion Detection and Sensor Setting to On in Event menu, if Event Input in Rec Menu is set to None, it only  detects and does not record.</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18" y="2355877"/>
            <a:ext cx="4983564" cy="2796898"/>
          </a:xfrm>
          <a:prstGeom prst="rect">
            <a:avLst/>
          </a:prstGeom>
        </p:spPr>
      </p:pic>
    </p:spTree>
    <p:extLst>
      <p:ext uri="{BB962C8B-B14F-4D97-AF65-F5344CB8AC3E}">
        <p14:creationId xmlns:p14="http://schemas.microsoft.com/office/powerpoint/2010/main" val="2085749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슬라이드 번호 개체 틀 1"/>
          <p:cNvSpPr>
            <a:spLocks noGrp="1"/>
          </p:cNvSpPr>
          <p:nvPr>
            <p:ph type="sldNum" sz="quarter" idx="10"/>
          </p:nvPr>
        </p:nvSpPr>
        <p:spPr/>
        <p:txBody>
          <a:bodyPr/>
          <a:lstStyle/>
          <a:p>
            <a:fld id="{AB0D1B12-92E4-419E-BBA6-C6A1286F1CD9}" type="slidenum">
              <a:rPr lang="en-US" altLang="ko-KR"/>
              <a:pPr/>
              <a:t>49</a:t>
            </a:fld>
            <a:endParaRPr lang="en-US" altLang="ko-KR"/>
          </a:p>
        </p:txBody>
      </p:sp>
      <p:sp>
        <p:nvSpPr>
          <p:cNvPr id="130142" name="Text Box 94"/>
          <p:cNvSpPr txBox="1">
            <a:spLocks noChangeArrowheads="1"/>
          </p:cNvSpPr>
          <p:nvPr/>
        </p:nvSpPr>
        <p:spPr bwMode="auto">
          <a:xfrm>
            <a:off x="792163" y="774700"/>
            <a:ext cx="5040312" cy="1277273"/>
          </a:xfrm>
          <a:prstGeom prst="rect">
            <a:avLst/>
          </a:prstGeom>
          <a:noFill/>
          <a:ln w="9525">
            <a:noFill/>
            <a:miter lim="800000"/>
            <a:headEnd/>
            <a:tailEnd/>
          </a:ln>
          <a:effectLst/>
        </p:spPr>
        <p:txBody>
          <a:bodyPr wrap="square">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7</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Motion Event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set </a:t>
            </a:r>
            <a:r>
              <a:rPr lang="en-US" altLang="ko-KR" dirty="0" smtClean="0">
                <a:solidFill>
                  <a:schemeClr val="tx1"/>
                </a:solidFill>
                <a:latin typeface="Arial" panose="020B0604020202020204" pitchFamily="34" charset="0"/>
                <a:cs typeface="Arial" panose="020B0604020202020204" pitchFamily="34" charset="0"/>
              </a:rPr>
              <a:t>motion </a:t>
            </a:r>
            <a:r>
              <a:rPr lang="en-US" altLang="ko-KR" dirty="0">
                <a:solidFill>
                  <a:schemeClr val="tx1"/>
                </a:solidFill>
                <a:latin typeface="Arial" panose="020B0604020202020204" pitchFamily="34" charset="0"/>
                <a:cs typeface="Arial" panose="020B0604020202020204" pitchFamily="34" charset="0"/>
              </a:rPr>
              <a:t>detection setup. You can also set each channel individually.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Although you set Motion Detection and Sensor Setting to On in Event menu, if Event Input in Rec Menu is set to None, it only  detects and does not record.</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18" y="2612727"/>
            <a:ext cx="4983564" cy="2796898"/>
          </a:xfrm>
          <a:prstGeom prst="rect">
            <a:avLst/>
          </a:prstGeom>
        </p:spPr>
      </p:pic>
    </p:spTree>
    <p:extLst>
      <p:ext uri="{BB962C8B-B14F-4D97-AF65-F5344CB8AC3E}">
        <p14:creationId xmlns:p14="http://schemas.microsoft.com/office/powerpoint/2010/main" val="880297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슬라이드 번호 개체 틀 1"/>
          <p:cNvSpPr>
            <a:spLocks noGrp="1"/>
          </p:cNvSpPr>
          <p:nvPr>
            <p:ph type="sldNum" sz="quarter" idx="10"/>
          </p:nvPr>
        </p:nvSpPr>
        <p:spPr/>
        <p:txBody>
          <a:bodyPr/>
          <a:lstStyle/>
          <a:p>
            <a:fld id="{D3860F88-358F-4E8E-B596-E190A7A1BEE0}" type="slidenum">
              <a:rPr lang="en-US" altLang="ko-KR"/>
              <a:pPr/>
              <a:t>5</a:t>
            </a:fld>
            <a:endParaRPr lang="en-US" altLang="ko-KR"/>
          </a:p>
        </p:txBody>
      </p:sp>
      <p:sp>
        <p:nvSpPr>
          <p:cNvPr id="191492" name="Text Box 4"/>
          <p:cNvSpPr txBox="1">
            <a:spLocks noChangeArrowheads="1"/>
          </p:cNvSpPr>
          <p:nvPr/>
        </p:nvSpPr>
        <p:spPr bwMode="auto">
          <a:xfrm>
            <a:off x="792163" y="1812925"/>
            <a:ext cx="4968875" cy="461665"/>
          </a:xfrm>
          <a:prstGeom prst="rect">
            <a:avLst/>
          </a:prstGeom>
          <a:noFill/>
          <a:ln w="9525">
            <a:noFill/>
            <a:miter lim="800000"/>
            <a:headEnd/>
            <a:tailEnd/>
          </a:ln>
          <a:effectLst/>
        </p:spPr>
        <p:txBody>
          <a:bodyPr>
            <a:spAutoFit/>
          </a:bodyPr>
          <a:lstStyle/>
          <a:p>
            <a:r>
              <a:rPr lang="en-US" altLang="ko-KR" sz="1200" dirty="0">
                <a:solidFill>
                  <a:schemeClr val="tx1"/>
                </a:solidFill>
                <a:latin typeface="Arial" panose="020B0604020202020204" pitchFamily="34" charset="0"/>
                <a:cs typeface="Arial" panose="020B0604020202020204" pitchFamily="34" charset="0"/>
              </a:rPr>
              <a:t>After removing packing materials of this product, check whether all following contents are included. </a:t>
            </a:r>
          </a:p>
        </p:txBody>
      </p:sp>
      <p:sp>
        <p:nvSpPr>
          <p:cNvPr id="191493" name="Text Box 5"/>
          <p:cNvSpPr txBox="1">
            <a:spLocks noChangeArrowheads="1"/>
          </p:cNvSpPr>
          <p:nvPr/>
        </p:nvSpPr>
        <p:spPr bwMode="auto">
          <a:xfrm>
            <a:off x="2644049" y="2754313"/>
            <a:ext cx="3382178" cy="6555641"/>
          </a:xfrm>
          <a:prstGeom prst="rect">
            <a:avLst/>
          </a:prstGeom>
          <a:noFill/>
          <a:ln w="9525">
            <a:noFill/>
            <a:miter lim="800000"/>
            <a:headEnd/>
            <a:tailEnd/>
          </a:ln>
          <a:effectLst/>
        </p:spPr>
        <p:txBody>
          <a:bodyPr wrap="square">
            <a:spAutoFit/>
          </a:bodyPr>
          <a:lstStyle/>
          <a:p>
            <a:r>
              <a:rPr lang="en-US" altLang="ko-KR" sz="1200" b="1" dirty="0">
                <a:solidFill>
                  <a:schemeClr val="tx1"/>
                </a:solidFill>
                <a:latin typeface="Arial" panose="020B0604020202020204" pitchFamily="34" charset="0"/>
                <a:cs typeface="Arial" panose="020B0604020202020204" pitchFamily="34" charset="0"/>
              </a:rPr>
              <a:t>Main Body </a:t>
            </a:r>
            <a:r>
              <a:rPr lang="en-US" altLang="ko-KR" sz="1200" b="1" dirty="0" smtClean="0">
                <a:solidFill>
                  <a:schemeClr val="tx1"/>
                </a:solidFill>
                <a:latin typeface="Arial" panose="020B0604020202020204" pitchFamily="34" charset="0"/>
                <a:cs typeface="Arial" panose="020B0604020202020204" pitchFamily="34" charset="0"/>
              </a:rPr>
              <a:t>(DVR):</a:t>
            </a:r>
            <a:endParaRPr lang="en-US" altLang="ko-KR" sz="1200" b="1"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This converts the analog video and audio signal to the digital signal and saves on HDD.    </a:t>
            </a:r>
          </a:p>
          <a:p>
            <a:endParaRPr lang="en-US" altLang="ko-KR" sz="1200" dirty="0">
              <a:solidFill>
                <a:schemeClr val="tx1"/>
              </a:solidFill>
            </a:endParaRPr>
          </a:p>
          <a:p>
            <a:r>
              <a:rPr lang="en-US" altLang="ko-KR" sz="1200" dirty="0">
                <a:solidFill>
                  <a:schemeClr val="tx1"/>
                </a:solidFill>
              </a:rPr>
              <a:t> </a:t>
            </a:r>
            <a:endParaRPr lang="en-US" altLang="ko-KR" sz="1200" dirty="0" smtClean="0">
              <a:solidFill>
                <a:schemeClr val="tx1"/>
              </a:solidFill>
            </a:endParaRPr>
          </a:p>
          <a:p>
            <a:endParaRPr lang="en-US" altLang="ko-KR" sz="1200" dirty="0">
              <a:solidFill>
                <a:schemeClr val="tx1"/>
              </a:solidFill>
            </a:endParaRPr>
          </a:p>
          <a:p>
            <a:r>
              <a:rPr lang="en-US" altLang="ko-KR" sz="1200" b="1" dirty="0">
                <a:solidFill>
                  <a:schemeClr val="tx1"/>
                </a:solidFill>
                <a:latin typeface="Arial" panose="020B0604020202020204" pitchFamily="34" charset="0"/>
                <a:cs typeface="Arial" panose="020B0604020202020204" pitchFamily="34" charset="0"/>
              </a:rPr>
              <a:t>Adapter:</a:t>
            </a:r>
          </a:p>
          <a:p>
            <a:r>
              <a:rPr lang="en-US" altLang="ko-KR" sz="1200" dirty="0">
                <a:solidFill>
                  <a:schemeClr val="tx1"/>
                </a:solidFill>
                <a:latin typeface="Arial" panose="020B0604020202020204" pitchFamily="34" charset="0"/>
                <a:cs typeface="Arial" panose="020B0604020202020204" pitchFamily="34" charset="0"/>
              </a:rPr>
              <a:t>This 12V adapter supplies power to the product.</a:t>
            </a:r>
          </a:p>
          <a:p>
            <a:endParaRPr lang="en-US" altLang="ko-KR" sz="1200" dirty="0">
              <a:solidFill>
                <a:schemeClr val="tx1"/>
              </a:solidFill>
            </a:endParaRPr>
          </a:p>
          <a:p>
            <a:endParaRPr lang="en-US" altLang="ko-KR" sz="1200" dirty="0" smtClean="0">
              <a:solidFill>
                <a:schemeClr val="tx1"/>
              </a:solidFill>
            </a:endParaRPr>
          </a:p>
          <a:p>
            <a:endParaRPr lang="en-US" altLang="ko-KR" sz="1200" dirty="0">
              <a:solidFill>
                <a:schemeClr val="tx1"/>
              </a:solidFill>
            </a:endParaRPr>
          </a:p>
          <a:p>
            <a:r>
              <a:rPr lang="en-US" altLang="ko-KR" sz="1200" b="1" dirty="0" smtClean="0">
                <a:solidFill>
                  <a:schemeClr val="tx1"/>
                </a:solidFill>
                <a:latin typeface="Arial" panose="020B0604020202020204" pitchFamily="34" charset="0"/>
                <a:cs typeface="Arial" panose="020B0604020202020204" pitchFamily="34" charset="0"/>
              </a:rPr>
              <a:t>Adapter, Power Cable (16ch):</a:t>
            </a:r>
            <a:endParaRPr lang="en-US" altLang="ko-KR" sz="1200" b="1"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Adapter and power cable (for 16 channels) to power the product.</a:t>
            </a:r>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smtClean="0">
              <a:solidFill>
                <a:schemeClr val="tx1"/>
              </a:solidFill>
            </a:endParaRPr>
          </a:p>
          <a:p>
            <a:endParaRPr lang="en-US" altLang="ko-KR" sz="1200" dirty="0" smtClean="0">
              <a:solidFill>
                <a:schemeClr val="tx1"/>
              </a:solidFill>
            </a:endParaRPr>
          </a:p>
          <a:p>
            <a:endParaRPr lang="en-US" altLang="ko-KR" sz="1200" dirty="0">
              <a:solidFill>
                <a:schemeClr val="tx1"/>
              </a:solidFill>
            </a:endParaRPr>
          </a:p>
          <a:p>
            <a:r>
              <a:rPr lang="en-US" altLang="ko-KR" sz="1200" b="1" dirty="0" smtClean="0">
                <a:solidFill>
                  <a:schemeClr val="tx1"/>
                </a:solidFill>
                <a:latin typeface="Arial" panose="020B0604020202020204" pitchFamily="34" charset="0"/>
                <a:cs typeface="Arial" panose="020B0604020202020204" pitchFamily="34" charset="0"/>
              </a:rPr>
              <a:t>MOUSE:</a:t>
            </a:r>
            <a:endParaRPr lang="en-US" altLang="ko-KR" sz="1200" b="1"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This </a:t>
            </a:r>
            <a:r>
              <a:rPr lang="en-US" altLang="ko-KR" sz="1200" dirty="0" smtClean="0">
                <a:solidFill>
                  <a:schemeClr val="tx1"/>
                </a:solidFill>
                <a:latin typeface="Arial" panose="020B0604020202020204" pitchFamily="34" charset="0"/>
                <a:cs typeface="Arial" panose="020B0604020202020204" pitchFamily="34" charset="0"/>
              </a:rPr>
              <a:t>is an controller for convenience.</a:t>
            </a:r>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smtClean="0">
              <a:solidFill>
                <a:schemeClr val="tx1"/>
              </a:solidFill>
            </a:endParaRPr>
          </a:p>
          <a:p>
            <a:endParaRPr lang="en-US" altLang="ko-KR" sz="1200" dirty="0">
              <a:solidFill>
                <a:schemeClr val="tx1"/>
              </a:solidFill>
            </a:endParaRPr>
          </a:p>
          <a:p>
            <a:endParaRPr lang="en-US" altLang="ko-KR" sz="1200" dirty="0">
              <a:solidFill>
                <a:schemeClr val="tx1"/>
              </a:solidFill>
            </a:endParaRPr>
          </a:p>
          <a:p>
            <a:endParaRPr lang="en-US" altLang="ko-KR" sz="1200" dirty="0">
              <a:solidFill>
                <a:schemeClr val="tx1"/>
              </a:solidFill>
            </a:endParaRPr>
          </a:p>
          <a:p>
            <a:r>
              <a:rPr lang="en-US" altLang="ko-KR" sz="1200" b="1" dirty="0">
                <a:solidFill>
                  <a:schemeClr val="tx1"/>
                </a:solidFill>
                <a:latin typeface="Arial" panose="020B0604020202020204" pitchFamily="34" charset="0"/>
                <a:cs typeface="Arial" panose="020B0604020202020204" pitchFamily="34" charset="0"/>
              </a:rPr>
              <a:t>Remote Controller:</a:t>
            </a:r>
          </a:p>
          <a:p>
            <a:r>
              <a:rPr lang="en-US" altLang="ko-KR" sz="1200" dirty="0">
                <a:solidFill>
                  <a:schemeClr val="tx1"/>
                </a:solidFill>
                <a:latin typeface="Arial" panose="020B0604020202020204" pitchFamily="34" charset="0"/>
                <a:cs typeface="Arial" panose="020B0604020202020204" pitchFamily="34" charset="0"/>
              </a:rPr>
              <a:t>This is an IR remote controller for convenience.</a:t>
            </a:r>
          </a:p>
          <a:p>
            <a:endParaRPr lang="en-US" altLang="ko-KR" sz="1200" dirty="0" smtClean="0">
              <a:solidFill>
                <a:schemeClr val="tx1"/>
              </a:solidFill>
            </a:endParaRPr>
          </a:p>
          <a:p>
            <a:endParaRPr lang="en-US" altLang="ko-KR" sz="1200" dirty="0" smtClean="0">
              <a:solidFill>
                <a:schemeClr val="tx1"/>
              </a:solidFill>
            </a:endParaRPr>
          </a:p>
          <a:p>
            <a:endParaRPr lang="en-US" altLang="ko-KR" sz="1200" dirty="0">
              <a:solidFill>
                <a:schemeClr val="tx1"/>
              </a:solidFill>
            </a:endParaRPr>
          </a:p>
          <a:p>
            <a:r>
              <a:rPr lang="en-US" altLang="ko-KR" sz="1200" b="1" dirty="0">
                <a:solidFill>
                  <a:schemeClr val="tx1"/>
                </a:solidFill>
                <a:latin typeface="Arial" panose="020B0604020202020204" pitchFamily="34" charset="0"/>
                <a:cs typeface="Arial" panose="020B0604020202020204" pitchFamily="34" charset="0"/>
              </a:rPr>
              <a:t>Battery:</a:t>
            </a:r>
          </a:p>
          <a:p>
            <a:r>
              <a:rPr lang="en-US" altLang="ko-KR" sz="1200" dirty="0">
                <a:solidFill>
                  <a:schemeClr val="tx1"/>
                </a:solidFill>
                <a:latin typeface="Arial" panose="020B0604020202020204" pitchFamily="34" charset="0"/>
                <a:cs typeface="Arial" panose="020B0604020202020204" pitchFamily="34" charset="0"/>
              </a:rPr>
              <a:t>These are 2(two) battery for the remote controller.</a:t>
            </a: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endParaRPr>
          </a:p>
          <a:p>
            <a:endParaRPr lang="en-US" altLang="ko-KR" sz="1200" dirty="0">
              <a:solidFill>
                <a:schemeClr val="tx1"/>
              </a:solidFill>
            </a:endParaRPr>
          </a:p>
        </p:txBody>
      </p:sp>
      <p:sp>
        <p:nvSpPr>
          <p:cNvPr id="191501" name="Text Box 13"/>
          <p:cNvSpPr txBox="1">
            <a:spLocks noChangeArrowheads="1"/>
          </p:cNvSpPr>
          <p:nvPr/>
        </p:nvSpPr>
        <p:spPr bwMode="auto">
          <a:xfrm>
            <a:off x="792163" y="881063"/>
            <a:ext cx="3722687" cy="369332"/>
          </a:xfrm>
          <a:prstGeom prst="rect">
            <a:avLst/>
          </a:prstGeom>
          <a:noFill/>
          <a:ln w="9525" algn="ctr">
            <a:noFill/>
            <a:miter lim="800000"/>
            <a:headEnd/>
            <a:tailEnd/>
          </a:ln>
          <a:effectLst/>
        </p:spPr>
        <p:txBody>
          <a:bodyPr>
            <a:spAutoFit/>
          </a:bodyPr>
          <a:lstStyle/>
          <a:p>
            <a:pPr>
              <a:spcBef>
                <a:spcPct val="50000"/>
              </a:spcBef>
            </a:pPr>
            <a:r>
              <a:rPr lang="en-US" altLang="ko-KR" sz="1800" b="1" dirty="0">
                <a:solidFill>
                  <a:schemeClr val="tx1"/>
                </a:solidFill>
                <a:latin typeface="Arial" charset="0"/>
                <a:ea typeface="휴먼옛체" pitchFamily="18" charset="-127"/>
              </a:rPr>
              <a:t>CH1. Product Introduction</a:t>
            </a:r>
          </a:p>
        </p:txBody>
      </p:sp>
      <p:sp>
        <p:nvSpPr>
          <p:cNvPr id="191503" name="Text Box 15"/>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pic>
        <p:nvPicPr>
          <p:cNvPr id="191510" name="Picture 45" descr="L-779"/>
          <p:cNvPicPr>
            <a:picLocks noChangeAspect="1" noChangeArrowheads="1"/>
          </p:cNvPicPr>
          <p:nvPr/>
        </p:nvPicPr>
        <p:blipFill>
          <a:blip r:embed="rId3" cstate="print"/>
          <a:srcRect/>
          <a:stretch>
            <a:fillRect/>
          </a:stretch>
        </p:blipFill>
        <p:spPr bwMode="auto">
          <a:xfrm>
            <a:off x="1557043" y="8012315"/>
            <a:ext cx="449263" cy="468899"/>
          </a:xfrm>
          <a:prstGeom prst="rect">
            <a:avLst/>
          </a:prstGeom>
          <a:noFill/>
          <a:ln w="9525">
            <a:noFill/>
            <a:miter lim="800000"/>
            <a:headEnd/>
            <a:tailEnd/>
          </a:ln>
        </p:spPr>
      </p:pic>
      <p:sp>
        <p:nvSpPr>
          <p:cNvPr id="16" name="AutoShape 36"/>
          <p:cNvSpPr>
            <a:spLocks noChangeArrowheads="1"/>
          </p:cNvSpPr>
          <p:nvPr/>
        </p:nvSpPr>
        <p:spPr bwMode="auto">
          <a:xfrm>
            <a:off x="792163" y="1260746"/>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a:solidFill>
                  <a:schemeClr val="tx1"/>
                </a:solidFill>
                <a:latin typeface="Arial" charset="0"/>
                <a:ea typeface="휴먼옛체" pitchFamily="18" charset="-127"/>
              </a:rPr>
              <a:t>1-1. </a:t>
            </a:r>
            <a:r>
              <a:rPr lang="en-US" altLang="ko-KR" sz="1400" b="1" dirty="0">
                <a:solidFill>
                  <a:schemeClr val="tx1"/>
                </a:solidFill>
                <a:latin typeface="Arial" charset="0"/>
              </a:rPr>
              <a:t>Product </a:t>
            </a:r>
            <a:r>
              <a:rPr lang="en-US" altLang="ko-KR" sz="1400" b="1" dirty="0" smtClean="0">
                <a:solidFill>
                  <a:schemeClr val="tx1"/>
                </a:solidFill>
                <a:latin typeface="Arial" charset="0"/>
              </a:rPr>
              <a:t>Contents</a:t>
            </a:r>
            <a:endParaRPr lang="ko-KR" altLang="en-US" sz="1400" dirty="0">
              <a:solidFill>
                <a:schemeClr val="tx1"/>
              </a:solidFill>
              <a:latin typeface="Adobe 명조 Std M" panose="02020600000000000000" pitchFamily="18" charset="-127"/>
              <a:ea typeface="Adobe 명조 Std M" panose="02020600000000000000" pitchFamily="18" charset="-127"/>
            </a:endParaRPr>
          </a:p>
        </p:txBody>
      </p:sp>
      <p:graphicFrame>
        <p:nvGraphicFramePr>
          <p:cNvPr id="5" name="개체 4"/>
          <p:cNvGraphicFramePr>
            <a:graphicFrameLocks noChangeAspect="1"/>
          </p:cNvGraphicFramePr>
          <p:nvPr>
            <p:extLst>
              <p:ext uri="{D42A27DB-BD31-4B8C-83A1-F6EECF244321}">
                <p14:modId xmlns:p14="http://schemas.microsoft.com/office/powerpoint/2010/main" val="1989092953"/>
              </p:ext>
            </p:extLst>
          </p:nvPr>
        </p:nvGraphicFramePr>
        <p:xfrm>
          <a:off x="1632236" y="5770021"/>
          <a:ext cx="344037" cy="662803"/>
        </p:xfrm>
        <a:graphic>
          <a:graphicData uri="http://schemas.openxmlformats.org/presentationml/2006/ole">
            <mc:AlternateContent xmlns:mc="http://schemas.openxmlformats.org/markup-compatibility/2006">
              <mc:Choice xmlns:v="urn:schemas-microsoft-com:vml" Requires="v">
                <p:oleObj spid="_x0000_s192166" name="Image" r:id="rId4" imgW="3479040" imgH="6704640" progId="Photoshop.Image.12">
                  <p:embed/>
                </p:oleObj>
              </mc:Choice>
              <mc:Fallback>
                <p:oleObj name="Image" r:id="rId4" imgW="3479040" imgH="6704640" progId="Photoshop.Image.12">
                  <p:embed/>
                  <p:pic>
                    <p:nvPicPr>
                      <p:cNvPr id="0" name=""/>
                      <p:cNvPicPr/>
                      <p:nvPr/>
                    </p:nvPicPr>
                    <p:blipFill>
                      <a:blip r:embed="rId5"/>
                      <a:stretch>
                        <a:fillRect/>
                      </a:stretch>
                    </p:blipFill>
                    <p:spPr>
                      <a:xfrm>
                        <a:off x="1632236" y="5770021"/>
                        <a:ext cx="344037" cy="662803"/>
                      </a:xfrm>
                      <a:prstGeom prst="rect">
                        <a:avLst/>
                      </a:prstGeom>
                    </p:spPr>
                  </p:pic>
                </p:oleObj>
              </mc:Fallback>
            </mc:AlternateContent>
          </a:graphicData>
        </a:graphic>
      </p:graphicFrame>
      <p:pic>
        <p:nvPicPr>
          <p:cNvPr id="3" name="그림 2"/>
          <p:cNvPicPr>
            <a:picLocks noChangeAspect="1"/>
          </p:cNvPicPr>
          <p:nvPr/>
        </p:nvPicPr>
        <p:blipFill>
          <a:blip r:embed="rId6"/>
          <a:stretch>
            <a:fillRect/>
          </a:stretch>
        </p:blipFill>
        <p:spPr>
          <a:xfrm>
            <a:off x="1659624" y="6809656"/>
            <a:ext cx="276504" cy="825827"/>
          </a:xfrm>
          <a:prstGeom prst="rect">
            <a:avLst/>
          </a:prstGeom>
        </p:spPr>
      </p:pic>
      <p:graphicFrame>
        <p:nvGraphicFramePr>
          <p:cNvPr id="17" name="개체 16"/>
          <p:cNvGraphicFramePr>
            <a:graphicFrameLocks noChangeAspect="1"/>
          </p:cNvGraphicFramePr>
          <p:nvPr>
            <p:extLst>
              <p:ext uri="{D42A27DB-BD31-4B8C-83A1-F6EECF244321}">
                <p14:modId xmlns:p14="http://schemas.microsoft.com/office/powerpoint/2010/main" val="2325548608"/>
              </p:ext>
            </p:extLst>
          </p:nvPr>
        </p:nvGraphicFramePr>
        <p:xfrm>
          <a:off x="1239055" y="3740322"/>
          <a:ext cx="737218" cy="887960"/>
        </p:xfrm>
        <a:graphic>
          <a:graphicData uri="http://schemas.openxmlformats.org/presentationml/2006/ole">
            <mc:AlternateContent xmlns:mc="http://schemas.openxmlformats.org/markup-compatibility/2006">
              <mc:Choice xmlns:v="urn:schemas-microsoft-com:vml" Requires="v">
                <p:oleObj spid="_x0000_s192167" name="Image" r:id="rId7" imgW="3974400" imgH="4787280" progId="Photoshop.Image.12">
                  <p:embed/>
                </p:oleObj>
              </mc:Choice>
              <mc:Fallback>
                <p:oleObj name="Image" r:id="rId7" imgW="3974400" imgH="4787280" progId="Photoshop.Image.12">
                  <p:embed/>
                  <p:pic>
                    <p:nvPicPr>
                      <p:cNvPr id="0" name=""/>
                      <p:cNvPicPr/>
                      <p:nvPr/>
                    </p:nvPicPr>
                    <p:blipFill>
                      <a:blip r:embed="rId8"/>
                      <a:stretch>
                        <a:fillRect/>
                      </a:stretch>
                    </p:blipFill>
                    <p:spPr>
                      <a:xfrm>
                        <a:off x="1239055" y="3740322"/>
                        <a:ext cx="737218" cy="887960"/>
                      </a:xfrm>
                      <a:prstGeom prst="rect">
                        <a:avLst/>
                      </a:prstGeom>
                    </p:spPr>
                  </p:pic>
                </p:oleObj>
              </mc:Fallback>
            </mc:AlternateContent>
          </a:graphicData>
        </a:graphic>
      </p:graphicFrame>
      <p:pic>
        <p:nvPicPr>
          <p:cNvPr id="13" name="그림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298" y="2911941"/>
            <a:ext cx="2014912" cy="462266"/>
          </a:xfrm>
          <a:prstGeom prst="rect">
            <a:avLst/>
          </a:prstGeom>
        </p:spPr>
      </p:pic>
      <p:graphicFrame>
        <p:nvGraphicFramePr>
          <p:cNvPr id="14" name="Object 41"/>
          <p:cNvGraphicFramePr>
            <a:graphicFrameLocks noChangeAspect="1"/>
          </p:cNvGraphicFramePr>
          <p:nvPr>
            <p:extLst>
              <p:ext uri="{D42A27DB-BD31-4B8C-83A1-F6EECF244321}">
                <p14:modId xmlns:p14="http://schemas.microsoft.com/office/powerpoint/2010/main" val="689192892"/>
              </p:ext>
            </p:extLst>
          </p:nvPr>
        </p:nvGraphicFramePr>
        <p:xfrm>
          <a:off x="640722" y="4871754"/>
          <a:ext cx="990600" cy="388938"/>
        </p:xfrm>
        <a:graphic>
          <a:graphicData uri="http://schemas.openxmlformats.org/presentationml/2006/ole">
            <mc:AlternateContent xmlns:mc="http://schemas.openxmlformats.org/markup-compatibility/2006">
              <mc:Choice xmlns:v="urn:schemas-microsoft-com:vml" Requires="v">
                <p:oleObj spid="_x0000_s192168" name="Image" r:id="rId10" imgW="2400000" imgH="939683" progId="">
                  <p:embed/>
                </p:oleObj>
              </mc:Choice>
              <mc:Fallback>
                <p:oleObj name="Image" r:id="rId10" imgW="2400000" imgH="93968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722" y="4871754"/>
                        <a:ext cx="990600"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 name="Picture 43" descr="3D_5"/>
          <p:cNvPicPr>
            <a:picLocks noChangeAspect="1" noChangeArrowheads="1"/>
          </p:cNvPicPr>
          <p:nvPr/>
        </p:nvPicPr>
        <p:blipFill>
          <a:blip r:embed="rId12" cstate="print"/>
          <a:srcRect/>
          <a:stretch>
            <a:fillRect/>
          </a:stretch>
        </p:blipFill>
        <p:spPr bwMode="auto">
          <a:xfrm>
            <a:off x="1631322" y="4655083"/>
            <a:ext cx="855663" cy="85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슬라이드 번호 개체 틀 1"/>
          <p:cNvSpPr>
            <a:spLocks noGrp="1"/>
          </p:cNvSpPr>
          <p:nvPr>
            <p:ph type="sldNum" sz="quarter" idx="10"/>
          </p:nvPr>
        </p:nvSpPr>
        <p:spPr/>
        <p:txBody>
          <a:bodyPr/>
          <a:lstStyle/>
          <a:p>
            <a:fld id="{AB0D1B12-92E4-419E-BBA6-C6A1286F1CD9}" type="slidenum">
              <a:rPr lang="en-US" altLang="ko-KR"/>
              <a:pPr/>
              <a:t>50</a:t>
            </a:fld>
            <a:endParaRPr lang="en-US" altLang="ko-KR"/>
          </a:p>
        </p:txBody>
      </p:sp>
      <p:sp>
        <p:nvSpPr>
          <p:cNvPr id="130142" name="Text Box 94"/>
          <p:cNvSpPr txBox="1">
            <a:spLocks noChangeArrowheads="1"/>
          </p:cNvSpPr>
          <p:nvPr/>
        </p:nvSpPr>
        <p:spPr bwMode="auto">
          <a:xfrm>
            <a:off x="792163" y="774700"/>
            <a:ext cx="5040312" cy="1277273"/>
          </a:xfrm>
          <a:prstGeom prst="rect">
            <a:avLst/>
          </a:prstGeom>
          <a:noFill/>
          <a:ln w="9525">
            <a:noFill/>
            <a:miter lim="800000"/>
            <a:headEnd/>
            <a:tailEnd/>
          </a:ln>
          <a:effectLst/>
        </p:spPr>
        <p:txBody>
          <a:bodyPr wrap="square">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8</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POS Event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a:t>
            </a:r>
            <a:r>
              <a:rPr lang="en-US" altLang="ko-KR" dirty="0" smtClean="0">
                <a:solidFill>
                  <a:schemeClr val="tx1"/>
                </a:solidFill>
                <a:latin typeface="Arial" panose="020B0604020202020204" pitchFamily="34" charset="0"/>
                <a:cs typeface="Arial" panose="020B0604020202020204" pitchFamily="34" charset="0"/>
              </a:rPr>
              <a:t>set POS setup</a:t>
            </a:r>
            <a:r>
              <a:rPr lang="en-US" altLang="ko-KR" dirty="0">
                <a:solidFill>
                  <a:schemeClr val="tx1"/>
                </a:solidFill>
                <a:latin typeface="Arial" panose="020B0604020202020204" pitchFamily="34" charset="0"/>
                <a:cs typeface="Arial" panose="020B0604020202020204" pitchFamily="34" charset="0"/>
              </a:rPr>
              <a:t>. You can also set each channel individually.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Although you set Motion Detection and Sensor Setting to On in Event menu, if Event Input in Rec Menu is set to None, it only  detects and does not record.</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498" y="2094802"/>
            <a:ext cx="4985641" cy="2798064"/>
          </a:xfrm>
          <a:prstGeom prst="rect">
            <a:avLst/>
          </a:prstGeom>
        </p:spPr>
      </p:pic>
    </p:spTree>
    <p:extLst>
      <p:ext uri="{BB962C8B-B14F-4D97-AF65-F5344CB8AC3E}">
        <p14:creationId xmlns:p14="http://schemas.microsoft.com/office/powerpoint/2010/main" val="30169033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
          <p:cNvSpPr>
            <a:spLocks noGrp="1"/>
          </p:cNvSpPr>
          <p:nvPr>
            <p:ph type="sldNum" sz="quarter" idx="10"/>
          </p:nvPr>
        </p:nvSpPr>
        <p:spPr/>
        <p:txBody>
          <a:bodyPr/>
          <a:lstStyle/>
          <a:p>
            <a:fld id="{E8CDB745-FA7C-49E1-B2E3-7046E952C86A}" type="slidenum">
              <a:rPr lang="en-US" altLang="ko-KR"/>
              <a:pPr/>
              <a:t>51</a:t>
            </a:fld>
            <a:endParaRPr lang="en-US" altLang="ko-KR"/>
          </a:p>
        </p:txBody>
      </p:sp>
      <p:sp>
        <p:nvSpPr>
          <p:cNvPr id="245763" name="Text Box 3"/>
          <p:cNvSpPr txBox="1">
            <a:spLocks noChangeArrowheads="1"/>
          </p:cNvSpPr>
          <p:nvPr/>
        </p:nvSpPr>
        <p:spPr bwMode="auto">
          <a:xfrm>
            <a:off x="792163" y="774700"/>
            <a:ext cx="4968875" cy="769441"/>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3</a:t>
            </a:r>
            <a:r>
              <a:rPr lang="ko-KR" altLang="ko-KR"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Device</a:t>
            </a:r>
            <a:endParaRPr lang="ko-KR"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Configure </a:t>
            </a:r>
            <a:r>
              <a:rPr lang="en-US" altLang="ko-KR" dirty="0">
                <a:solidFill>
                  <a:schemeClr val="tx1"/>
                </a:solidFill>
                <a:latin typeface="Arial" panose="020B0604020202020204" pitchFamily="34" charset="0"/>
                <a:cs typeface="Arial" panose="020B0604020202020204" pitchFamily="34" charset="0"/>
              </a:rPr>
              <a:t>and view </a:t>
            </a:r>
            <a:r>
              <a:rPr lang="en-US" altLang="ko-KR" dirty="0" smtClean="0">
                <a:solidFill>
                  <a:schemeClr val="tx1"/>
                </a:solidFill>
                <a:latin typeface="Arial" panose="020B0604020202020204" pitchFamily="34" charset="0"/>
                <a:cs typeface="Arial" panose="020B0604020202020204" pitchFamily="34" charset="0"/>
              </a:rPr>
              <a:t>Camera, </a:t>
            </a:r>
            <a:r>
              <a:rPr lang="en-US" altLang="ko-KR" dirty="0">
                <a:solidFill>
                  <a:schemeClr val="tx1"/>
                </a:solidFill>
                <a:latin typeface="Arial" panose="020B0604020202020204" pitchFamily="34" charset="0"/>
                <a:cs typeface="Arial" panose="020B0604020202020204" pitchFamily="34" charset="0"/>
              </a:rPr>
              <a:t>Audio, Motion Detection, Alarm Out, </a:t>
            </a:r>
            <a:r>
              <a:rPr lang="en-US" altLang="ko-KR" dirty="0" smtClean="0">
                <a:solidFill>
                  <a:schemeClr val="tx1"/>
                </a:solidFill>
                <a:latin typeface="Arial" panose="020B0604020202020204" pitchFamily="34" charset="0"/>
                <a:cs typeface="Arial" panose="020B0604020202020204" pitchFamily="34" charset="0"/>
              </a:rPr>
              <a:t>PTZ, Controller.</a:t>
            </a:r>
            <a:endParaRPr lang="en-US" altLang="ko-KR" dirty="0">
              <a:solidFill>
                <a:schemeClr val="tx1"/>
              </a:solidFill>
              <a:latin typeface="Arial" panose="020B0604020202020204" pitchFamily="34" charset="0"/>
              <a:cs typeface="Arial" panose="020B0604020202020204" pitchFamily="34" charset="0"/>
            </a:endParaRPr>
          </a:p>
        </p:txBody>
      </p:sp>
      <p:sp>
        <p:nvSpPr>
          <p:cNvPr id="245767" name="Text Box 7"/>
          <p:cNvSpPr txBox="1">
            <a:spLocks noChangeArrowheads="1"/>
          </p:cNvSpPr>
          <p:nvPr/>
        </p:nvSpPr>
        <p:spPr bwMode="auto">
          <a:xfrm>
            <a:off x="827800" y="1532527"/>
            <a:ext cx="4968875" cy="261610"/>
          </a:xfrm>
          <a:prstGeom prst="rect">
            <a:avLst/>
          </a:prstGeom>
          <a:noFill/>
          <a:ln w="9525">
            <a:noFill/>
            <a:miter lim="800000"/>
            <a:headEnd/>
            <a:tailEnd/>
          </a:ln>
          <a:effectLst/>
        </p:spPr>
        <p:txBody>
          <a:bodyPr>
            <a:spAutoFit/>
          </a:bodyPr>
          <a:lstStyle/>
          <a:p>
            <a:pPr marL="228600" indent="-228600">
              <a:buAutoNum type="arabicParenR"/>
            </a:pPr>
            <a:r>
              <a:rPr lang="en-US" altLang="ko-KR" b="1" dirty="0" smtClean="0">
                <a:solidFill>
                  <a:schemeClr val="tx1"/>
                </a:solidFill>
                <a:latin typeface="Arial" panose="020B0604020202020204" pitchFamily="34" charset="0"/>
                <a:cs typeface="Arial" panose="020B0604020202020204" pitchFamily="34" charset="0"/>
              </a:rPr>
              <a:t>Camera</a:t>
            </a:r>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6" name="Group 109"/>
          <p:cNvGraphicFramePr>
            <a:graphicFrameLocks noGrp="1"/>
          </p:cNvGraphicFramePr>
          <p:nvPr>
            <p:extLst>
              <p:ext uri="{D42A27DB-BD31-4B8C-83A1-F6EECF244321}">
                <p14:modId xmlns:p14="http://schemas.microsoft.com/office/powerpoint/2010/main" val="4224640068"/>
              </p:ext>
            </p:extLst>
          </p:nvPr>
        </p:nvGraphicFramePr>
        <p:xfrm>
          <a:off x="792162" y="4786503"/>
          <a:ext cx="4950195" cy="2164080"/>
        </p:xfrm>
        <a:graphic>
          <a:graphicData uri="http://schemas.openxmlformats.org/drawingml/2006/table">
            <a:tbl>
              <a:tblPr/>
              <a:tblGrid>
                <a:gridCol w="2075457"/>
                <a:gridCol w="2874738"/>
              </a:tblGrid>
              <a:tr h="121920">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Signal Type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BNC</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 TVI, AHD, CVI</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IP</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IP Camera, DVR/NVR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Disable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ko-KR"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Disable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 </a:t>
                      </a:r>
                      <a:r>
                        <a:rPr kumimoji="1" lang="ko-KR" altLang="ko-KR" sz="1000" b="0" i="0" u="none" strike="noStrike" kern="1200" cap="none" spc="0" normalizeH="0" baseline="0" noProof="0" smtClean="0">
                          <a:ln>
                            <a:noFill/>
                          </a:ln>
                          <a:solidFill>
                            <a:srgbClr val="000000"/>
                          </a:solidFill>
                          <a:effectLst/>
                          <a:uLnTx/>
                          <a:uFillTx/>
                          <a:latin typeface="Times New Roman" pitchFamily="18" charset="0"/>
                          <a:ea typeface="굴림" charset="-127"/>
                          <a:cs typeface="Times New Roman" panose="02020603050405020304" pitchFamily="18" charset="0"/>
                        </a:rPr>
                        <a:t>camera</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 It is  useful when the signal is bad.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Camera Title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You can set the camera name.</a:t>
                      </a:r>
                      <a:endParaRPr kumimoji="1" lang="en-US" altLang="ko-KR" sz="11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33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Convert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Hide a camera from Live view but Record for future searching option.</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33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Flip Vertical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Flip a camera vertically.</a:t>
                      </a:r>
                      <a:endParaRPr kumimoji="1" lang="en-US" altLang="ko-KR" sz="11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33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Detected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Detected a camera video type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4" name="표 3"/>
          <p:cNvGraphicFramePr>
            <a:graphicFrameLocks noGrp="1"/>
          </p:cNvGraphicFramePr>
          <p:nvPr>
            <p:extLst>
              <p:ext uri="{D42A27DB-BD31-4B8C-83A1-F6EECF244321}">
                <p14:modId xmlns:p14="http://schemas.microsoft.com/office/powerpoint/2010/main" val="3965594331"/>
              </p:ext>
            </p:extLst>
          </p:nvPr>
        </p:nvGraphicFramePr>
        <p:xfrm>
          <a:off x="796555" y="7196257"/>
          <a:ext cx="4950195" cy="783336"/>
        </p:xfrm>
        <a:graphic>
          <a:graphicData uri="http://schemas.openxmlformats.org/drawingml/2006/table">
            <a:tbl>
              <a:tblPr/>
              <a:tblGrid>
                <a:gridCol w="2075457"/>
                <a:gridCol w="2874738"/>
              </a:tblGrid>
              <a:tr h="26974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URL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IP Camera address or use Scan function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6974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ID/Password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ID and password of the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all channels.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0" name="Group 109"/>
          <p:cNvGraphicFramePr>
            <a:graphicFrameLocks noGrp="1"/>
          </p:cNvGraphicFramePr>
          <p:nvPr>
            <p:extLst>
              <p:ext uri="{D42A27DB-BD31-4B8C-83A1-F6EECF244321}">
                <p14:modId xmlns:p14="http://schemas.microsoft.com/office/powerpoint/2010/main" val="3803493438"/>
              </p:ext>
            </p:extLst>
          </p:nvPr>
        </p:nvGraphicFramePr>
        <p:xfrm>
          <a:off x="792163" y="8057627"/>
          <a:ext cx="4950195" cy="527923"/>
        </p:xfrm>
        <a:graphic>
          <a:graphicData uri="http://schemas.openxmlformats.org/drawingml/2006/table">
            <a:tbl>
              <a:tblPr/>
              <a:tblGrid>
                <a:gridCol w="2075457"/>
                <a:gridCol w="2874738"/>
              </a:tblGrid>
              <a:tr h="28408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Main Stream/Sub Stream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the main and sub stream of the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all channels.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474" y="1889063"/>
            <a:ext cx="4887883" cy="2743199"/>
          </a:xfrm>
          <a:prstGeom prst="rect">
            <a:avLst/>
          </a:prstGeom>
        </p:spPr>
      </p:pic>
    </p:spTree>
    <p:extLst>
      <p:ext uri="{BB962C8B-B14F-4D97-AF65-F5344CB8AC3E}">
        <p14:creationId xmlns:p14="http://schemas.microsoft.com/office/powerpoint/2010/main" val="7314143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
          <p:cNvSpPr>
            <a:spLocks noGrp="1"/>
          </p:cNvSpPr>
          <p:nvPr>
            <p:ph type="sldNum" sz="quarter" idx="10"/>
          </p:nvPr>
        </p:nvSpPr>
        <p:spPr/>
        <p:txBody>
          <a:bodyPr/>
          <a:lstStyle/>
          <a:p>
            <a:fld id="{E8CDB745-FA7C-49E1-B2E3-7046E952C86A}" type="slidenum">
              <a:rPr lang="en-US" altLang="ko-KR"/>
              <a:pPr/>
              <a:t>52</a:t>
            </a:fld>
            <a:endParaRPr lang="en-US" altLang="ko-KR"/>
          </a:p>
        </p:txBody>
      </p:sp>
      <p:graphicFrame>
        <p:nvGraphicFramePr>
          <p:cNvPr id="16" name="Group 109"/>
          <p:cNvGraphicFramePr>
            <a:graphicFrameLocks noGrp="1"/>
          </p:cNvGraphicFramePr>
          <p:nvPr>
            <p:extLst>
              <p:ext uri="{D42A27DB-BD31-4B8C-83A1-F6EECF244321}">
                <p14:modId xmlns:p14="http://schemas.microsoft.com/office/powerpoint/2010/main" val="1464008559"/>
              </p:ext>
            </p:extLst>
          </p:nvPr>
        </p:nvGraphicFramePr>
        <p:xfrm>
          <a:off x="824255" y="4204267"/>
          <a:ext cx="4950195" cy="1219200"/>
        </p:xfrm>
        <a:graphic>
          <a:graphicData uri="http://schemas.openxmlformats.org/drawingml/2006/table">
            <a:tbl>
              <a:tblPr/>
              <a:tblGrid>
                <a:gridCol w="2075457"/>
                <a:gridCol w="2874738"/>
              </a:tblGrid>
              <a:tr h="2032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Include DVR / NVR</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Whether to add a DVR / NVR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625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Previous</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Go to previous page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Next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Go to next page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 Assign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Auto assign IP cameras on the list to each channel.</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Scan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Scan IP cameras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9"/>
          <p:cNvSpPr txBox="1">
            <a:spLocks noChangeArrowheads="1"/>
          </p:cNvSpPr>
          <p:nvPr/>
        </p:nvSpPr>
        <p:spPr bwMode="auto">
          <a:xfrm>
            <a:off x="792163" y="840740"/>
            <a:ext cx="4968875" cy="600164"/>
          </a:xfrm>
          <a:prstGeom prst="rect">
            <a:avLst/>
          </a:prstGeom>
          <a:noFill/>
          <a:ln w="9525">
            <a:noFill/>
            <a:miter lim="800000"/>
            <a:headEnd/>
            <a:tailEnd/>
          </a:ln>
          <a:effectLst/>
        </p:spPr>
        <p:txBody>
          <a:bodyPr>
            <a:spAutoFit/>
          </a:bodyPr>
          <a:lstStyle/>
          <a:p>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For convenience, you can use the </a:t>
            </a:r>
            <a:r>
              <a:rPr lang="en-US" altLang="ko-KR" dirty="0" smtClean="0">
                <a:solidFill>
                  <a:schemeClr val="tx1"/>
                </a:solidFill>
                <a:latin typeface="Arial" panose="020B0604020202020204" pitchFamily="34" charset="0"/>
                <a:cs typeface="Arial" panose="020B0604020202020204" pitchFamily="34" charset="0"/>
              </a:rPr>
              <a:t>‘Scan’ function </a:t>
            </a:r>
            <a:r>
              <a:rPr lang="en-US" altLang="ko-KR" dirty="0">
                <a:solidFill>
                  <a:schemeClr val="tx1"/>
                </a:solidFill>
                <a:latin typeface="Arial" panose="020B0604020202020204" pitchFamily="34" charset="0"/>
                <a:cs typeface="Arial" panose="020B0604020202020204" pitchFamily="34" charset="0"/>
              </a:rPr>
              <a:t>to </a:t>
            </a:r>
            <a:r>
              <a:rPr lang="en-US" altLang="ko-KR" dirty="0" smtClean="0">
                <a:solidFill>
                  <a:schemeClr val="tx1"/>
                </a:solidFill>
                <a:latin typeface="Arial" panose="020B0604020202020204" pitchFamily="34" charset="0"/>
                <a:cs typeface="Arial" panose="020B0604020202020204" pitchFamily="34" charset="0"/>
              </a:rPr>
              <a:t>connect all your IP cameras on your network or DVR. </a:t>
            </a:r>
            <a:endParaRPr lang="en-US" altLang="ko-KR" strike="sngStrike" dirty="0">
              <a:solidFill>
                <a:schemeClr val="tx1"/>
              </a:solidFill>
              <a:latin typeface="Arial" panose="020B0604020202020204" pitchFamily="34" charset="0"/>
              <a:cs typeface="Arial" panose="020B0604020202020204" pitchFamily="34" charset="0"/>
            </a:endParaRP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255" y="1724329"/>
            <a:ext cx="4936783" cy="2149509"/>
          </a:xfrm>
          <a:prstGeom prst="rect">
            <a:avLst/>
          </a:prstGeom>
        </p:spPr>
      </p:pic>
    </p:spTree>
    <p:extLst>
      <p:ext uri="{BB962C8B-B14F-4D97-AF65-F5344CB8AC3E}">
        <p14:creationId xmlns:p14="http://schemas.microsoft.com/office/powerpoint/2010/main" val="3909866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53</a:t>
            </a:fld>
            <a:endParaRPr lang="en-US" altLang="ko-KR"/>
          </a:p>
        </p:txBody>
      </p:sp>
      <p:graphicFrame>
        <p:nvGraphicFramePr>
          <p:cNvPr id="14" name="Group 109"/>
          <p:cNvGraphicFramePr>
            <a:graphicFrameLocks noGrp="1"/>
          </p:cNvGraphicFramePr>
          <p:nvPr>
            <p:extLst>
              <p:ext uri="{D42A27DB-BD31-4B8C-83A1-F6EECF244321}">
                <p14:modId xmlns:p14="http://schemas.microsoft.com/office/powerpoint/2010/main" val="3682568113"/>
              </p:ext>
            </p:extLst>
          </p:nvPr>
        </p:nvGraphicFramePr>
        <p:xfrm>
          <a:off x="835054" y="4557033"/>
          <a:ext cx="4872632" cy="1706880"/>
        </p:xfrm>
        <a:graphic>
          <a:graphicData uri="http://schemas.openxmlformats.org/drawingml/2006/table">
            <a:tbl>
              <a:tblPr/>
              <a:tblGrid>
                <a:gridCol w="1457777"/>
                <a:gridCol w="3414855"/>
              </a:tblGrid>
              <a:tr h="190500">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Brightness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Brightness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Contrast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Contrast </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5072">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Saturation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Saturation</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5072">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Hue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Adjust Hue</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46304">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Sharpness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Sharpness</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Default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Change to default settings</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0" name="Text Box 16"/>
          <p:cNvSpPr txBox="1">
            <a:spLocks noChangeArrowheads="1"/>
          </p:cNvSpPr>
          <p:nvPr/>
        </p:nvSpPr>
        <p:spPr bwMode="auto">
          <a:xfrm>
            <a:off x="720725" y="840007"/>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 </a:t>
            </a:r>
            <a:r>
              <a:rPr lang="en-US" altLang="ko-KR" b="1" dirty="0" smtClean="0">
                <a:solidFill>
                  <a:schemeClr val="tx1"/>
                </a:solidFill>
                <a:latin typeface="Arial" panose="020B0604020202020204" pitchFamily="34" charset="0"/>
                <a:cs typeface="Arial" panose="020B0604020202020204" pitchFamily="34" charset="0"/>
              </a:rPr>
              <a:t>Color</a:t>
            </a:r>
            <a:endParaRPr lang="en-US" altLang="ko-KR" b="1" dirty="0">
              <a:solidFill>
                <a:schemeClr val="tx1"/>
              </a:solidFill>
              <a:latin typeface="Arial" panose="020B0604020202020204" pitchFamily="34" charset="0"/>
              <a:cs typeface="Arial" panose="020B0604020202020204" pitchFamily="34" charset="0"/>
            </a:endParaRPr>
          </a:p>
        </p:txBody>
      </p:sp>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28" y="1457725"/>
            <a:ext cx="4887883" cy="2743200"/>
          </a:xfrm>
          <a:prstGeom prst="rect">
            <a:avLst/>
          </a:prstGeom>
        </p:spPr>
      </p:pic>
      <p:pic>
        <p:nvPicPr>
          <p:cNvPr id="8" name="그림 7"/>
          <p:cNvPicPr>
            <a:picLocks noChangeAspect="1"/>
          </p:cNvPicPr>
          <p:nvPr/>
        </p:nvPicPr>
        <p:blipFill>
          <a:blip r:embed="rId3"/>
          <a:stretch>
            <a:fillRect/>
          </a:stretch>
        </p:blipFill>
        <p:spPr>
          <a:xfrm>
            <a:off x="2532238" y="1638300"/>
            <a:ext cx="2418424" cy="1376858"/>
          </a:xfrm>
          <a:prstGeom prst="rect">
            <a:avLst/>
          </a:prstGeom>
        </p:spPr>
      </p:pic>
    </p:spTree>
    <p:extLst>
      <p:ext uri="{BB962C8B-B14F-4D97-AF65-F5344CB8AC3E}">
        <p14:creationId xmlns:p14="http://schemas.microsoft.com/office/powerpoint/2010/main" val="19275530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54</a:t>
            </a:fld>
            <a:endParaRPr lang="en-US" altLang="ko-KR"/>
          </a:p>
        </p:txBody>
      </p:sp>
      <p:graphicFrame>
        <p:nvGraphicFramePr>
          <p:cNvPr id="12" name="Group 109"/>
          <p:cNvGraphicFramePr>
            <a:graphicFrameLocks noGrp="1"/>
          </p:cNvGraphicFramePr>
          <p:nvPr>
            <p:extLst/>
          </p:nvPr>
        </p:nvGraphicFramePr>
        <p:xfrm>
          <a:off x="711888" y="6210300"/>
          <a:ext cx="4977407" cy="1066800"/>
        </p:xfrm>
        <a:graphic>
          <a:graphicData uri="http://schemas.openxmlformats.org/drawingml/2006/table">
            <a:tbl>
              <a:tblPr/>
              <a:tblGrid>
                <a:gridCol w="1802712"/>
                <a:gridCol w="3174695"/>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Sensitivity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Low,</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Mid, High</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This will activate the motion detection of the all area. </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All Off</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This will deactivate the motion detection of the all area. </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All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Apply the setting to whole channel</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1" name="Text Box 16"/>
          <p:cNvSpPr txBox="1">
            <a:spLocks noChangeArrowheads="1"/>
          </p:cNvSpPr>
          <p:nvPr/>
        </p:nvSpPr>
        <p:spPr bwMode="auto">
          <a:xfrm>
            <a:off x="720725" y="840007"/>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Motion Detection</a:t>
            </a:r>
          </a:p>
          <a:p>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Change settings for Motion Grid selection and Sensitivity Level. You can set multiple area.</a:t>
            </a:r>
            <a:endParaRPr lang="ko-KR" altLang="ko-KR" dirty="0">
              <a:solidFill>
                <a:schemeClr val="tx1"/>
              </a:solidFill>
              <a:latin typeface="Arial" panose="020B0604020202020204" pitchFamily="34" charset="0"/>
              <a:cs typeface="Arial" panose="020B0604020202020204" pitchFamily="34" charset="0"/>
            </a:endParaRP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2160588"/>
            <a:ext cx="4887883" cy="2743200"/>
          </a:xfrm>
          <a:prstGeom prst="rect">
            <a:avLst/>
          </a:prstGeom>
        </p:spPr>
      </p:pic>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200" y="2354580"/>
            <a:ext cx="2427686" cy="1384161"/>
          </a:xfrm>
          <a:prstGeom prst="rect">
            <a:avLst/>
          </a:prstGeom>
        </p:spPr>
      </p:pic>
    </p:spTree>
    <p:extLst>
      <p:ext uri="{BB962C8B-B14F-4D97-AF65-F5344CB8AC3E}">
        <p14:creationId xmlns:p14="http://schemas.microsoft.com/office/powerpoint/2010/main" val="41837710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55</a:t>
            </a:fld>
            <a:endParaRPr lang="en-US" altLang="ko-K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1" name="Text Box 16"/>
          <p:cNvSpPr txBox="1">
            <a:spLocks noChangeArrowheads="1"/>
          </p:cNvSpPr>
          <p:nvPr/>
        </p:nvSpPr>
        <p:spPr bwMode="auto">
          <a:xfrm>
            <a:off x="720725" y="840007"/>
            <a:ext cx="4968875" cy="938719"/>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Private Zone</a:t>
            </a:r>
          </a:p>
          <a:p>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If </a:t>
            </a:r>
            <a:r>
              <a:rPr lang="en-US" altLang="ko-KR" dirty="0">
                <a:solidFill>
                  <a:schemeClr val="tx1"/>
                </a:solidFill>
                <a:latin typeface="Arial" panose="020B0604020202020204" pitchFamily="34" charset="0"/>
                <a:cs typeface="Arial" panose="020B0604020202020204" pitchFamily="34" charset="0"/>
              </a:rPr>
              <a:t>you want to hide some part of the picture for privacy, you can choose the area by dragging the mouse. The selected area will be changed to black screen. </a:t>
            </a:r>
          </a:p>
        </p:txBody>
      </p:sp>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2160588"/>
            <a:ext cx="4887883" cy="2743200"/>
          </a:xfrm>
          <a:prstGeom prst="rect">
            <a:avLst/>
          </a:prstGeom>
        </p:spPr>
      </p:pic>
      <p:graphicFrame>
        <p:nvGraphicFramePr>
          <p:cNvPr id="10" name="Group 109"/>
          <p:cNvGraphicFramePr>
            <a:graphicFrameLocks noGrp="1"/>
          </p:cNvGraphicFramePr>
          <p:nvPr>
            <p:extLst>
              <p:ext uri="{D42A27DB-BD31-4B8C-83A1-F6EECF244321}">
                <p14:modId xmlns:p14="http://schemas.microsoft.com/office/powerpoint/2010/main" val="2344930033"/>
              </p:ext>
            </p:extLst>
          </p:nvPr>
        </p:nvGraphicFramePr>
        <p:xfrm>
          <a:off x="796927" y="5962650"/>
          <a:ext cx="4983387" cy="518160"/>
        </p:xfrm>
        <a:graphic>
          <a:graphicData uri="http://schemas.openxmlformats.org/drawingml/2006/table">
            <a:tbl>
              <a:tblPr/>
              <a:tblGrid>
                <a:gridCol w="1898650"/>
                <a:gridCol w="3084737"/>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Off</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off the private zone</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 All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Apply the setting to whole channel</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7" name="그림 6"/>
          <p:cNvPicPr>
            <a:picLocks noChangeAspect="1"/>
          </p:cNvPicPr>
          <p:nvPr/>
        </p:nvPicPr>
        <p:blipFill>
          <a:blip r:embed="rId3"/>
          <a:stretch>
            <a:fillRect/>
          </a:stretch>
        </p:blipFill>
        <p:spPr>
          <a:xfrm>
            <a:off x="2509378" y="2352464"/>
            <a:ext cx="2418424" cy="1364508"/>
          </a:xfrm>
          <a:prstGeom prst="rect">
            <a:avLst/>
          </a:prstGeom>
        </p:spPr>
      </p:pic>
    </p:spTree>
    <p:extLst>
      <p:ext uri="{BB962C8B-B14F-4D97-AF65-F5344CB8AC3E}">
        <p14:creationId xmlns:p14="http://schemas.microsoft.com/office/powerpoint/2010/main" val="42768540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56</a:t>
            </a:fld>
            <a:endParaRPr lang="en-US" altLang="ko-KR"/>
          </a:p>
        </p:txBody>
      </p:sp>
      <p:graphicFrame>
        <p:nvGraphicFramePr>
          <p:cNvPr id="14" name="Group 109"/>
          <p:cNvGraphicFramePr>
            <a:graphicFrameLocks noGrp="1"/>
          </p:cNvGraphicFramePr>
          <p:nvPr>
            <p:extLst>
              <p:ext uri="{D42A27DB-BD31-4B8C-83A1-F6EECF244321}">
                <p14:modId xmlns:p14="http://schemas.microsoft.com/office/powerpoint/2010/main" val="2611918708"/>
              </p:ext>
            </p:extLst>
          </p:nvPr>
        </p:nvGraphicFramePr>
        <p:xfrm>
          <a:off x="840284" y="4378310"/>
          <a:ext cx="4872632" cy="883920"/>
        </p:xfrm>
        <a:graphic>
          <a:graphicData uri="http://schemas.openxmlformats.org/drawingml/2006/table">
            <a:tbl>
              <a:tblPr/>
              <a:tblGrid>
                <a:gridCol w="1457777"/>
                <a:gridCol w="3414855"/>
              </a:tblGrid>
              <a:tr h="190500">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strike="noStrike"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Camera</a:t>
                      </a:r>
                      <a:endParaRPr lang="en-US" altLang="ko-KR" sz="1000" strike="sngStrike"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Assign audio input to a video channel.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Audio Out 1</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Select which channel will be heard during Live View with HDMI.</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Audio Out 2, 3, 4</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Select which channel will be heard during Live View.</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0" name="Text Box 16"/>
          <p:cNvSpPr txBox="1">
            <a:spLocks noChangeArrowheads="1"/>
          </p:cNvSpPr>
          <p:nvPr/>
        </p:nvSpPr>
        <p:spPr bwMode="auto">
          <a:xfrm>
            <a:off x="720725" y="840007"/>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5</a:t>
            </a:r>
            <a:r>
              <a:rPr lang="en-US" altLang="ko-KR" b="1" dirty="0" smtClean="0">
                <a:solidFill>
                  <a:schemeClr val="tx1"/>
                </a:solidFill>
                <a:latin typeface="Arial" panose="020B0604020202020204" pitchFamily="34" charset="0"/>
                <a:cs typeface="Arial" panose="020B0604020202020204" pitchFamily="34" charset="0"/>
              </a:rPr>
              <a:t>) Audio</a:t>
            </a:r>
            <a:endParaRPr lang="en-US" altLang="ko-KR" b="1" dirty="0">
              <a:solidFill>
                <a:schemeClr val="tx1"/>
              </a:solidFill>
              <a:latin typeface="Arial" panose="020B0604020202020204" pitchFamily="34" charset="0"/>
              <a:cs typeface="Arial" panose="020B0604020202020204" pitchFamily="34" charset="0"/>
            </a:endParaRPr>
          </a:p>
        </p:txBody>
      </p:sp>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1432258"/>
            <a:ext cx="4887883" cy="2743200"/>
          </a:xfrm>
          <a:prstGeom prst="rect">
            <a:avLst/>
          </a:prstGeom>
        </p:spPr>
      </p:pic>
    </p:spTree>
    <p:extLst>
      <p:ext uri="{BB962C8B-B14F-4D97-AF65-F5344CB8AC3E}">
        <p14:creationId xmlns:p14="http://schemas.microsoft.com/office/powerpoint/2010/main" val="3139568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57</a:t>
            </a:fld>
            <a:endParaRPr lang="en-US" altLang="ko-KR"/>
          </a:p>
        </p:txBody>
      </p:sp>
      <p:sp>
        <p:nvSpPr>
          <p:cNvPr id="247821" name="Text Box 13"/>
          <p:cNvSpPr txBox="1">
            <a:spLocks noChangeArrowheads="1"/>
          </p:cNvSpPr>
          <p:nvPr/>
        </p:nvSpPr>
        <p:spPr bwMode="auto">
          <a:xfrm>
            <a:off x="828675" y="806450"/>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 Sensor</a:t>
            </a:r>
            <a:endParaRPr lang="en-US" altLang="ko-KR" b="1" dirty="0">
              <a:solidFill>
                <a:schemeClr val="tx1"/>
              </a:solidFill>
              <a:latin typeface="Arial" panose="020B0604020202020204" pitchFamily="34" charset="0"/>
              <a:cs typeface="Arial" panose="020B0604020202020204" pitchFamily="34" charset="0"/>
            </a:endParaRPr>
          </a:p>
        </p:txBody>
      </p:sp>
      <p:sp>
        <p:nvSpPr>
          <p:cNvPr id="14" name="Text Box 12"/>
          <p:cNvSpPr txBox="1">
            <a:spLocks noChangeArrowheads="1"/>
          </p:cNvSpPr>
          <p:nvPr/>
        </p:nvSpPr>
        <p:spPr bwMode="auto">
          <a:xfrm>
            <a:off x="828675" y="1089044"/>
            <a:ext cx="4968875" cy="261610"/>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Selectable </a:t>
            </a:r>
            <a:r>
              <a:rPr lang="en-US" altLang="ko-KR" dirty="0">
                <a:solidFill>
                  <a:schemeClr val="tx1"/>
                </a:solidFill>
                <a:latin typeface="Arial" panose="020B0604020202020204" pitchFamily="34" charset="0"/>
                <a:cs typeface="Arial" panose="020B0604020202020204" pitchFamily="34" charset="0"/>
              </a:rPr>
              <a:t>option is N.O. (Normally Open) / N.C. (Normally Close)</a:t>
            </a:r>
          </a:p>
        </p:txBody>
      </p:sp>
      <p:sp>
        <p:nvSpPr>
          <p:cNvPr id="8" name="Text Box 12"/>
          <p:cNvSpPr txBox="1">
            <a:spLocks noChangeArrowheads="1"/>
          </p:cNvSpPr>
          <p:nvPr/>
        </p:nvSpPr>
        <p:spPr bwMode="auto">
          <a:xfrm>
            <a:off x="828674" y="8051819"/>
            <a:ext cx="4968875" cy="261610"/>
          </a:xfrm>
          <a:prstGeom prst="rect">
            <a:avLst/>
          </a:prstGeom>
          <a:noFill/>
          <a:ln w="9525">
            <a:noFill/>
            <a:miter lim="800000"/>
            <a:headEnd/>
            <a:tailEnd/>
          </a:ln>
          <a:effectLst/>
        </p:spPr>
        <p:txBody>
          <a:bodyPr>
            <a:spAutoFit/>
          </a:bodyPr>
          <a:lstStyle/>
          <a:p>
            <a:pPr marL="171450" indent="-171450">
              <a:buFont typeface="Wingdings" panose="05000000000000000000" pitchFamily="2" charset="2"/>
              <a:buChar char="v"/>
            </a:pPr>
            <a:r>
              <a:rPr lang="en-US" altLang="ko-KR" i="1" dirty="0">
                <a:solidFill>
                  <a:schemeClr val="tx1"/>
                </a:solidFill>
                <a:latin typeface="Arial" charset="0"/>
              </a:rPr>
              <a:t>For more details, refer to [CH 2. Installation Method and Cautions</a:t>
            </a:r>
            <a:r>
              <a:rPr lang="en-US" altLang="ko-KR" i="1" dirty="0" smtClean="0">
                <a:solidFill>
                  <a:schemeClr val="tx1"/>
                </a:solidFill>
                <a:latin typeface="Arial" charset="0"/>
              </a:rPr>
              <a:t>].(p.17)</a:t>
            </a:r>
            <a:endParaRPr lang="en-US" altLang="ko-KR" dirty="0">
              <a:solidFill>
                <a:schemeClr val="tx1"/>
              </a:solidFill>
              <a:cs typeface="Times New Roman" panose="02020603050405020304" pitchFamily="18" charset="0"/>
            </a:endParaRPr>
          </a:p>
        </p:txBody>
      </p:sp>
      <p:sp>
        <p:nvSpPr>
          <p:cNvPr id="9"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69" y="1958036"/>
            <a:ext cx="4887883" cy="2743200"/>
          </a:xfrm>
          <a:prstGeom prst="rect">
            <a:avLst/>
          </a:prstGeom>
        </p:spPr>
      </p:pic>
    </p:spTree>
    <p:extLst>
      <p:ext uri="{BB962C8B-B14F-4D97-AF65-F5344CB8AC3E}">
        <p14:creationId xmlns:p14="http://schemas.microsoft.com/office/powerpoint/2010/main" val="24902776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58</a:t>
            </a:fld>
            <a:endParaRPr lang="en-US" altLang="ko-KR"/>
          </a:p>
        </p:txBody>
      </p:sp>
      <p:sp>
        <p:nvSpPr>
          <p:cNvPr id="247821" name="Text Box 13"/>
          <p:cNvSpPr txBox="1">
            <a:spLocks noChangeArrowheads="1"/>
          </p:cNvSpPr>
          <p:nvPr/>
        </p:nvSpPr>
        <p:spPr bwMode="auto">
          <a:xfrm>
            <a:off x="829550" y="837901"/>
            <a:ext cx="4968875" cy="600164"/>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7</a:t>
            </a:r>
            <a:r>
              <a:rPr lang="en-US" altLang="ko-KR" b="1" dirty="0" smtClean="0">
                <a:solidFill>
                  <a:schemeClr val="tx1"/>
                </a:solidFill>
                <a:latin typeface="Arial" panose="020B0604020202020204" pitchFamily="34" charset="0"/>
                <a:cs typeface="Arial" panose="020B0604020202020204" pitchFamily="34" charset="0"/>
              </a:rPr>
              <a:t>) PTZ</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Configure Pan/Tilt/Zoom camera for control via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System and Remote </a:t>
            </a:r>
            <a:r>
              <a:rPr lang="en-US" altLang="ko-KR" dirty="0" smtClean="0">
                <a:solidFill>
                  <a:schemeClr val="tx1"/>
                </a:solidFill>
                <a:latin typeface="Arial" panose="020B0604020202020204" pitchFamily="34" charset="0"/>
                <a:cs typeface="Arial" panose="020B0604020202020204" pitchFamily="34" charset="0"/>
              </a:rPr>
              <a:t>client.</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15" name="Group 71"/>
          <p:cNvGraphicFramePr>
            <a:graphicFrameLocks noGrp="1"/>
          </p:cNvGraphicFramePr>
          <p:nvPr>
            <p:extLst/>
          </p:nvPr>
        </p:nvGraphicFramePr>
        <p:xfrm>
          <a:off x="828674" y="5654726"/>
          <a:ext cx="4968875" cy="792798"/>
        </p:xfrm>
        <a:graphic>
          <a:graphicData uri="http://schemas.openxmlformats.org/drawingml/2006/table">
            <a:tbl>
              <a:tblPr/>
              <a:tblGrid>
                <a:gridCol w="1001395"/>
                <a:gridCol w="3967480"/>
              </a:tblGrid>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rPr>
                        <a:t>Driver</a:t>
                      </a:r>
                      <a:endParaRPr kumimoji="1" lang="ko-KR" altLang="en-US"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Driver to be suitable for PAN/TILT Camera manufacturer.</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rPr>
                        <a:t>Address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address to be suitable for PAN/TILT Camera manufacturer.</a:t>
                      </a:r>
                      <a:endParaRPr kumimoji="1" lang="en-US" altLang="ko-KR" sz="8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dirty="0" err="1" smtClean="0">
                          <a:ln>
                            <a:noFill/>
                          </a:ln>
                          <a:solidFill>
                            <a:srgbClr val="000000"/>
                          </a:solidFill>
                          <a:effectLst/>
                          <a:uLnTx/>
                          <a:uFillTx/>
                          <a:latin typeface="Times New Roman" pitchFamily="18" charset="0"/>
                          <a:ea typeface="굴림" charset="-127"/>
                          <a:cs typeface="+mn-cs"/>
                        </a:rPr>
                        <a:t>Baudrate</a:t>
                      </a:r>
                      <a:endParaRPr kumimoji="1" lang="en-US" altLang="ko-KR"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a:t>
                      </a:r>
                      <a:r>
                        <a:rPr kumimoji="1" lang="en-US" altLang="ko-KR" sz="1000" b="0" i="0" u="none" strike="noStrike" kern="1200" cap="none" spc="0" normalizeH="0" baseline="0" noProof="0" dirty="0" err="1" smtClean="0">
                          <a:ln>
                            <a:noFill/>
                          </a:ln>
                          <a:solidFill>
                            <a:srgbClr val="000000"/>
                          </a:solidFill>
                          <a:effectLst/>
                          <a:uLnTx/>
                          <a:uFillTx/>
                          <a:latin typeface="Times New Roman" pitchFamily="18" charset="0"/>
                          <a:ea typeface="굴림" charset="-127"/>
                        </a:rPr>
                        <a:t>baudrate</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 to be suitable for PAN/TILT Camera manufacturer.</a:t>
                      </a:r>
                      <a:endParaRPr kumimoji="1" lang="en-US" altLang="ko-KR" sz="8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6" name="Text Box 12"/>
          <p:cNvSpPr txBox="1">
            <a:spLocks noChangeArrowheads="1"/>
          </p:cNvSpPr>
          <p:nvPr/>
        </p:nvSpPr>
        <p:spPr bwMode="auto">
          <a:xfrm>
            <a:off x="761698" y="6600535"/>
            <a:ext cx="4968875" cy="1277273"/>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have to set Comport value according to the connected camera. </a:t>
            </a:r>
          </a:p>
          <a:p>
            <a:pPr marL="171450" indent="-171450">
              <a:buFont typeface="Arial" panose="020B0604020202020204" pitchFamily="34" charset="0"/>
              <a:buChar char="•"/>
            </a:pPr>
            <a:endParaRPr lang="en-US" altLang="ko-KR" dirty="0" smtClean="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For connection of PAN/TILT Camera Receiver part, refer to user's manual of the related PAN/TILT Camera.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endParaRPr lang="en-US" altLang="ko-KR" dirty="0">
              <a:solidFill>
                <a:schemeClr val="tx1"/>
              </a:solidFill>
              <a:latin typeface="Arial" panose="020B0604020202020204" pitchFamily="34" charset="0"/>
              <a:cs typeface="Arial" panose="020B0604020202020204" pitchFamily="34" charset="0"/>
            </a:endParaRPr>
          </a:p>
        </p:txBody>
      </p:sp>
      <p:sp>
        <p:nvSpPr>
          <p:cNvPr id="9"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74" y="2176152"/>
            <a:ext cx="4887883" cy="2743200"/>
          </a:xfrm>
          <a:prstGeom prst="rect">
            <a:avLst/>
          </a:prstGeom>
        </p:spPr>
      </p:pic>
      <p:pic>
        <p:nvPicPr>
          <p:cNvPr id="8" name="그림 7"/>
          <p:cNvPicPr>
            <a:picLocks noChangeAspect="1"/>
          </p:cNvPicPr>
          <p:nvPr/>
        </p:nvPicPr>
        <p:blipFill>
          <a:blip r:embed="rId3"/>
          <a:stretch>
            <a:fillRect/>
          </a:stretch>
        </p:blipFill>
        <p:spPr>
          <a:xfrm>
            <a:off x="2545715" y="2351107"/>
            <a:ext cx="2412841" cy="1353605"/>
          </a:xfrm>
          <a:prstGeom prst="rect">
            <a:avLst/>
          </a:prstGeom>
        </p:spPr>
      </p:pic>
    </p:spTree>
    <p:extLst>
      <p:ext uri="{BB962C8B-B14F-4D97-AF65-F5344CB8AC3E}">
        <p14:creationId xmlns:p14="http://schemas.microsoft.com/office/powerpoint/2010/main" val="836455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슬라이드 번호 개체 틀 1"/>
          <p:cNvSpPr>
            <a:spLocks noGrp="1"/>
          </p:cNvSpPr>
          <p:nvPr>
            <p:ph type="sldNum" sz="quarter" idx="10"/>
          </p:nvPr>
        </p:nvSpPr>
        <p:spPr/>
        <p:txBody>
          <a:bodyPr/>
          <a:lstStyle/>
          <a:p>
            <a:fld id="{E20EA223-76AB-46D7-97D9-E10169FAC9EF}" type="slidenum">
              <a:rPr lang="en-US" altLang="ko-KR"/>
              <a:pPr/>
              <a:t>59</a:t>
            </a:fld>
            <a:endParaRPr lang="en-US" altLang="ko-KR"/>
          </a:p>
        </p:txBody>
      </p:sp>
      <p:sp>
        <p:nvSpPr>
          <p:cNvPr id="13" name="Text Box 70"/>
          <p:cNvSpPr txBox="1">
            <a:spLocks noChangeArrowheads="1"/>
          </p:cNvSpPr>
          <p:nvPr/>
        </p:nvSpPr>
        <p:spPr bwMode="auto">
          <a:xfrm>
            <a:off x="720725" y="852101"/>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8</a:t>
            </a:r>
            <a:r>
              <a:rPr lang="en-US" altLang="ko-KR" b="1" dirty="0" smtClean="0">
                <a:solidFill>
                  <a:schemeClr val="tx1"/>
                </a:solidFill>
                <a:latin typeface="Arial" panose="020B0604020202020204" pitchFamily="34" charset="0"/>
                <a:cs typeface="Arial" panose="020B0604020202020204" pitchFamily="34" charset="0"/>
              </a:rPr>
              <a:t>) POS</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This sets the POS interface(text inserter) with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and cash register.</a:t>
            </a:r>
          </a:p>
          <a:p>
            <a:endParaRPr lang="en-US" altLang="ko-KR"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 If you are using a USB hub, you can use up to 4 USB POS.</a:t>
            </a:r>
          </a:p>
        </p:txBody>
      </p:sp>
      <p:graphicFrame>
        <p:nvGraphicFramePr>
          <p:cNvPr id="20" name="Group 109"/>
          <p:cNvGraphicFramePr>
            <a:graphicFrameLocks noGrp="1"/>
          </p:cNvGraphicFramePr>
          <p:nvPr>
            <p:extLst>
              <p:ext uri="{D42A27DB-BD31-4B8C-83A1-F6EECF244321}">
                <p14:modId xmlns:p14="http://schemas.microsoft.com/office/powerpoint/2010/main" val="4203327190"/>
              </p:ext>
            </p:extLst>
          </p:nvPr>
        </p:nvGraphicFramePr>
        <p:xfrm>
          <a:off x="874118" y="4699635"/>
          <a:ext cx="4768584" cy="2225040"/>
        </p:xfrm>
        <a:graphic>
          <a:graphicData uri="http://schemas.openxmlformats.org/drawingml/2006/table">
            <a:tbl>
              <a:tblPr/>
              <a:tblGrid>
                <a:gridCol w="1324252"/>
                <a:gridCol w="3444332"/>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Channel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Select a Channel of POS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Baudrate</a:t>
                      </a:r>
                      <a:endPar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Select a </a:t>
                      </a:r>
                      <a:r>
                        <a:rPr kumimoji="1" lang="en-US" altLang="ko-KR" sz="1100" b="0" i="0" u="none" strike="noStrike" kern="1200" cap="none" spc="0" normalizeH="0" baseline="0" noProof="0" dirty="0" err="1" smtClean="0">
                          <a:ln>
                            <a:noFill/>
                          </a:ln>
                          <a:solidFill>
                            <a:srgbClr val="000000"/>
                          </a:solidFill>
                          <a:effectLst/>
                          <a:uLnTx/>
                          <a:uFillTx/>
                          <a:latin typeface="Times New Roman" pitchFamily="18" charset="0"/>
                          <a:ea typeface="굴림" charset="-127"/>
                        </a:rPr>
                        <a:t>baudrate</a:t>
                      </a: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 of POS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Databit</a:t>
                      </a:r>
                      <a:endPar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Select a </a:t>
                      </a:r>
                      <a:r>
                        <a:rPr kumimoji="1" lang="en-US" altLang="ko-KR" sz="1100" b="0" i="0" u="none" strike="noStrike" kern="1200" cap="none" spc="0" normalizeH="0" baseline="0" noProof="0" dirty="0" err="1" smtClean="0">
                          <a:ln>
                            <a:noFill/>
                          </a:ln>
                          <a:solidFill>
                            <a:srgbClr val="000000"/>
                          </a:solidFill>
                          <a:effectLst/>
                          <a:uLnTx/>
                          <a:uFillTx/>
                          <a:latin typeface="Times New Roman" pitchFamily="18" charset="0"/>
                          <a:ea typeface="굴림" charset="-127"/>
                        </a:rPr>
                        <a:t>databit</a:t>
                      </a: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 of POS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Start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Word</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Type a start word of transaction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End 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Type a end word of transaction. Text will be embedded into the picture between start word and end 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Ignore 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Type a word which you want ignore during text insertion.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Skip Text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Skip String range.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47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Number of add line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will determine the adding line after end word.</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 (0~4)</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0" name="Group 109"/>
          <p:cNvGraphicFramePr>
            <a:graphicFrameLocks noGrp="1"/>
          </p:cNvGraphicFramePr>
          <p:nvPr>
            <p:extLst>
              <p:ext uri="{D42A27DB-BD31-4B8C-83A1-F6EECF244321}">
                <p14:modId xmlns:p14="http://schemas.microsoft.com/office/powerpoint/2010/main" val="3735658619"/>
              </p:ext>
            </p:extLst>
          </p:nvPr>
        </p:nvGraphicFramePr>
        <p:xfrm>
          <a:off x="874118" y="7138722"/>
          <a:ext cx="4768584" cy="1224704"/>
        </p:xfrm>
        <a:graphic>
          <a:graphicData uri="http://schemas.openxmlformats.org/drawingml/2006/table">
            <a:tbl>
              <a:tblPr/>
              <a:tblGrid>
                <a:gridCol w="1324252"/>
                <a:gridCol w="3444332"/>
              </a:tblGrid>
              <a:tr h="26966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Overlay Position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will determine the text position.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422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Text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Overlaying Duration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will determine how long display the text up to 120 seconds. </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(60~120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8448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Text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Size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Change text size.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422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Text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Color</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Change text color.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968" y="1742388"/>
            <a:ext cx="4887883" cy="2743200"/>
          </a:xfrm>
          <a:prstGeom prst="rect">
            <a:avLst/>
          </a:prstGeom>
        </p:spPr>
      </p:pic>
    </p:spTree>
    <p:extLst>
      <p:ext uri="{BB962C8B-B14F-4D97-AF65-F5344CB8AC3E}">
        <p14:creationId xmlns:p14="http://schemas.microsoft.com/office/powerpoint/2010/main" val="724478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1"/>
          <p:cNvSpPr>
            <a:spLocks noGrp="1"/>
          </p:cNvSpPr>
          <p:nvPr>
            <p:ph type="sldNum" sz="quarter" idx="10"/>
          </p:nvPr>
        </p:nvSpPr>
        <p:spPr/>
        <p:txBody>
          <a:bodyPr/>
          <a:lstStyle/>
          <a:p>
            <a:fld id="{A66029C9-D2AB-45C1-9F8F-7230C9DDF579}" type="slidenum">
              <a:rPr lang="en-US" altLang="ko-KR"/>
              <a:pPr/>
              <a:t>6</a:t>
            </a:fld>
            <a:endParaRPr lang="en-US" altLang="ko-KR"/>
          </a:p>
        </p:txBody>
      </p:sp>
      <p:sp>
        <p:nvSpPr>
          <p:cNvPr id="9220" name="Text Box 4"/>
          <p:cNvSpPr txBox="1">
            <a:spLocks noChangeArrowheads="1"/>
          </p:cNvSpPr>
          <p:nvPr/>
        </p:nvSpPr>
        <p:spPr bwMode="auto">
          <a:xfrm>
            <a:off x="792163" y="1341897"/>
            <a:ext cx="4968875" cy="6232475"/>
          </a:xfrm>
          <a:prstGeom prst="rect">
            <a:avLst/>
          </a:prstGeom>
          <a:noFill/>
          <a:ln w="9525">
            <a:noFill/>
            <a:miter lim="800000"/>
            <a:headEnd/>
            <a:tailEnd/>
          </a:ln>
          <a:effectLst/>
        </p:spPr>
        <p:txBody>
          <a:bodyPr>
            <a:spAutoFit/>
          </a:bodyPr>
          <a:lstStyle/>
          <a:p>
            <a:r>
              <a:rPr lang="en-US" altLang="en-US" sz="1050" b="1" dirty="0">
                <a:solidFill>
                  <a:schemeClr val="tx1"/>
                </a:solidFill>
                <a:latin typeface="Arial" panose="020B0604020202020204" pitchFamily="34" charset="0"/>
                <a:cs typeface="Arial" panose="020B0604020202020204" pitchFamily="34" charset="0"/>
              </a:rPr>
              <a:t>1) </a:t>
            </a:r>
            <a:r>
              <a:rPr lang="en-US" altLang="ko-KR" sz="1050" b="1" dirty="0">
                <a:solidFill>
                  <a:schemeClr val="tx1"/>
                </a:solidFill>
                <a:latin typeface="Arial" panose="020B0604020202020204" pitchFamily="34" charset="0"/>
                <a:cs typeface="Arial" panose="020B0604020202020204" pitchFamily="34" charset="0"/>
              </a:rPr>
              <a:t>H</a:t>
            </a:r>
            <a:r>
              <a:rPr lang="en-US" altLang="en-US" sz="1050" b="1" dirty="0">
                <a:solidFill>
                  <a:schemeClr val="tx1"/>
                </a:solidFill>
                <a:latin typeface="Arial" panose="020B0604020202020204" pitchFamily="34" charset="0"/>
                <a:cs typeface="Arial" panose="020B0604020202020204" pitchFamily="34" charset="0"/>
              </a:rPr>
              <a:t>igh quality </a:t>
            </a:r>
            <a:r>
              <a:rPr lang="en-US" altLang="ko-KR" sz="1050" b="1" dirty="0">
                <a:solidFill>
                  <a:schemeClr val="tx1"/>
                </a:solidFill>
                <a:latin typeface="Arial" panose="020B0604020202020204" pitchFamily="34" charset="0"/>
                <a:cs typeface="Arial" panose="020B0604020202020204" pitchFamily="34" charset="0"/>
              </a:rPr>
              <a:t>picture</a:t>
            </a:r>
            <a:r>
              <a:rPr lang="en-US" altLang="en-US" sz="1050" dirty="0">
                <a:solidFill>
                  <a:schemeClr val="tx1"/>
                </a:solidFill>
                <a:latin typeface="Arial" panose="020B0604020202020204" pitchFamily="34" charset="0"/>
                <a:cs typeface="Arial" panose="020B0604020202020204" pitchFamily="34" charset="0"/>
              </a:rPr>
              <a:t> </a:t>
            </a:r>
          </a:p>
          <a:p>
            <a:r>
              <a:rPr lang="en-US" altLang="en-US" sz="1050" dirty="0">
                <a:solidFill>
                  <a:schemeClr val="tx1"/>
                </a:solidFill>
                <a:latin typeface="Arial" panose="020B0604020202020204" pitchFamily="34" charset="0"/>
                <a:cs typeface="Arial" panose="020B0604020202020204" pitchFamily="34" charset="0"/>
              </a:rPr>
              <a:t>This enables recording and playing high quality digital </a:t>
            </a:r>
            <a:r>
              <a:rPr lang="en-US" altLang="en-US" sz="1050" dirty="0" smtClean="0">
                <a:solidFill>
                  <a:schemeClr val="tx1"/>
                </a:solidFill>
                <a:latin typeface="Arial" panose="020B0604020202020204" pitchFamily="34" charset="0"/>
                <a:cs typeface="Arial" panose="020B0604020202020204" pitchFamily="34" charset="0"/>
              </a:rPr>
              <a:t>image. </a:t>
            </a:r>
            <a:endParaRPr lang="en-US" altLang="en-US" sz="1050" dirty="0">
              <a:solidFill>
                <a:schemeClr val="tx1"/>
              </a:solidFill>
              <a:latin typeface="Arial" panose="020B0604020202020204" pitchFamily="34" charset="0"/>
              <a:cs typeface="Arial" panose="020B0604020202020204" pitchFamily="34" charset="0"/>
            </a:endParaRPr>
          </a:p>
          <a:p>
            <a:endParaRPr lang="en-US" altLang="ko-KR" sz="1050" b="1"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2) </a:t>
            </a:r>
            <a:r>
              <a:rPr lang="en-US" altLang="ko-KR" sz="1050" b="1" dirty="0">
                <a:solidFill>
                  <a:schemeClr val="tx1"/>
                </a:solidFill>
                <a:latin typeface="Arial" panose="020B0604020202020204" pitchFamily="34" charset="0"/>
                <a:cs typeface="Arial" panose="020B0604020202020204" pitchFamily="34" charset="0"/>
              </a:rPr>
              <a:t>H</a:t>
            </a:r>
            <a:r>
              <a:rPr lang="en-US" altLang="en-US" sz="1050" b="1" dirty="0">
                <a:solidFill>
                  <a:schemeClr val="tx1"/>
                </a:solidFill>
                <a:latin typeface="Arial" panose="020B0604020202020204" pitchFamily="34" charset="0"/>
                <a:cs typeface="Arial" panose="020B0604020202020204" pitchFamily="34" charset="0"/>
              </a:rPr>
              <a:t>igh reliability</a:t>
            </a:r>
          </a:p>
          <a:p>
            <a:r>
              <a:rPr lang="en-US" altLang="en-US" sz="1050" dirty="0">
                <a:solidFill>
                  <a:schemeClr val="tx1"/>
                </a:solidFill>
                <a:latin typeface="Arial" panose="020B0604020202020204" pitchFamily="34" charset="0"/>
                <a:cs typeface="Arial" panose="020B0604020202020204" pitchFamily="34" charset="0"/>
              </a:rPr>
              <a:t>With Embedded hardware and software design, this maintains higher product </a:t>
            </a:r>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dirty="0">
                <a:solidFill>
                  <a:schemeClr val="tx1"/>
                </a:solidFill>
                <a:latin typeface="Arial" panose="020B0604020202020204" pitchFamily="34" charset="0"/>
                <a:cs typeface="Arial" panose="020B0604020202020204" pitchFamily="34" charset="0"/>
              </a:rPr>
              <a:t>r</a:t>
            </a:r>
            <a:r>
              <a:rPr lang="en-US" altLang="en-US" sz="1050" dirty="0">
                <a:solidFill>
                  <a:schemeClr val="tx1"/>
                </a:solidFill>
                <a:latin typeface="Arial" panose="020B0604020202020204" pitchFamily="34" charset="0"/>
                <a:cs typeface="Arial" panose="020B0604020202020204" pitchFamily="34" charset="0"/>
              </a:rPr>
              <a:t>eliability</a:t>
            </a:r>
            <a:r>
              <a:rPr lang="en-US" altLang="ko-KR" sz="1050" dirty="0">
                <a:solidFill>
                  <a:schemeClr val="tx1"/>
                </a:solidFill>
                <a:latin typeface="Arial" panose="020B0604020202020204" pitchFamily="34" charset="0"/>
                <a:cs typeface="Arial" panose="020B0604020202020204" pitchFamily="34" charset="0"/>
              </a:rPr>
              <a:t>.</a:t>
            </a:r>
            <a:r>
              <a:rPr lang="en-US" altLang="en-US" sz="1050" dirty="0">
                <a:solidFill>
                  <a:schemeClr val="tx1"/>
                </a:solidFill>
                <a:latin typeface="Arial" panose="020B0604020202020204" pitchFamily="34" charset="0"/>
                <a:cs typeface="Arial" panose="020B0604020202020204" pitchFamily="34" charset="0"/>
              </a:rPr>
              <a:t> </a:t>
            </a:r>
          </a:p>
          <a:p>
            <a:endParaRPr lang="en-US" altLang="ko-KR" sz="1050" b="1"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3) Simple </a:t>
            </a:r>
            <a:r>
              <a:rPr lang="en-US" altLang="ko-KR" sz="1050" b="1" dirty="0">
                <a:solidFill>
                  <a:schemeClr val="tx1"/>
                </a:solidFill>
                <a:latin typeface="Arial" panose="020B0604020202020204" pitchFamily="34" charset="0"/>
                <a:cs typeface="Arial" panose="020B0604020202020204" pitchFamily="34" charset="0"/>
              </a:rPr>
              <a:t>usage</a:t>
            </a:r>
            <a:endParaRPr lang="en-US" altLang="en-US" sz="1050" b="1" dirty="0">
              <a:solidFill>
                <a:schemeClr val="tx1"/>
              </a:solidFill>
              <a:latin typeface="Arial" panose="020B0604020202020204" pitchFamily="34" charset="0"/>
              <a:cs typeface="Arial" panose="020B0604020202020204" pitchFamily="34" charset="0"/>
            </a:endParaRPr>
          </a:p>
          <a:p>
            <a:r>
              <a:rPr lang="en-US" altLang="en-US" sz="1050" dirty="0">
                <a:solidFill>
                  <a:schemeClr val="tx1"/>
                </a:solidFill>
                <a:latin typeface="Arial" panose="020B0604020202020204" pitchFamily="34" charset="0"/>
                <a:cs typeface="Arial" panose="020B0604020202020204" pitchFamily="34" charset="0"/>
              </a:rPr>
              <a:t>This allows users to use it conveniently by placing control buttons similar to</a:t>
            </a:r>
            <a:r>
              <a:rPr lang="en-US" altLang="ko-KR" sz="1050" dirty="0">
                <a:solidFill>
                  <a:schemeClr val="tx1"/>
                </a:solidFill>
                <a:latin typeface="Arial" panose="020B0604020202020204" pitchFamily="34" charset="0"/>
                <a:cs typeface="Arial" panose="020B0604020202020204" pitchFamily="34" charset="0"/>
              </a:rPr>
              <a:t> </a:t>
            </a:r>
            <a:r>
              <a:rPr lang="en-US" altLang="en-US" sz="1050" dirty="0" smtClean="0">
                <a:solidFill>
                  <a:schemeClr val="tx1"/>
                </a:solidFill>
                <a:latin typeface="Arial" panose="020B0604020202020204" pitchFamily="34" charset="0"/>
                <a:cs typeface="Arial" panose="020B0604020202020204" pitchFamily="34" charset="0"/>
              </a:rPr>
              <a:t>existing</a:t>
            </a:r>
            <a:r>
              <a:rPr lang="en-US" altLang="en-US" sz="1050" dirty="0">
                <a:solidFill>
                  <a:schemeClr val="tx1"/>
                </a:solidFill>
                <a:latin typeface="Arial" panose="020B0604020202020204" pitchFamily="34" charset="0"/>
                <a:cs typeface="Arial" panose="020B0604020202020204" pitchFamily="34" charset="0"/>
              </a:rPr>
              <a:t> </a:t>
            </a:r>
            <a:r>
              <a:rPr lang="en-US" altLang="en-US" sz="1050" dirty="0" smtClean="0">
                <a:solidFill>
                  <a:schemeClr val="tx1"/>
                </a:solidFill>
                <a:latin typeface="Arial" panose="020B0604020202020204" pitchFamily="34" charset="0"/>
                <a:cs typeface="Arial" panose="020B0604020202020204" pitchFamily="34" charset="0"/>
              </a:rPr>
              <a:t>ones </a:t>
            </a:r>
            <a:r>
              <a:rPr lang="en-US" altLang="en-US" sz="1050" dirty="0">
                <a:solidFill>
                  <a:schemeClr val="tx1"/>
                </a:solidFill>
                <a:latin typeface="Arial" panose="020B0604020202020204" pitchFamily="34" charset="0"/>
                <a:cs typeface="Arial" panose="020B0604020202020204" pitchFamily="34" charset="0"/>
              </a:rPr>
              <a:t>on VCR, and users can easily learn </a:t>
            </a:r>
            <a:r>
              <a:rPr lang="en-US" altLang="ko-KR" sz="1050" dirty="0">
                <a:solidFill>
                  <a:schemeClr val="tx1"/>
                </a:solidFill>
                <a:latin typeface="Arial" panose="020B0604020202020204" pitchFamily="34" charset="0"/>
                <a:cs typeface="Arial" panose="020B0604020202020204" pitchFamily="34" charset="0"/>
              </a:rPr>
              <a:t>the usage</a:t>
            </a:r>
            <a:r>
              <a:rPr lang="en-US" altLang="en-US" sz="1050" dirty="0">
                <a:solidFill>
                  <a:schemeClr val="tx1"/>
                </a:solidFill>
                <a:latin typeface="Arial" panose="020B0604020202020204" pitchFamily="34" charset="0"/>
                <a:cs typeface="Arial" panose="020B0604020202020204" pitchFamily="34" charset="0"/>
              </a:rPr>
              <a: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4) </a:t>
            </a:r>
            <a:r>
              <a:rPr lang="en-US" altLang="ko-KR" sz="1050" b="1" dirty="0" err="1">
                <a:solidFill>
                  <a:schemeClr val="tx1"/>
                </a:solidFill>
                <a:latin typeface="Arial" panose="020B0604020202020204" pitchFamily="34" charset="0"/>
                <a:cs typeface="Arial" panose="020B0604020202020204" pitchFamily="34" charset="0"/>
              </a:rPr>
              <a:t>Pentaplex</a:t>
            </a:r>
            <a:r>
              <a:rPr lang="en-US" altLang="ko-KR" sz="1050" b="1" dirty="0">
                <a:solidFill>
                  <a:schemeClr val="tx1"/>
                </a:solidFill>
                <a:latin typeface="Arial" panose="020B0604020202020204" pitchFamily="34" charset="0"/>
                <a:cs typeface="Arial" panose="020B0604020202020204" pitchFamily="34" charset="0"/>
              </a:rPr>
              <a:t> System</a:t>
            </a:r>
          </a:p>
          <a:p>
            <a:r>
              <a:rPr lang="en-US" altLang="ko-KR" sz="1050" dirty="0" err="1">
                <a:solidFill>
                  <a:schemeClr val="tx1"/>
                </a:solidFill>
                <a:latin typeface="Arial" panose="020B0604020202020204" pitchFamily="34" charset="0"/>
                <a:cs typeface="Arial" panose="020B0604020202020204" pitchFamily="34" charset="0"/>
              </a:rPr>
              <a:t>Pentaplex</a:t>
            </a:r>
            <a:r>
              <a:rPr lang="en-US" altLang="ko-KR" sz="1050" dirty="0">
                <a:solidFill>
                  <a:schemeClr val="tx1"/>
                </a:solidFill>
                <a:latin typeface="Arial" panose="020B0604020202020204" pitchFamily="34" charset="0"/>
                <a:cs typeface="Arial" panose="020B0604020202020204" pitchFamily="34" charset="0"/>
              </a:rPr>
              <a:t> System allows live, recording, backup, networking and playback simultaneously.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5) Selectable recording setup</a:t>
            </a:r>
          </a:p>
          <a:p>
            <a:r>
              <a:rPr lang="en-US" altLang="ko-KR" sz="1050" dirty="0">
                <a:solidFill>
                  <a:schemeClr val="tx1"/>
                </a:solidFill>
                <a:latin typeface="Arial" panose="020B0604020202020204" pitchFamily="34" charset="0"/>
                <a:cs typeface="Arial" panose="020B0604020202020204" pitchFamily="34" charset="0"/>
              </a:rPr>
              <a:t>For recording methods, users can select the frame rate, resolution and video quality individually in order to be appropriate for user's environment.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6) Remote monitoring </a:t>
            </a:r>
            <a:endParaRPr lang="en-US" altLang="ko-KR" sz="1050" b="1" dirty="0">
              <a:solidFill>
                <a:schemeClr val="tx1"/>
              </a:solidFill>
              <a:latin typeface="Arial" panose="020B0604020202020204" pitchFamily="34" charset="0"/>
              <a:cs typeface="Arial" panose="020B0604020202020204" pitchFamily="34" charset="0"/>
            </a:endParaRPr>
          </a:p>
          <a:p>
            <a:r>
              <a:rPr lang="en-US" altLang="en-US" sz="1050" dirty="0">
                <a:solidFill>
                  <a:schemeClr val="tx1"/>
                </a:solidFill>
                <a:latin typeface="Arial" panose="020B0604020202020204" pitchFamily="34" charset="0"/>
                <a:cs typeface="Arial" panose="020B0604020202020204" pitchFamily="34" charset="0"/>
              </a:rPr>
              <a:t>With using exclusive line or Internet network, you can search or monitor recorded </a:t>
            </a:r>
            <a:r>
              <a:rPr lang="en-US" altLang="en-US" sz="1050" dirty="0" smtClean="0">
                <a:solidFill>
                  <a:schemeClr val="tx1"/>
                </a:solidFill>
                <a:latin typeface="Arial" panose="020B0604020202020204" pitchFamily="34" charset="0"/>
                <a:cs typeface="Arial" panose="020B0604020202020204" pitchFamily="34" charset="0"/>
              </a:rPr>
              <a:t>im</a:t>
            </a:r>
            <a:r>
              <a:rPr lang="en-US" altLang="ko-KR" sz="1050" dirty="0" smtClean="0">
                <a:solidFill>
                  <a:schemeClr val="tx1"/>
                </a:solidFill>
                <a:latin typeface="Arial" panose="020B0604020202020204" pitchFamily="34" charset="0"/>
                <a:cs typeface="Arial" panose="020B0604020202020204" pitchFamily="34" charset="0"/>
              </a:rPr>
              <a:t>a</a:t>
            </a:r>
            <a:r>
              <a:rPr lang="en-US" altLang="en-US" sz="1050" dirty="0" smtClean="0">
                <a:solidFill>
                  <a:schemeClr val="tx1"/>
                </a:solidFill>
                <a:latin typeface="Arial" panose="020B0604020202020204" pitchFamily="34" charset="0"/>
                <a:cs typeface="Arial" panose="020B0604020202020204" pitchFamily="34" charset="0"/>
              </a:rPr>
              <a:t>ges </a:t>
            </a:r>
            <a:r>
              <a:rPr lang="en-US" altLang="en-US" sz="1050" dirty="0">
                <a:solidFill>
                  <a:schemeClr val="tx1"/>
                </a:solidFill>
                <a:latin typeface="Arial" panose="020B0604020202020204" pitchFamily="34" charset="0"/>
                <a:cs typeface="Arial" panose="020B0604020202020204" pitchFamily="34" charset="0"/>
              </a:rPr>
              <a:t>remotely by installing exclusive client program on Windows PC or Mac.</a:t>
            </a:r>
            <a:r>
              <a:rPr lang="en-US" altLang="ko-KR" sz="1050" dirty="0">
                <a:solidFill>
                  <a:schemeClr val="tx1"/>
                </a:solidFill>
                <a:latin typeface="Arial" panose="020B0604020202020204" pitchFamily="34" charset="0"/>
                <a:cs typeface="Arial" panose="020B0604020202020204" pitchFamily="34" charset="0"/>
              </a:rPr>
              <a: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7) </a:t>
            </a:r>
            <a:r>
              <a:rPr lang="en-US" altLang="ko-KR" sz="1050" b="1" dirty="0">
                <a:solidFill>
                  <a:schemeClr val="tx1"/>
                </a:solidFill>
                <a:latin typeface="Arial" panose="020B0604020202020204" pitchFamily="34" charset="0"/>
                <a:cs typeface="Arial" panose="020B0604020202020204" pitchFamily="34" charset="0"/>
              </a:rPr>
              <a:t>Backup</a:t>
            </a:r>
            <a:endParaRPr lang="en-US" altLang="en-US" sz="1050" b="1" dirty="0">
              <a:solidFill>
                <a:schemeClr val="tx1"/>
              </a:solidFill>
              <a:latin typeface="Arial" panose="020B0604020202020204" pitchFamily="34" charset="0"/>
              <a:cs typeface="Arial" panose="020B0604020202020204" pitchFamily="34" charset="0"/>
            </a:endParaRPr>
          </a:p>
          <a:p>
            <a:r>
              <a:rPr lang="en-US" altLang="ko-KR" sz="1050" dirty="0">
                <a:solidFill>
                  <a:schemeClr val="tx1"/>
                </a:solidFill>
                <a:latin typeface="Arial" panose="020B0604020202020204" pitchFamily="34" charset="0"/>
                <a:cs typeface="Arial" panose="020B0604020202020204" pitchFamily="34" charset="0"/>
              </a:rPr>
              <a:t>You can backup with a </a:t>
            </a:r>
            <a:r>
              <a:rPr lang="en-US" altLang="ko-KR" sz="1050" dirty="0" err="1">
                <a:solidFill>
                  <a:schemeClr val="tx1"/>
                </a:solidFill>
                <a:latin typeface="Arial" panose="020B0604020202020204" pitchFamily="34" charset="0"/>
                <a:cs typeface="Arial" panose="020B0604020202020204" pitchFamily="34" charset="0"/>
              </a:rPr>
              <a:t>versitile</a:t>
            </a:r>
            <a:r>
              <a:rPr lang="en-US" altLang="ko-KR" sz="1050" dirty="0">
                <a:solidFill>
                  <a:schemeClr val="tx1"/>
                </a:solidFill>
                <a:latin typeface="Arial" panose="020B0604020202020204" pitchFamily="34" charset="0"/>
                <a:cs typeface="Arial" panose="020B0604020202020204" pitchFamily="34" charset="0"/>
              </a:rPr>
              <a:t> external USB devices.</a:t>
            </a:r>
            <a:r>
              <a:rPr lang="en-US" altLang="en-US" sz="1050" dirty="0">
                <a:solidFill>
                  <a:schemeClr val="tx1"/>
                </a:solidFill>
                <a:latin typeface="Arial" panose="020B0604020202020204" pitchFamily="34" charset="0"/>
                <a:cs typeface="Arial" panose="020B0604020202020204" pitchFamily="34" charset="0"/>
              </a:rPr>
              <a: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8) </a:t>
            </a:r>
            <a:r>
              <a:rPr lang="en-US" altLang="ko-KR" sz="1050" b="1" dirty="0">
                <a:solidFill>
                  <a:schemeClr val="tx1"/>
                </a:solidFill>
                <a:latin typeface="Arial" panose="020B0604020202020204" pitchFamily="34" charset="0"/>
                <a:cs typeface="Arial" panose="020B0604020202020204" pitchFamily="34" charset="0"/>
              </a:rPr>
              <a:t>Audio</a:t>
            </a:r>
            <a:r>
              <a:rPr lang="en-US" altLang="en-US" sz="1050" b="1" dirty="0">
                <a:solidFill>
                  <a:schemeClr val="tx1"/>
                </a:solidFill>
                <a:latin typeface="Arial" panose="020B0604020202020204" pitchFamily="34" charset="0"/>
                <a:cs typeface="Arial" panose="020B0604020202020204" pitchFamily="34" charset="0"/>
              </a:rPr>
              <a:t> recording</a:t>
            </a:r>
          </a:p>
          <a:p>
            <a:r>
              <a:rPr lang="en-US" altLang="en-US" sz="1050" dirty="0">
                <a:solidFill>
                  <a:schemeClr val="tx1"/>
                </a:solidFill>
                <a:latin typeface="Arial" panose="020B0604020202020204" pitchFamily="34" charset="0"/>
                <a:cs typeface="Arial" panose="020B0604020202020204" pitchFamily="34" charset="0"/>
              </a:rPr>
              <a:t>You can record </a:t>
            </a:r>
            <a:r>
              <a:rPr lang="en-US" altLang="en-US" sz="1050" dirty="0" smtClean="0">
                <a:solidFill>
                  <a:schemeClr val="tx1"/>
                </a:solidFill>
                <a:latin typeface="Arial" panose="020B0604020202020204" pitchFamily="34" charset="0"/>
                <a:cs typeface="Arial" panose="020B0604020202020204" pitchFamily="34" charset="0"/>
              </a:rPr>
              <a:t>all</a:t>
            </a:r>
            <a:r>
              <a:rPr lang="en-US" altLang="ko-KR" sz="1050" dirty="0" smtClean="0">
                <a:solidFill>
                  <a:schemeClr val="tx1"/>
                </a:solidFill>
                <a:latin typeface="Arial" panose="020B0604020202020204" pitchFamily="34" charset="0"/>
                <a:cs typeface="Arial" panose="020B0604020202020204" pitchFamily="34" charset="0"/>
              </a:rPr>
              <a:t> </a:t>
            </a:r>
            <a:r>
              <a:rPr lang="en-US" altLang="en-US" sz="1050" dirty="0">
                <a:solidFill>
                  <a:schemeClr val="tx1"/>
                </a:solidFill>
                <a:latin typeface="Arial" panose="020B0604020202020204" pitchFamily="34" charset="0"/>
                <a:cs typeface="Arial" panose="020B0604020202020204" pitchFamily="34" charset="0"/>
              </a:rPr>
              <a:t>sound inputs simultaneously. Moreover, you can listen</a:t>
            </a:r>
            <a:r>
              <a:rPr lang="en-US" altLang="ko-KR" sz="1050" dirty="0">
                <a:solidFill>
                  <a:schemeClr val="tx1"/>
                </a:solidFill>
                <a:latin typeface="Arial" panose="020B0604020202020204" pitchFamily="34" charset="0"/>
                <a:cs typeface="Arial" panose="020B0604020202020204" pitchFamily="34" charset="0"/>
              </a:rPr>
              <a:t> </a:t>
            </a:r>
            <a:r>
              <a:rPr lang="en-US" altLang="en-US" sz="1050" dirty="0">
                <a:solidFill>
                  <a:schemeClr val="tx1"/>
                </a:solidFill>
                <a:latin typeface="Arial" panose="020B0604020202020204" pitchFamily="34" charset="0"/>
                <a:cs typeface="Arial" panose="020B0604020202020204" pitchFamily="34" charset="0"/>
              </a:rPr>
              <a:t> to the </a:t>
            </a:r>
            <a:r>
              <a:rPr lang="en-US" altLang="en-US" sz="1050" dirty="0" smtClean="0">
                <a:solidFill>
                  <a:schemeClr val="tx1"/>
                </a:solidFill>
                <a:latin typeface="Arial" panose="020B0604020202020204" pitchFamily="34" charset="0"/>
                <a:cs typeface="Arial" panose="020B0604020202020204" pitchFamily="34" charset="0"/>
              </a:rPr>
              <a:t>sound </a:t>
            </a:r>
            <a:r>
              <a:rPr lang="en-US" altLang="en-US" sz="1050" dirty="0">
                <a:solidFill>
                  <a:schemeClr val="tx1"/>
                </a:solidFill>
                <a:latin typeface="Arial" panose="020B0604020202020204" pitchFamily="34" charset="0"/>
                <a:cs typeface="Arial" panose="020B0604020202020204" pitchFamily="34" charset="0"/>
              </a:rPr>
              <a:t>in search and live monitoring and play mode.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9</a:t>
            </a:r>
            <a:r>
              <a:rPr lang="en-US" altLang="en-US" sz="1050" b="1" dirty="0">
                <a:solidFill>
                  <a:schemeClr val="tx1"/>
                </a:solidFill>
                <a:latin typeface="Arial" panose="020B0604020202020204" pitchFamily="34" charset="0"/>
                <a:cs typeface="Arial" panose="020B0604020202020204" pitchFamily="34" charset="0"/>
              </a:rPr>
              <a:t>) Various recording methods</a:t>
            </a:r>
          </a:p>
          <a:p>
            <a:r>
              <a:rPr lang="en-US" altLang="en-US" sz="1050" dirty="0">
                <a:solidFill>
                  <a:schemeClr val="tx1"/>
                </a:solidFill>
                <a:latin typeface="Arial" panose="020B0604020202020204" pitchFamily="34" charset="0"/>
                <a:cs typeface="Arial" panose="020B0604020202020204" pitchFamily="34" charset="0"/>
              </a:rPr>
              <a:t>This provides convenient use with manual recording, recording by dates and days, </a:t>
            </a:r>
            <a:r>
              <a:rPr lang="en-US" altLang="en-US" sz="1050" dirty="0" smtClean="0">
                <a:solidFill>
                  <a:schemeClr val="tx1"/>
                </a:solidFill>
                <a:latin typeface="Arial" panose="020B0604020202020204" pitchFamily="34" charset="0"/>
                <a:cs typeface="Arial" panose="020B0604020202020204" pitchFamily="34" charset="0"/>
              </a:rPr>
              <a:t>hourly </a:t>
            </a:r>
            <a:r>
              <a:rPr lang="en-US" altLang="en-US" sz="1050" dirty="0">
                <a:solidFill>
                  <a:schemeClr val="tx1"/>
                </a:solidFill>
                <a:latin typeface="Arial" panose="020B0604020202020204" pitchFamily="34" charset="0"/>
                <a:cs typeface="Arial" panose="020B0604020202020204" pitchFamily="34" charset="0"/>
              </a:rPr>
              <a:t>schedule recording, sensor and motion detection event recording and </a:t>
            </a:r>
            <a:endParaRPr lang="en-US" altLang="en-US" sz="1050" dirty="0" smtClean="0">
              <a:solidFill>
                <a:schemeClr val="tx1"/>
              </a:solidFill>
              <a:latin typeface="Arial" panose="020B0604020202020204" pitchFamily="34" charset="0"/>
              <a:cs typeface="Arial" panose="020B0604020202020204" pitchFamily="34" charset="0"/>
            </a:endParaRPr>
          </a:p>
          <a:p>
            <a:r>
              <a:rPr lang="en-US" altLang="en-US" sz="1050" dirty="0" smtClean="0">
                <a:solidFill>
                  <a:schemeClr val="tx1"/>
                </a:solidFill>
                <a:latin typeface="Arial" panose="020B0604020202020204" pitchFamily="34" charset="0"/>
                <a:cs typeface="Arial" panose="020B0604020202020204" pitchFamily="34" charset="0"/>
              </a:rPr>
              <a:t>others </a:t>
            </a:r>
            <a:r>
              <a:rPr lang="en-US" altLang="en-US" sz="1050" dirty="0">
                <a:solidFill>
                  <a:schemeClr val="tx1"/>
                </a:solidFill>
                <a:latin typeface="Arial" panose="020B0604020202020204" pitchFamily="34" charset="0"/>
                <a:cs typeface="Arial" panose="020B0604020202020204" pitchFamily="34" charset="0"/>
              </a:rPr>
              <a:t>to enable unmanned monitoring. </a:t>
            </a:r>
            <a:endParaRPr lang="en-US" altLang="ko-KR" sz="1050" dirty="0">
              <a:solidFill>
                <a:schemeClr val="tx1"/>
              </a:solidFill>
              <a:latin typeface="Arial" panose="020B0604020202020204" pitchFamily="34" charset="0"/>
              <a:cs typeface="Arial" panose="020B0604020202020204" pitchFamily="34" charset="0"/>
            </a:endParaRP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1</a:t>
            </a:r>
            <a:r>
              <a:rPr lang="en-US" altLang="ko-KR" sz="1050" b="1" dirty="0">
                <a:solidFill>
                  <a:schemeClr val="tx1"/>
                </a:solidFill>
                <a:latin typeface="Arial" panose="020B0604020202020204" pitchFamily="34" charset="0"/>
                <a:cs typeface="Arial" panose="020B0604020202020204" pitchFamily="34" charset="0"/>
              </a:rPr>
              <a:t>0</a:t>
            </a:r>
            <a:r>
              <a:rPr lang="en-US" altLang="en-US" sz="1050" b="1" dirty="0">
                <a:solidFill>
                  <a:schemeClr val="tx1"/>
                </a:solidFill>
                <a:latin typeface="Arial" panose="020B0604020202020204" pitchFamily="34" charset="0"/>
                <a:cs typeface="Arial" panose="020B0604020202020204" pitchFamily="34" charset="0"/>
              </a:rPr>
              <a:t>) Various total monitoring features</a:t>
            </a:r>
          </a:p>
          <a:p>
            <a:r>
              <a:rPr lang="en-US" altLang="en-US" sz="1050" dirty="0">
                <a:solidFill>
                  <a:schemeClr val="tx1"/>
                </a:solidFill>
                <a:latin typeface="Arial" panose="020B0604020202020204" pitchFamily="34" charset="0"/>
                <a:cs typeface="Arial" panose="020B0604020202020204" pitchFamily="34" charset="0"/>
              </a:rPr>
              <a:t>You can cover any security scenario through various sensor inputs and contact </a:t>
            </a:r>
            <a:endParaRPr lang="en-US" altLang="en-US" sz="1050" dirty="0" smtClean="0">
              <a:solidFill>
                <a:schemeClr val="tx1"/>
              </a:solidFill>
              <a:latin typeface="Arial" panose="020B0604020202020204" pitchFamily="34" charset="0"/>
              <a:cs typeface="Arial" panose="020B0604020202020204" pitchFamily="34" charset="0"/>
            </a:endParaRPr>
          </a:p>
          <a:p>
            <a:r>
              <a:rPr lang="en-US" altLang="en-US" sz="1050" dirty="0" smtClean="0">
                <a:solidFill>
                  <a:schemeClr val="tx1"/>
                </a:solidFill>
                <a:latin typeface="Arial" panose="020B0604020202020204" pitchFamily="34" charset="0"/>
                <a:cs typeface="Arial" panose="020B0604020202020204" pitchFamily="34" charset="0"/>
              </a:rPr>
              <a:t>output </a:t>
            </a:r>
            <a:r>
              <a:rPr lang="en-US" altLang="en-US" sz="1050" dirty="0">
                <a:solidFill>
                  <a:schemeClr val="tx1"/>
                </a:solidFill>
                <a:latin typeface="Arial" panose="020B0604020202020204" pitchFamily="34" charset="0"/>
                <a:cs typeface="Arial" panose="020B0604020202020204" pitchFamily="34" charset="0"/>
              </a:rPr>
              <a:t>control. </a:t>
            </a:r>
          </a:p>
        </p:txBody>
      </p:sp>
      <p:sp>
        <p:nvSpPr>
          <p:cNvPr id="9222" name="Text Box 6"/>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7"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smtClean="0">
                <a:solidFill>
                  <a:schemeClr val="tx1"/>
                </a:solidFill>
                <a:latin typeface="Arial" charset="0"/>
              </a:rPr>
              <a:t>1-2. </a:t>
            </a:r>
            <a:r>
              <a:rPr lang="en-US" altLang="en-US" sz="1400" b="1" dirty="0">
                <a:solidFill>
                  <a:schemeClr val="tx1"/>
                </a:solidFill>
                <a:latin typeface="Arial" charset="0"/>
              </a:rPr>
              <a:t>Product Characteristics</a:t>
            </a:r>
            <a:endParaRPr lang="en-US" altLang="ko-KR" sz="1400" b="1"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림 28"/>
          <p:cNvPicPr>
            <a:picLocks noChangeAspect="1"/>
          </p:cNvPicPr>
          <p:nvPr/>
        </p:nvPicPr>
        <p:blipFill>
          <a:blip r:embed="rId2"/>
          <a:stretch>
            <a:fillRect/>
          </a:stretch>
        </p:blipFill>
        <p:spPr>
          <a:xfrm>
            <a:off x="3145054" y="2013919"/>
            <a:ext cx="2559444" cy="356075"/>
          </a:xfrm>
          <a:prstGeom prst="rect">
            <a:avLst/>
          </a:prstGeom>
        </p:spPr>
      </p:pic>
      <p:sp>
        <p:nvSpPr>
          <p:cNvPr id="20" name="슬라이드 번호 개체 틀 1"/>
          <p:cNvSpPr>
            <a:spLocks noGrp="1"/>
          </p:cNvSpPr>
          <p:nvPr>
            <p:ph type="sldNum" sz="quarter" idx="10"/>
          </p:nvPr>
        </p:nvSpPr>
        <p:spPr/>
        <p:txBody>
          <a:bodyPr/>
          <a:lstStyle/>
          <a:p>
            <a:fld id="{41D83EE1-CE63-4708-B234-858A3DB40BF2}" type="slidenum">
              <a:rPr lang="en-US" altLang="ko-KR"/>
              <a:pPr/>
              <a:t>60</a:t>
            </a:fld>
            <a:endParaRPr lang="en-US" altLang="ko-KR"/>
          </a:p>
        </p:txBody>
      </p:sp>
      <p:sp>
        <p:nvSpPr>
          <p:cNvPr id="271362" name="Rectangle 2"/>
          <p:cNvSpPr>
            <a:spLocks noChangeArrowheads="1"/>
          </p:cNvSpPr>
          <p:nvPr/>
        </p:nvSpPr>
        <p:spPr bwMode="auto">
          <a:xfrm>
            <a:off x="792163" y="1388433"/>
            <a:ext cx="4968875" cy="261610"/>
          </a:xfrm>
          <a:prstGeom prst="rect">
            <a:avLst/>
          </a:prstGeom>
          <a:noFill/>
          <a:ln w="9525">
            <a:noFill/>
            <a:miter lim="800000"/>
            <a:headEnd/>
            <a:tailEnd/>
          </a:ln>
          <a:effectLst/>
        </p:spPr>
        <p:txBody>
          <a:bodyPr anchor="ctr">
            <a:spAutoFit/>
          </a:bodyPr>
          <a:lstStyle/>
          <a:p>
            <a:pPr marL="342900" indent="-342900">
              <a:tabLst>
                <a:tab pos="698500" algn="l"/>
              </a:tabLst>
            </a:pPr>
            <a:r>
              <a:rPr lang="en-US" altLang="ko-KR" dirty="0">
                <a:solidFill>
                  <a:schemeClr val="tx1"/>
                </a:solidFill>
                <a:latin typeface="Arial" panose="020B0604020202020204" pitchFamily="34" charset="0"/>
                <a:cs typeface="Arial" panose="020B0604020202020204" pitchFamily="34" charset="0"/>
              </a:rPr>
              <a:t>1. Connect </a:t>
            </a:r>
            <a:r>
              <a:rPr lang="en-US" altLang="ko-KR" dirty="0" smtClean="0">
                <a:solidFill>
                  <a:schemeClr val="tx1"/>
                </a:solidFill>
                <a:latin typeface="Arial" panose="020B0604020202020204" pitchFamily="34" charset="0"/>
                <a:cs typeface="Arial" panose="020B0604020202020204" pitchFamily="34" charset="0"/>
              </a:rPr>
              <a:t>USB </a:t>
            </a:r>
            <a:r>
              <a:rPr lang="en-US" altLang="ko-KR" dirty="0">
                <a:solidFill>
                  <a:schemeClr val="tx1"/>
                </a:solidFill>
                <a:latin typeface="Arial" panose="020B0604020202020204" pitchFamily="34" charset="0"/>
                <a:cs typeface="Arial" panose="020B0604020202020204" pitchFamily="34" charset="0"/>
              </a:rPr>
              <a:t>to RS232 serial cable between POS and </a:t>
            </a:r>
            <a:r>
              <a:rPr lang="en-US" altLang="ko-KR" dirty="0" smtClean="0">
                <a:solidFill>
                  <a:schemeClr val="tx1"/>
                </a:solidFill>
                <a:latin typeface="Arial" panose="020B0604020202020204" pitchFamily="34" charset="0"/>
                <a:cs typeface="Arial" panose="020B0604020202020204" pitchFamily="34" charset="0"/>
              </a:rPr>
              <a:t>DVR. </a:t>
            </a:r>
            <a:endParaRPr lang="en-US" altLang="ko-KR" dirty="0">
              <a:solidFill>
                <a:schemeClr val="tx1"/>
              </a:solidFill>
              <a:latin typeface="Arial" panose="020B0604020202020204" pitchFamily="34" charset="0"/>
              <a:cs typeface="Arial" panose="020B0604020202020204" pitchFamily="34" charset="0"/>
            </a:endParaRPr>
          </a:p>
        </p:txBody>
      </p:sp>
      <p:sp>
        <p:nvSpPr>
          <p:cNvPr id="271363" name="Text Box 3"/>
          <p:cNvSpPr txBox="1">
            <a:spLocks noChangeArrowheads="1"/>
          </p:cNvSpPr>
          <p:nvPr/>
        </p:nvSpPr>
        <p:spPr bwMode="auto">
          <a:xfrm>
            <a:off x="792163" y="881063"/>
            <a:ext cx="3563937" cy="304800"/>
          </a:xfrm>
          <a:prstGeom prst="rect">
            <a:avLst/>
          </a:prstGeom>
          <a:noFill/>
          <a:ln w="9525">
            <a:noFill/>
            <a:miter lim="800000"/>
            <a:headEnd/>
            <a:tailEnd/>
          </a:ln>
          <a:effectLst/>
        </p:spPr>
        <p:txBody>
          <a:bodyPr>
            <a:spAutoFit/>
          </a:bodyPr>
          <a:lstStyle/>
          <a:p>
            <a:pPr marL="285750" indent="-285750">
              <a:spcBef>
                <a:spcPct val="50000"/>
              </a:spcBef>
              <a:buFont typeface="Wingdings" panose="05000000000000000000" pitchFamily="2" charset="2"/>
              <a:buChar char="v"/>
            </a:pPr>
            <a:r>
              <a:rPr lang="en-US" altLang="ko-KR" sz="1400" b="1" dirty="0" smtClean="0">
                <a:solidFill>
                  <a:schemeClr val="tx1"/>
                </a:solidFill>
                <a:latin typeface="Arial" charset="0"/>
              </a:rPr>
              <a:t>How </a:t>
            </a:r>
            <a:r>
              <a:rPr lang="en-US" altLang="ko-KR" sz="1400" b="1" dirty="0">
                <a:solidFill>
                  <a:schemeClr val="tx1"/>
                </a:solidFill>
                <a:latin typeface="Arial" charset="0"/>
              </a:rPr>
              <a:t>to Connect POS</a:t>
            </a:r>
          </a:p>
        </p:txBody>
      </p:sp>
      <p:sp>
        <p:nvSpPr>
          <p:cNvPr id="271365" name="Text Box 5"/>
          <p:cNvSpPr txBox="1">
            <a:spLocks noChangeArrowheads="1"/>
          </p:cNvSpPr>
          <p:nvPr/>
        </p:nvSpPr>
        <p:spPr bwMode="auto">
          <a:xfrm>
            <a:off x="792163" y="3021726"/>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2. To set manually, at first you should know the setting values of the POS. You can get the information from the POS setting screen.</a:t>
            </a:r>
          </a:p>
        </p:txBody>
      </p:sp>
      <p:sp>
        <p:nvSpPr>
          <p:cNvPr id="271367" name="Line 7"/>
          <p:cNvSpPr>
            <a:spLocks noChangeShapeType="1"/>
          </p:cNvSpPr>
          <p:nvPr/>
        </p:nvSpPr>
        <p:spPr bwMode="auto">
          <a:xfrm>
            <a:off x="1802448" y="2325370"/>
            <a:ext cx="0" cy="0"/>
          </a:xfrm>
          <a:prstGeom prst="line">
            <a:avLst/>
          </a:prstGeom>
          <a:noFill/>
          <a:ln w="0" cap="rnd">
            <a:solidFill>
              <a:srgbClr val="000000"/>
            </a:solidFill>
            <a:round/>
            <a:headEnd/>
            <a:tailEnd/>
          </a:ln>
          <a:effectLst/>
        </p:spPr>
        <p:txBody>
          <a:bodyPr/>
          <a:lstStyle/>
          <a:p>
            <a:endParaRPr lang="ko-KR" altLang="en-US"/>
          </a:p>
        </p:txBody>
      </p:sp>
      <p:pic>
        <p:nvPicPr>
          <p:cNvPr id="271369" name="Picture 9" descr="pos뒷면"/>
          <p:cNvPicPr>
            <a:picLocks noChangeAspect="1" noChangeArrowheads="1"/>
          </p:cNvPicPr>
          <p:nvPr/>
        </p:nvPicPr>
        <p:blipFill>
          <a:blip r:embed="rId3" cstate="print"/>
          <a:srcRect/>
          <a:stretch>
            <a:fillRect/>
          </a:stretch>
        </p:blipFill>
        <p:spPr bwMode="auto">
          <a:xfrm>
            <a:off x="907098" y="1866265"/>
            <a:ext cx="2159000" cy="527050"/>
          </a:xfrm>
          <a:prstGeom prst="rect">
            <a:avLst/>
          </a:prstGeom>
          <a:noFill/>
        </p:spPr>
      </p:pic>
      <p:sp>
        <p:nvSpPr>
          <p:cNvPr id="271373" name="Oval 13"/>
          <p:cNvSpPr>
            <a:spLocks noChangeArrowheads="1"/>
          </p:cNvSpPr>
          <p:nvPr/>
        </p:nvSpPr>
        <p:spPr bwMode="auto">
          <a:xfrm>
            <a:off x="2491740" y="2038573"/>
            <a:ext cx="475298" cy="269716"/>
          </a:xfrm>
          <a:prstGeom prst="ellipse">
            <a:avLst/>
          </a:prstGeom>
          <a:noFill/>
          <a:ln w="19050" algn="ctr">
            <a:solidFill>
              <a:srgbClr val="FF0000"/>
            </a:solidFill>
            <a:round/>
            <a:headEnd/>
            <a:tailEnd/>
          </a:ln>
          <a:effectLst/>
        </p:spPr>
        <p:txBody>
          <a:bodyPr wrap="square" anchor="ctr">
            <a:spAutoFit/>
          </a:bodyPr>
          <a:lstStyle/>
          <a:p>
            <a:endParaRPr lang="ko-KR" altLang="en-US"/>
          </a:p>
        </p:txBody>
      </p:sp>
      <p:sp>
        <p:nvSpPr>
          <p:cNvPr id="271376" name="Oval 16"/>
          <p:cNvSpPr>
            <a:spLocks noChangeArrowheads="1"/>
          </p:cNvSpPr>
          <p:nvPr/>
        </p:nvSpPr>
        <p:spPr bwMode="auto">
          <a:xfrm>
            <a:off x="5220312" y="2187720"/>
            <a:ext cx="154622" cy="135161"/>
          </a:xfrm>
          <a:prstGeom prst="ellipse">
            <a:avLst/>
          </a:prstGeom>
          <a:noFill/>
          <a:ln w="19050" algn="ctr">
            <a:solidFill>
              <a:srgbClr val="FF0000"/>
            </a:solidFill>
            <a:round/>
            <a:headEnd/>
            <a:tailEnd/>
          </a:ln>
          <a:effectLst/>
        </p:spPr>
        <p:txBody>
          <a:bodyPr wrap="square" anchor="ctr">
            <a:spAutoFit/>
          </a:bodyPr>
          <a:lstStyle/>
          <a:p>
            <a:endParaRPr lang="ko-KR" altLang="en-US"/>
          </a:p>
        </p:txBody>
      </p:sp>
      <p:sp>
        <p:nvSpPr>
          <p:cNvPr id="15" name="Rectangle 2"/>
          <p:cNvSpPr>
            <a:spLocks noChangeArrowheads="1"/>
          </p:cNvSpPr>
          <p:nvPr/>
        </p:nvSpPr>
        <p:spPr bwMode="auto">
          <a:xfrm>
            <a:off x="792163" y="2510473"/>
            <a:ext cx="4968875" cy="260350"/>
          </a:xfrm>
          <a:prstGeom prst="rect">
            <a:avLst/>
          </a:prstGeom>
          <a:noFill/>
          <a:ln w="9525">
            <a:noFill/>
            <a:miter lim="800000"/>
            <a:headEnd/>
            <a:tailEnd/>
          </a:ln>
          <a:effectLst/>
        </p:spPr>
        <p:txBody>
          <a:bodyPr anchor="ctr">
            <a:spAutoFit/>
          </a:bodyPr>
          <a:lstStyle/>
          <a:p>
            <a:pPr marL="342900" indent="-342900">
              <a:tabLst>
                <a:tab pos="698500" algn="l"/>
              </a:tabLst>
            </a:pPr>
            <a:r>
              <a:rPr lang="en-US" altLang="ko-KR" dirty="0" smtClean="0">
                <a:solidFill>
                  <a:schemeClr val="tx1"/>
                </a:solidFill>
              </a:rPr>
              <a:t>*POS                                                           *DVR</a:t>
            </a:r>
            <a:endParaRPr lang="en-US" altLang="ko-KR" dirty="0">
              <a:solidFill>
                <a:schemeClr val="tx1"/>
              </a:solidFill>
            </a:endParaRPr>
          </a:p>
        </p:txBody>
      </p:sp>
      <p:sp>
        <p:nvSpPr>
          <p:cNvPr id="16" name="Line 670"/>
          <p:cNvSpPr>
            <a:spLocks noChangeShapeType="1"/>
          </p:cNvSpPr>
          <p:nvPr/>
        </p:nvSpPr>
        <p:spPr bwMode="auto">
          <a:xfrm flipV="1">
            <a:off x="5297623" y="2320925"/>
            <a:ext cx="0" cy="223837"/>
          </a:xfrm>
          <a:prstGeom prst="line">
            <a:avLst/>
          </a:prstGeom>
          <a:noFill/>
          <a:ln w="25400">
            <a:solidFill>
              <a:srgbClr val="FF0000"/>
            </a:solidFill>
            <a:round/>
            <a:headEnd/>
            <a:tailEnd type="triangle" w="med" len="med"/>
          </a:ln>
          <a:effectLst/>
        </p:spPr>
        <p:txBody>
          <a:bodyPr wrap="square">
            <a:spAutoFit/>
          </a:bodyPr>
          <a:lstStyle/>
          <a:p>
            <a:endParaRPr lang="ko-KR" altLang="en-US"/>
          </a:p>
        </p:txBody>
      </p:sp>
      <p:sp>
        <p:nvSpPr>
          <p:cNvPr id="18" name="Line 670"/>
          <p:cNvSpPr>
            <a:spLocks noChangeShapeType="1"/>
          </p:cNvSpPr>
          <p:nvPr/>
        </p:nvSpPr>
        <p:spPr bwMode="auto">
          <a:xfrm flipV="1">
            <a:off x="2729389" y="2302732"/>
            <a:ext cx="0" cy="223837"/>
          </a:xfrm>
          <a:prstGeom prst="line">
            <a:avLst/>
          </a:prstGeom>
          <a:noFill/>
          <a:ln w="25400">
            <a:solidFill>
              <a:srgbClr val="FF0000"/>
            </a:solidFill>
            <a:round/>
            <a:headEnd/>
            <a:tailEnd type="triangle" w="med" len="med"/>
          </a:ln>
          <a:effectLst/>
        </p:spPr>
        <p:txBody>
          <a:bodyPr wrap="square">
            <a:spAutoFit/>
          </a:bodyPr>
          <a:lstStyle/>
          <a:p>
            <a:endParaRPr lang="ko-KR" altLang="en-US"/>
          </a:p>
        </p:txBody>
      </p:sp>
      <p:sp>
        <p:nvSpPr>
          <p:cNvPr id="19" name="Text Box 676"/>
          <p:cNvSpPr txBox="1">
            <a:spLocks noChangeArrowheads="1"/>
          </p:cNvSpPr>
          <p:nvPr/>
        </p:nvSpPr>
        <p:spPr bwMode="auto">
          <a:xfrm>
            <a:off x="2392045" y="2493898"/>
            <a:ext cx="674687" cy="214313"/>
          </a:xfrm>
          <a:prstGeom prst="rect">
            <a:avLst/>
          </a:prstGeom>
          <a:noFill/>
          <a:ln w="9525" algn="ctr">
            <a:noFill/>
            <a:miter lim="800000"/>
            <a:headEnd/>
            <a:tailEnd/>
          </a:ln>
          <a:effectLst/>
        </p:spPr>
        <p:txBody>
          <a:bodyPr>
            <a:spAutoFit/>
          </a:bodyPr>
          <a:lstStyle/>
          <a:p>
            <a:pPr algn="ctr">
              <a:spcBef>
                <a:spcPct val="50000"/>
              </a:spcBef>
            </a:pPr>
            <a:r>
              <a:rPr lang="en-US" altLang="ko-KR" sz="800" b="1" dirty="0" smtClean="0">
                <a:solidFill>
                  <a:schemeClr val="tx1"/>
                </a:solidFill>
                <a:latin typeface="Arial" charset="0"/>
              </a:rPr>
              <a:t>USB</a:t>
            </a:r>
            <a:endParaRPr lang="en-US" altLang="ko-KR" sz="800" b="1" dirty="0">
              <a:solidFill>
                <a:schemeClr val="tx1"/>
              </a:solidFill>
              <a:latin typeface="Arial" charset="0"/>
            </a:endParaRPr>
          </a:p>
        </p:txBody>
      </p:sp>
      <p:pic>
        <p:nvPicPr>
          <p:cNvPr id="21" name="그림 20"/>
          <p:cNvPicPr>
            <a:picLocks noChangeAspect="1"/>
          </p:cNvPicPr>
          <p:nvPr/>
        </p:nvPicPr>
        <p:blipFill>
          <a:blip r:embed="rId4"/>
          <a:stretch>
            <a:fillRect/>
          </a:stretch>
        </p:blipFill>
        <p:spPr>
          <a:xfrm>
            <a:off x="1791343" y="3556654"/>
            <a:ext cx="2970514" cy="2160000"/>
          </a:xfrm>
          <a:prstGeom prst="rect">
            <a:avLst/>
          </a:prstGeom>
        </p:spPr>
      </p:pic>
      <p:sp>
        <p:nvSpPr>
          <p:cNvPr id="22" name="Text Box 7"/>
          <p:cNvSpPr txBox="1">
            <a:spLocks noChangeArrowheads="1"/>
          </p:cNvSpPr>
          <p:nvPr/>
        </p:nvSpPr>
        <p:spPr bwMode="auto">
          <a:xfrm>
            <a:off x="792161" y="5888734"/>
            <a:ext cx="4968875" cy="430887"/>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3. If </a:t>
            </a:r>
            <a:r>
              <a:rPr lang="en-US" altLang="ko-KR" dirty="0">
                <a:solidFill>
                  <a:schemeClr val="tx1"/>
                </a:solidFill>
                <a:latin typeface="Arial" panose="020B0604020202020204" pitchFamily="34" charset="0"/>
                <a:cs typeface="Arial" panose="020B0604020202020204" pitchFamily="34" charset="0"/>
              </a:rPr>
              <a:t>your setting is correct, you can see the below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screen on transaction. (This is the popup screen. You can set popup in the ‘Event In’ setup.)</a:t>
            </a:r>
          </a:p>
        </p:txBody>
      </p:sp>
      <p:pic>
        <p:nvPicPr>
          <p:cNvPr id="23" name="Picture 2"/>
          <p:cNvPicPr>
            <a:picLocks noChangeAspect="1" noChangeArrowheads="1"/>
          </p:cNvPicPr>
          <p:nvPr/>
        </p:nvPicPr>
        <p:blipFill>
          <a:blip r:embed="rId5" cstate="print"/>
          <a:srcRect/>
          <a:stretch>
            <a:fillRect/>
          </a:stretch>
        </p:blipFill>
        <p:spPr bwMode="auto">
          <a:xfrm>
            <a:off x="1862137" y="6465762"/>
            <a:ext cx="2828925" cy="2088646"/>
          </a:xfrm>
          <a:prstGeom prst="rect">
            <a:avLst/>
          </a:prstGeom>
          <a:noFill/>
          <a:ln w="9525">
            <a:noFill/>
            <a:miter lim="800000"/>
            <a:headEnd/>
            <a:tailEnd/>
          </a:ln>
        </p:spPr>
      </p:pic>
      <p:sp>
        <p:nvSpPr>
          <p:cNvPr id="2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6" name="Text Box 676"/>
          <p:cNvSpPr txBox="1">
            <a:spLocks noChangeArrowheads="1"/>
          </p:cNvSpPr>
          <p:nvPr/>
        </p:nvSpPr>
        <p:spPr bwMode="auto">
          <a:xfrm>
            <a:off x="4955516" y="2480295"/>
            <a:ext cx="674687" cy="214313"/>
          </a:xfrm>
          <a:prstGeom prst="rect">
            <a:avLst/>
          </a:prstGeom>
          <a:noFill/>
          <a:ln w="9525" algn="ctr">
            <a:noFill/>
            <a:miter lim="800000"/>
            <a:headEnd/>
            <a:tailEnd/>
          </a:ln>
          <a:effectLst/>
        </p:spPr>
        <p:txBody>
          <a:bodyPr>
            <a:spAutoFit/>
          </a:bodyPr>
          <a:lstStyle/>
          <a:p>
            <a:pPr algn="ctr">
              <a:spcBef>
                <a:spcPct val="50000"/>
              </a:spcBef>
            </a:pPr>
            <a:r>
              <a:rPr lang="en-US" altLang="ko-KR" sz="800" b="1" dirty="0" smtClean="0">
                <a:solidFill>
                  <a:schemeClr val="tx1"/>
                </a:solidFill>
                <a:latin typeface="Arial" charset="0"/>
              </a:rPr>
              <a:t>USB</a:t>
            </a:r>
            <a:endParaRPr lang="en-US" altLang="ko-KR" sz="800" b="1" dirty="0">
              <a:solidFill>
                <a:schemeClr val="tx1"/>
              </a:solidFill>
              <a:latin typeface="Arial" charset="0"/>
            </a:endParaRPr>
          </a:p>
        </p:txBody>
      </p:sp>
      <p:pic>
        <p:nvPicPr>
          <p:cNvPr id="27" name="그림 26"/>
          <p:cNvPicPr>
            <a:picLocks noChangeAspect="1"/>
          </p:cNvPicPr>
          <p:nvPr/>
        </p:nvPicPr>
        <p:blipFill>
          <a:blip r:embed="rId6"/>
          <a:stretch>
            <a:fillRect/>
          </a:stretch>
        </p:blipFill>
        <p:spPr>
          <a:xfrm>
            <a:off x="1674683" y="3505846"/>
            <a:ext cx="3203830" cy="2329655"/>
          </a:xfrm>
          <a:prstGeom prst="rect">
            <a:avLst/>
          </a:prstGeom>
        </p:spPr>
      </p:pic>
    </p:spTree>
    <p:extLst>
      <p:ext uri="{BB962C8B-B14F-4D97-AF65-F5344CB8AC3E}">
        <p14:creationId xmlns:p14="http://schemas.microsoft.com/office/powerpoint/2010/main" val="11111067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61</a:t>
            </a:fld>
            <a:endParaRPr lang="en-US" altLang="ko-KR"/>
          </a:p>
        </p:txBody>
      </p:sp>
      <p:sp>
        <p:nvSpPr>
          <p:cNvPr id="12" name="Text Box 70"/>
          <p:cNvSpPr txBox="1">
            <a:spLocks noChangeArrowheads="1"/>
          </p:cNvSpPr>
          <p:nvPr/>
        </p:nvSpPr>
        <p:spPr bwMode="auto">
          <a:xfrm>
            <a:off x="720725" y="841826"/>
            <a:ext cx="4968875" cy="1615827"/>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9</a:t>
            </a:r>
            <a:r>
              <a:rPr lang="en-US" altLang="ko-KR" b="1" dirty="0" smtClean="0">
                <a:solidFill>
                  <a:schemeClr val="tx1"/>
                </a:solidFill>
                <a:latin typeface="Arial" panose="020B0604020202020204" pitchFamily="34" charset="0"/>
                <a:cs typeface="Arial" panose="020B0604020202020204" pitchFamily="34" charset="0"/>
              </a:rPr>
              <a:t>) Controller</a:t>
            </a:r>
          </a:p>
          <a:p>
            <a:r>
              <a:rPr lang="en-US" altLang="ko-KR" dirty="0">
                <a:solidFill>
                  <a:schemeClr val="tx1"/>
                </a:solidFill>
                <a:latin typeface="Arial" panose="020B0604020202020204" pitchFamily="34" charset="0"/>
                <a:cs typeface="Arial" panose="020B0604020202020204" pitchFamily="34" charset="0"/>
              </a:rPr>
              <a:t>This sets the ID of remote control. If you have many </a:t>
            </a:r>
            <a:r>
              <a:rPr lang="en-US" altLang="ko-KR" dirty="0" smtClean="0">
                <a:solidFill>
                  <a:schemeClr val="tx1"/>
                </a:solidFill>
                <a:latin typeface="Arial" panose="020B0604020202020204" pitchFamily="34" charset="0"/>
                <a:cs typeface="Arial" panose="020B0604020202020204" pitchFamily="34" charset="0"/>
              </a:rPr>
              <a:t>DVRs </a:t>
            </a:r>
            <a:r>
              <a:rPr lang="en-US" altLang="ko-KR" dirty="0">
                <a:solidFill>
                  <a:schemeClr val="tx1"/>
                </a:solidFill>
                <a:latin typeface="Arial" panose="020B0604020202020204" pitchFamily="34" charset="0"/>
                <a:cs typeface="Arial" panose="020B0604020202020204" pitchFamily="34" charset="0"/>
              </a:rPr>
              <a:t>in the same place, you can control separately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by different remote control ID.  </a:t>
            </a:r>
          </a:p>
          <a:p>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Remote controller </a:t>
            </a:r>
            <a:r>
              <a:rPr lang="en-US" altLang="ko-KR" dirty="0" smtClean="0">
                <a:solidFill>
                  <a:schemeClr val="tx1"/>
                </a:solidFill>
                <a:latin typeface="Arial" panose="020B0604020202020204" pitchFamily="34" charset="0"/>
                <a:cs typeface="Arial" panose="020B0604020202020204" pitchFamily="34" charset="0"/>
              </a:rPr>
              <a:t>ID setup </a:t>
            </a:r>
          </a:p>
          <a:p>
            <a:r>
              <a:rPr lang="en-US" altLang="ko-KR" dirty="0" smtClean="0">
                <a:solidFill>
                  <a:schemeClr val="tx1"/>
                </a:solidFill>
                <a:latin typeface="Arial" panose="020B0604020202020204" pitchFamily="34" charset="0"/>
                <a:cs typeface="Arial" panose="020B0604020202020204" pitchFamily="34" charset="0"/>
              </a:rPr>
              <a:t>Use </a:t>
            </a:r>
            <a:r>
              <a:rPr lang="en-US" altLang="ko-KR" dirty="0">
                <a:solidFill>
                  <a:schemeClr val="tx1"/>
                </a:solidFill>
                <a:latin typeface="Arial" panose="020B0604020202020204" pitchFamily="34" charset="0"/>
                <a:cs typeface="Arial" panose="020B0604020202020204" pitchFamily="34" charset="0"/>
              </a:rPr>
              <a:t>the ID setup and number key to set the ID of remote control on the remote controller. You may check the ID by pressing the remote control key. The ID should be the same between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and remote control.</a:t>
            </a:r>
          </a:p>
          <a:p>
            <a:r>
              <a:rPr lang="en-US" altLang="ko-KR" dirty="0">
                <a:solidFill>
                  <a:schemeClr val="tx1"/>
                </a:solidFill>
                <a:latin typeface="Arial" panose="020B0604020202020204" pitchFamily="34" charset="0"/>
                <a:cs typeface="Arial" panose="020B0604020202020204" pitchFamily="34" charset="0"/>
              </a:rPr>
              <a:t>And you can turn it on/off the key sound</a:t>
            </a:r>
            <a:r>
              <a:rPr lang="en-US" altLang="ko-KR" dirty="0" smtClean="0">
                <a:solidFill>
                  <a:schemeClr val="tx1"/>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graphicFrame>
        <p:nvGraphicFramePr>
          <p:cNvPr id="9" name="Group 71"/>
          <p:cNvGraphicFramePr>
            <a:graphicFrameLocks noGrp="1"/>
          </p:cNvGraphicFramePr>
          <p:nvPr>
            <p:extLst/>
          </p:nvPr>
        </p:nvGraphicFramePr>
        <p:xfrm>
          <a:off x="753383" y="6585941"/>
          <a:ext cx="4968875" cy="487680"/>
        </p:xfrm>
        <a:graphic>
          <a:graphicData uri="http://schemas.openxmlformats.org/drawingml/2006/table">
            <a:tbl>
              <a:tblPr/>
              <a:tblGrid>
                <a:gridCol w="2322296"/>
                <a:gridCol w="2646579"/>
              </a:tblGrid>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Remote Controller ID</a:t>
                      </a:r>
                      <a:endParaRPr kumimoji="1" lang="ko-KR" altLang="en-US"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00 ~99</a:t>
                      </a: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Key Buzzer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 / OFF</a:t>
                      </a: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78" y="2664036"/>
            <a:ext cx="4887883" cy="2743200"/>
          </a:xfrm>
          <a:prstGeom prst="rect">
            <a:avLst/>
          </a:prstGeom>
        </p:spPr>
      </p:pic>
    </p:spTree>
    <p:extLst>
      <p:ext uri="{BB962C8B-B14F-4D97-AF65-F5344CB8AC3E}">
        <p14:creationId xmlns:p14="http://schemas.microsoft.com/office/powerpoint/2010/main" val="31572501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62</a:t>
            </a:fld>
            <a:endParaRPr lang="en-US" altLang="ko-KR" dirty="0"/>
          </a:p>
        </p:txBody>
      </p:sp>
      <p:sp>
        <p:nvSpPr>
          <p:cNvPr id="247821" name="Text Box 13"/>
          <p:cNvSpPr txBox="1">
            <a:spLocks noChangeArrowheads="1"/>
          </p:cNvSpPr>
          <p:nvPr/>
        </p:nvSpPr>
        <p:spPr bwMode="auto">
          <a:xfrm>
            <a:off x="828675" y="1158989"/>
            <a:ext cx="5003800" cy="769441"/>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4-1) Sensor In</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sensor in between relay, buzzer sound and pop up. Also you can choose more than one action</a:t>
            </a:r>
            <a:r>
              <a:rPr lang="en-US" altLang="ko-KR" dirty="0" smtClean="0">
                <a:solidFill>
                  <a:schemeClr val="tx1"/>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sp>
        <p:nvSpPr>
          <p:cNvPr id="19" name="Text Box 12"/>
          <p:cNvSpPr txBox="1">
            <a:spLocks noChangeArrowheads="1"/>
          </p:cNvSpPr>
          <p:nvPr/>
        </p:nvSpPr>
        <p:spPr bwMode="auto">
          <a:xfrm>
            <a:off x="827799" y="5561624"/>
            <a:ext cx="4968875" cy="430887"/>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Choose a sensor connected to a channel.</a:t>
            </a: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If a sensor does not work, please check again the sensor type.</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7" name="Text Box 13"/>
          <p:cNvSpPr txBox="1">
            <a:spLocks noChangeArrowheads="1"/>
          </p:cNvSpPr>
          <p:nvPr/>
        </p:nvSpPr>
        <p:spPr bwMode="auto">
          <a:xfrm>
            <a:off x="792163" y="801688"/>
            <a:ext cx="4968875" cy="260350"/>
          </a:xfrm>
          <a:prstGeom prst="rect">
            <a:avLst/>
          </a:prstGeom>
          <a:noFill/>
          <a:ln w="9525">
            <a:noFill/>
            <a:miter lim="800000"/>
            <a:headEnd/>
            <a:tailEnd/>
          </a:ln>
          <a:effectLst/>
        </p:spPr>
        <p:txBody>
          <a:bodyPr>
            <a:spAutoFit/>
          </a:bodyPr>
          <a:lstStyle/>
          <a:p>
            <a:r>
              <a:rPr lang="en-US" altLang="en-US" b="1" dirty="0" smtClean="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4</a:t>
            </a:r>
            <a:r>
              <a:rPr lang="en-US" altLang="en-US" b="1" dirty="0" smtClean="0">
                <a:solidFill>
                  <a:schemeClr val="tx1"/>
                </a:solidFill>
                <a:latin typeface="Arial" panose="020B0604020202020204" pitchFamily="34" charset="0"/>
                <a:cs typeface="Arial" panose="020B0604020202020204" pitchFamily="34" charset="0"/>
              </a:rPr>
              <a:t>-</a:t>
            </a:r>
            <a:r>
              <a:rPr lang="en-US" altLang="ko-KR" b="1" dirty="0" smtClean="0">
                <a:solidFill>
                  <a:schemeClr val="tx1"/>
                </a:solidFill>
                <a:latin typeface="Arial" panose="020B0604020202020204" pitchFamily="34" charset="0"/>
                <a:cs typeface="Arial" panose="020B0604020202020204" pitchFamily="34" charset="0"/>
              </a:rPr>
              <a:t>4</a:t>
            </a:r>
            <a:r>
              <a:rPr lang="en-US" altLang="en-US" b="1" dirty="0" smtClean="0">
                <a:solidFill>
                  <a:schemeClr val="tx1"/>
                </a:solidFill>
                <a:latin typeface="Arial" panose="020B0604020202020204" pitchFamily="34" charset="0"/>
                <a:cs typeface="Arial" panose="020B0604020202020204" pitchFamily="34" charset="0"/>
              </a:rPr>
              <a:t>. Alarm</a:t>
            </a:r>
            <a:endParaRPr lang="en-US" altLang="ko-KR" b="1" dirty="0">
              <a:solidFill>
                <a:schemeClr val="tx1"/>
              </a:solidFill>
              <a:latin typeface="Arial" panose="020B0604020202020204" pitchFamily="34" charset="0"/>
              <a:cs typeface="Arial" panose="020B0604020202020204" pitchFamily="34" charset="0"/>
            </a:endParaRP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14" y="2373427"/>
            <a:ext cx="4887883" cy="2743200"/>
          </a:xfrm>
          <a:prstGeom prst="rect">
            <a:avLst/>
          </a:prstGeom>
        </p:spPr>
      </p:pic>
    </p:spTree>
    <p:extLst>
      <p:ext uri="{BB962C8B-B14F-4D97-AF65-F5344CB8AC3E}">
        <p14:creationId xmlns:p14="http://schemas.microsoft.com/office/powerpoint/2010/main" val="34923058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63</a:t>
            </a:fld>
            <a:endParaRPr lang="en-US" altLang="ko-KR" dirty="0"/>
          </a:p>
        </p:txBody>
      </p:sp>
      <p:sp>
        <p:nvSpPr>
          <p:cNvPr id="247821"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 Furthermore you can set the preset position number by motion detection. If you </a:t>
            </a:r>
            <a:r>
              <a:rPr lang="en-US" altLang="ko-KR" dirty="0" smtClean="0">
                <a:solidFill>
                  <a:schemeClr val="tx1"/>
                </a:solidFill>
                <a:latin typeface="Arial" panose="020B0604020202020204" pitchFamily="34" charset="0"/>
                <a:cs typeface="Arial" panose="020B0604020202020204" pitchFamily="34" charset="0"/>
              </a:rPr>
              <a:t>click the </a:t>
            </a:r>
            <a:r>
              <a:rPr lang="en-US" altLang="ko-KR" dirty="0">
                <a:solidFill>
                  <a:schemeClr val="tx1"/>
                </a:solidFill>
                <a:latin typeface="Arial" panose="020B0604020202020204" pitchFamily="34" charset="0"/>
                <a:cs typeface="Arial" panose="020B0604020202020204" pitchFamily="34" charset="0"/>
              </a:rPr>
              <a:t>‘setup</a:t>
            </a:r>
            <a:r>
              <a:rPr lang="en-US" altLang="ko-KR" dirty="0" smtClean="0">
                <a:solidFill>
                  <a:schemeClr val="tx1"/>
                </a:solidFill>
                <a:latin typeface="Arial" panose="020B0604020202020204" pitchFamily="34" charset="0"/>
                <a:cs typeface="Arial" panose="020B0604020202020204" pitchFamily="34" charset="0"/>
              </a:rPr>
              <a:t>’      icon you can </a:t>
            </a:r>
            <a:r>
              <a:rPr lang="en-US" altLang="ko-KR" dirty="0">
                <a:solidFill>
                  <a:schemeClr val="tx1"/>
                </a:solidFill>
                <a:latin typeface="Arial" panose="020B0604020202020204" pitchFamily="34" charset="0"/>
                <a:cs typeface="Arial" panose="020B0604020202020204" pitchFamily="34" charset="0"/>
              </a:rPr>
              <a:t>see the preset screen.</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12"/>
          <p:cNvSpPr txBox="1">
            <a:spLocks noChangeArrowheads="1"/>
          </p:cNvSpPr>
          <p:nvPr/>
        </p:nvSpPr>
        <p:spPr bwMode="auto">
          <a:xfrm>
            <a:off x="791725" y="7370506"/>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assign the preset position individually by specific motion.  </a:t>
            </a:r>
          </a:p>
        </p:txBody>
      </p:sp>
      <p:pic>
        <p:nvPicPr>
          <p:cNvPr id="2" name="그림 1"/>
          <p:cNvPicPr>
            <a:picLocks noChangeAspect="1"/>
          </p:cNvPicPr>
          <p:nvPr/>
        </p:nvPicPr>
        <p:blipFill>
          <a:blip r:embed="rId2"/>
          <a:stretch>
            <a:fillRect/>
          </a:stretch>
        </p:blipFill>
        <p:spPr>
          <a:xfrm>
            <a:off x="5161597" y="1188186"/>
            <a:ext cx="142875" cy="161925"/>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20" y="2052877"/>
            <a:ext cx="4571683" cy="4452938"/>
          </a:xfrm>
          <a:prstGeom prst="rect">
            <a:avLst/>
          </a:prstGeom>
        </p:spPr>
      </p:pic>
    </p:spTree>
    <p:extLst>
      <p:ext uri="{BB962C8B-B14F-4D97-AF65-F5344CB8AC3E}">
        <p14:creationId xmlns:p14="http://schemas.microsoft.com/office/powerpoint/2010/main" val="20007948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64</a:t>
            </a:fld>
            <a:endParaRPr lang="en-US" altLang="ko-KR"/>
          </a:p>
        </p:txBody>
      </p:sp>
      <p:sp>
        <p:nvSpPr>
          <p:cNvPr id="247821"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4-2) Motion Detection</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motion detection between relay, buzzer sound and pop up.</a:t>
            </a: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112518"/>
            <a:ext cx="4887883" cy="2743200"/>
          </a:xfrm>
          <a:prstGeom prst="rect">
            <a:avLst/>
          </a:prstGeom>
        </p:spPr>
      </p:pic>
    </p:spTree>
    <p:extLst>
      <p:ext uri="{BB962C8B-B14F-4D97-AF65-F5344CB8AC3E}">
        <p14:creationId xmlns:p14="http://schemas.microsoft.com/office/powerpoint/2010/main" val="2200058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65</a:t>
            </a:fld>
            <a:endParaRPr lang="en-US" altLang="ko-K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12"/>
          <p:cNvSpPr txBox="1">
            <a:spLocks noChangeArrowheads="1"/>
          </p:cNvSpPr>
          <p:nvPr/>
        </p:nvSpPr>
        <p:spPr bwMode="auto">
          <a:xfrm>
            <a:off x="828674" y="8275632"/>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assign the preset position individually by specific motion.  </a:t>
            </a:r>
          </a:p>
        </p:txBody>
      </p:sp>
      <p:sp>
        <p:nvSpPr>
          <p:cNvPr id="11"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 Furthermore you can set the preset position number by motion detection. If you </a:t>
            </a:r>
            <a:r>
              <a:rPr lang="en-US" altLang="ko-KR" dirty="0" smtClean="0">
                <a:solidFill>
                  <a:schemeClr val="tx1"/>
                </a:solidFill>
                <a:latin typeface="Arial" panose="020B0604020202020204" pitchFamily="34" charset="0"/>
                <a:cs typeface="Arial" panose="020B0604020202020204" pitchFamily="34" charset="0"/>
              </a:rPr>
              <a:t>click the </a:t>
            </a:r>
            <a:r>
              <a:rPr lang="en-US" altLang="ko-KR" dirty="0">
                <a:solidFill>
                  <a:schemeClr val="tx1"/>
                </a:solidFill>
                <a:latin typeface="Arial" panose="020B0604020202020204" pitchFamily="34" charset="0"/>
                <a:cs typeface="Arial" panose="020B0604020202020204" pitchFamily="34" charset="0"/>
              </a:rPr>
              <a:t>‘setup</a:t>
            </a:r>
            <a:r>
              <a:rPr lang="en-US" altLang="ko-KR" dirty="0" smtClean="0">
                <a:solidFill>
                  <a:schemeClr val="tx1"/>
                </a:solidFill>
                <a:latin typeface="Arial" panose="020B0604020202020204" pitchFamily="34" charset="0"/>
                <a:cs typeface="Arial" panose="020B0604020202020204" pitchFamily="34" charset="0"/>
              </a:rPr>
              <a:t>’      icon you can </a:t>
            </a:r>
            <a:r>
              <a:rPr lang="en-US" altLang="ko-KR" dirty="0">
                <a:solidFill>
                  <a:schemeClr val="tx1"/>
                </a:solidFill>
                <a:latin typeface="Arial" panose="020B0604020202020204" pitchFamily="34" charset="0"/>
                <a:cs typeface="Arial" panose="020B0604020202020204" pitchFamily="34" charset="0"/>
              </a:rPr>
              <a:t>see the preset screen.</a:t>
            </a:r>
          </a:p>
        </p:txBody>
      </p:sp>
      <p:pic>
        <p:nvPicPr>
          <p:cNvPr id="12" name="그림 11"/>
          <p:cNvPicPr>
            <a:picLocks noChangeAspect="1"/>
          </p:cNvPicPr>
          <p:nvPr/>
        </p:nvPicPr>
        <p:blipFill>
          <a:blip r:embed="rId2"/>
          <a:stretch>
            <a:fillRect/>
          </a:stretch>
        </p:blipFill>
        <p:spPr>
          <a:xfrm>
            <a:off x="4523422" y="1198790"/>
            <a:ext cx="142875" cy="161925"/>
          </a:xfrm>
          <a:prstGeom prst="rect">
            <a:avLst/>
          </a:prstGeom>
        </p:spPr>
      </p:pic>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51" y="2207416"/>
            <a:ext cx="4693920" cy="4572000"/>
          </a:xfrm>
          <a:prstGeom prst="rect">
            <a:avLst/>
          </a:prstGeom>
        </p:spPr>
      </p:pic>
    </p:spTree>
    <p:extLst>
      <p:ext uri="{BB962C8B-B14F-4D97-AF65-F5344CB8AC3E}">
        <p14:creationId xmlns:p14="http://schemas.microsoft.com/office/powerpoint/2010/main" val="12466168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66</a:t>
            </a:fld>
            <a:endParaRPr lang="en-US" altLang="ko-KR"/>
          </a:p>
        </p:txBody>
      </p:sp>
      <p:sp>
        <p:nvSpPr>
          <p:cNvPr id="247821"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4-3) Motion Detection + Sensor In</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motion </a:t>
            </a:r>
            <a:r>
              <a:rPr lang="en-US" altLang="ko-KR" dirty="0" smtClean="0">
                <a:solidFill>
                  <a:schemeClr val="tx1"/>
                </a:solidFill>
                <a:latin typeface="Arial" panose="020B0604020202020204" pitchFamily="34" charset="0"/>
                <a:cs typeface="Arial" panose="020B0604020202020204" pitchFamily="34" charset="0"/>
              </a:rPr>
              <a:t>and sensor detection</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between relay, buzzer sound and pop up.</a:t>
            </a:r>
            <a:endParaRPr lang="en-US" altLang="ko-KR" dirty="0" smtClean="0">
              <a:solidFill>
                <a:schemeClr val="tx1"/>
              </a:solidFill>
              <a:latin typeface="Arial" panose="020B0604020202020204" pitchFamily="34" charset="0"/>
              <a:cs typeface="Arial" panose="020B0604020202020204" pitchFamily="34" charset="0"/>
            </a:endParaRP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216741"/>
            <a:ext cx="4887883" cy="2743200"/>
          </a:xfrm>
          <a:prstGeom prst="rect">
            <a:avLst/>
          </a:prstGeom>
        </p:spPr>
      </p:pic>
    </p:spTree>
    <p:extLst>
      <p:ext uri="{BB962C8B-B14F-4D97-AF65-F5344CB8AC3E}">
        <p14:creationId xmlns:p14="http://schemas.microsoft.com/office/powerpoint/2010/main" val="2600782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67</a:t>
            </a:fld>
            <a:endParaRPr lang="en-US" altLang="ko-K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12"/>
          <p:cNvSpPr txBox="1">
            <a:spLocks noChangeArrowheads="1"/>
          </p:cNvSpPr>
          <p:nvPr/>
        </p:nvSpPr>
        <p:spPr bwMode="auto">
          <a:xfrm>
            <a:off x="828674" y="8275632"/>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assign the preset position individually by specific motion.  </a:t>
            </a:r>
          </a:p>
        </p:txBody>
      </p:sp>
      <p:sp>
        <p:nvSpPr>
          <p:cNvPr id="7"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 Furthermore you can set the preset position number by motion detection. If you </a:t>
            </a:r>
            <a:r>
              <a:rPr lang="en-US" altLang="ko-KR" dirty="0" smtClean="0">
                <a:solidFill>
                  <a:schemeClr val="tx1"/>
                </a:solidFill>
                <a:latin typeface="Arial" panose="020B0604020202020204" pitchFamily="34" charset="0"/>
                <a:cs typeface="Arial" panose="020B0604020202020204" pitchFamily="34" charset="0"/>
              </a:rPr>
              <a:t>click the </a:t>
            </a:r>
            <a:r>
              <a:rPr lang="en-US" altLang="ko-KR" dirty="0">
                <a:solidFill>
                  <a:schemeClr val="tx1"/>
                </a:solidFill>
                <a:latin typeface="Arial" panose="020B0604020202020204" pitchFamily="34" charset="0"/>
                <a:cs typeface="Arial" panose="020B0604020202020204" pitchFamily="34" charset="0"/>
              </a:rPr>
              <a:t>‘setup</a:t>
            </a:r>
            <a:r>
              <a:rPr lang="en-US" altLang="ko-KR" dirty="0" smtClean="0">
                <a:solidFill>
                  <a:schemeClr val="tx1"/>
                </a:solidFill>
                <a:latin typeface="Arial" panose="020B0604020202020204" pitchFamily="34" charset="0"/>
                <a:cs typeface="Arial" panose="020B0604020202020204" pitchFamily="34" charset="0"/>
              </a:rPr>
              <a:t>’      icon you can </a:t>
            </a:r>
            <a:r>
              <a:rPr lang="en-US" altLang="ko-KR" dirty="0">
                <a:solidFill>
                  <a:schemeClr val="tx1"/>
                </a:solidFill>
                <a:latin typeface="Arial" panose="020B0604020202020204" pitchFamily="34" charset="0"/>
                <a:cs typeface="Arial" panose="020B0604020202020204" pitchFamily="34" charset="0"/>
              </a:rPr>
              <a:t>see the preset screen.</a:t>
            </a:r>
          </a:p>
        </p:txBody>
      </p:sp>
      <p:pic>
        <p:nvPicPr>
          <p:cNvPr id="11" name="그림 10"/>
          <p:cNvPicPr>
            <a:picLocks noChangeAspect="1"/>
          </p:cNvPicPr>
          <p:nvPr/>
        </p:nvPicPr>
        <p:blipFill>
          <a:blip r:embed="rId2"/>
          <a:stretch>
            <a:fillRect/>
          </a:stretch>
        </p:blipFill>
        <p:spPr>
          <a:xfrm>
            <a:off x="4523422" y="1198790"/>
            <a:ext cx="142875" cy="161925"/>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 y="1968231"/>
            <a:ext cx="4693920" cy="4572000"/>
          </a:xfrm>
          <a:prstGeom prst="rect">
            <a:avLst/>
          </a:prstGeom>
        </p:spPr>
      </p:pic>
    </p:spTree>
    <p:extLst>
      <p:ext uri="{BB962C8B-B14F-4D97-AF65-F5344CB8AC3E}">
        <p14:creationId xmlns:p14="http://schemas.microsoft.com/office/powerpoint/2010/main" val="19642413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68</a:t>
            </a:fld>
            <a:endParaRPr lang="en-US" altLang="ko-KR"/>
          </a:p>
        </p:txBody>
      </p:sp>
      <p:sp>
        <p:nvSpPr>
          <p:cNvPr id="247821" name="Text Box 13"/>
          <p:cNvSpPr txBox="1">
            <a:spLocks noChangeArrowheads="1"/>
          </p:cNvSpPr>
          <p:nvPr/>
        </p:nvSpPr>
        <p:spPr bwMode="auto">
          <a:xfrm>
            <a:off x="828675" y="806450"/>
            <a:ext cx="5032375" cy="769441"/>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4-4) Video Loss</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a:t>
            </a:r>
            <a:r>
              <a:rPr lang="en-US" altLang="ko-KR" dirty="0" smtClean="0">
                <a:solidFill>
                  <a:schemeClr val="tx1"/>
                </a:solidFill>
                <a:latin typeface="Arial" panose="020B0604020202020204" pitchFamily="34" charset="0"/>
                <a:cs typeface="Arial" panose="020B0604020202020204" pitchFamily="34" charset="0"/>
              </a:rPr>
              <a:t>video loss </a:t>
            </a:r>
            <a:r>
              <a:rPr lang="en-US" altLang="ko-KR" dirty="0">
                <a:solidFill>
                  <a:schemeClr val="tx1"/>
                </a:solidFill>
                <a:latin typeface="Arial" panose="020B0604020202020204" pitchFamily="34" charset="0"/>
                <a:cs typeface="Arial" panose="020B0604020202020204" pitchFamily="34" charset="0"/>
              </a:rPr>
              <a:t>between relay, buzzer </a:t>
            </a:r>
            <a:r>
              <a:rPr lang="en-US" altLang="ko-KR" dirty="0" smtClean="0">
                <a:solidFill>
                  <a:schemeClr val="tx1"/>
                </a:solidFill>
                <a:latin typeface="Arial" panose="020B0604020202020204" pitchFamily="34" charset="0"/>
                <a:cs typeface="Arial" panose="020B0604020202020204" pitchFamily="34" charset="0"/>
              </a:rPr>
              <a:t>sound, and pop up.</a:t>
            </a:r>
            <a:endParaRPr lang="en-US" altLang="ko-KR" dirty="0">
              <a:solidFill>
                <a:schemeClr val="tx1"/>
              </a:solidFill>
              <a:latin typeface="Arial" panose="020B0604020202020204" pitchFamily="34" charset="0"/>
              <a:cs typeface="Arial" panose="020B0604020202020204" pitchFamily="34" charset="0"/>
            </a:endParaRPr>
          </a:p>
        </p:txBody>
      </p:sp>
      <p:sp>
        <p:nvSpPr>
          <p:cNvPr id="18" name="Text Box 12"/>
          <p:cNvSpPr txBox="1">
            <a:spLocks noChangeArrowheads="1"/>
          </p:cNvSpPr>
          <p:nvPr/>
        </p:nvSpPr>
        <p:spPr bwMode="auto">
          <a:xfrm>
            <a:off x="827799" y="5652923"/>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294" y="2214309"/>
            <a:ext cx="4887883" cy="2743200"/>
          </a:xfrm>
          <a:prstGeom prst="rect">
            <a:avLst/>
          </a:prstGeom>
        </p:spPr>
      </p:pic>
    </p:spTree>
    <p:extLst>
      <p:ext uri="{BB962C8B-B14F-4D97-AF65-F5344CB8AC3E}">
        <p14:creationId xmlns:p14="http://schemas.microsoft.com/office/powerpoint/2010/main" val="34370386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69</a:t>
            </a:fld>
            <a:endParaRPr lang="en-US" altLang="ko-KR"/>
          </a:p>
        </p:txBody>
      </p:sp>
      <p:sp>
        <p:nvSpPr>
          <p:cNvPr id="247821"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4-5) POS</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POS transaction or video loss between relay, buzzer </a:t>
            </a:r>
            <a:r>
              <a:rPr lang="en-US" altLang="ko-KR" dirty="0" smtClean="0">
                <a:solidFill>
                  <a:schemeClr val="tx1"/>
                </a:solidFill>
                <a:latin typeface="Arial" panose="020B0604020202020204" pitchFamily="34" charset="0"/>
                <a:cs typeface="Arial" panose="020B0604020202020204" pitchFamily="34" charset="0"/>
              </a:rPr>
              <a:t>sound and pop up.</a:t>
            </a:r>
            <a:endParaRPr lang="en-US" altLang="ko-KR" dirty="0">
              <a:solidFill>
                <a:schemeClr val="tx1"/>
              </a:solidFill>
              <a:latin typeface="Arial" panose="020B0604020202020204" pitchFamily="34" charset="0"/>
              <a:cs typeface="Arial" panose="020B0604020202020204" pitchFamily="34" charset="0"/>
            </a:endParaRPr>
          </a:p>
        </p:txBody>
      </p:sp>
      <p:sp>
        <p:nvSpPr>
          <p:cNvPr id="18" name="Text Box 12"/>
          <p:cNvSpPr txBox="1">
            <a:spLocks noChangeArrowheads="1"/>
          </p:cNvSpPr>
          <p:nvPr/>
        </p:nvSpPr>
        <p:spPr bwMode="auto">
          <a:xfrm>
            <a:off x="827799" y="5654025"/>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294" y="2243358"/>
            <a:ext cx="4887883" cy="2743200"/>
          </a:xfrm>
          <a:prstGeom prst="rect">
            <a:avLst/>
          </a:prstGeom>
        </p:spPr>
      </p:pic>
    </p:spTree>
    <p:extLst>
      <p:ext uri="{BB962C8B-B14F-4D97-AF65-F5344CB8AC3E}">
        <p14:creationId xmlns:p14="http://schemas.microsoft.com/office/powerpoint/2010/main" val="1189548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A076E7C7-84EC-4BDA-9F29-02C0B62C059D}" type="slidenum">
              <a:rPr lang="en-US" altLang="ko-KR"/>
              <a:pPr/>
              <a:t>7</a:t>
            </a:fld>
            <a:endParaRPr lang="en-US" altLang="ko-KR"/>
          </a:p>
        </p:txBody>
      </p:sp>
      <p:sp>
        <p:nvSpPr>
          <p:cNvPr id="10246" name="Text Box 6"/>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5" name="Text Box 4"/>
          <p:cNvSpPr txBox="1">
            <a:spLocks noChangeArrowheads="1"/>
          </p:cNvSpPr>
          <p:nvPr/>
        </p:nvSpPr>
        <p:spPr bwMode="auto">
          <a:xfrm>
            <a:off x="792163" y="1341897"/>
            <a:ext cx="4968875" cy="4662815"/>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1</a:t>
            </a:r>
            <a:r>
              <a:rPr lang="en-US" altLang="en-US" b="1" dirty="0">
                <a:solidFill>
                  <a:schemeClr val="tx1"/>
                </a:solidFill>
                <a:latin typeface="Arial" panose="020B0604020202020204" pitchFamily="34" charset="0"/>
                <a:cs typeface="Arial" panose="020B0604020202020204" pitchFamily="34" charset="0"/>
              </a:rPr>
              <a:t>) Display information in easy-to-understand information method</a:t>
            </a:r>
          </a:p>
          <a:p>
            <a:r>
              <a:rPr lang="en-US" altLang="en-US" dirty="0">
                <a:solidFill>
                  <a:schemeClr val="tx1"/>
                </a:solidFill>
                <a:latin typeface="Arial" panose="020B0604020202020204" pitchFamily="34" charset="0"/>
                <a:cs typeface="Arial" panose="020B0604020202020204" pitchFamily="34" charset="0"/>
              </a:rPr>
              <a:t>This enhanced convenience of user by displaying information (date, time, recording method, recording frame number, HDD capacity and others) in monitoring, recording and playing mode in easy-to-understand way.  </a:t>
            </a:r>
          </a:p>
          <a:p>
            <a:endParaRPr lang="en-US" altLang="ko-KR" b="1"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 P/T/Z control</a:t>
            </a:r>
          </a:p>
          <a:p>
            <a:r>
              <a:rPr lang="en-US" altLang="en-US" dirty="0">
                <a:solidFill>
                  <a:schemeClr val="tx1"/>
                </a:solidFill>
                <a:latin typeface="Arial" panose="020B0604020202020204" pitchFamily="34" charset="0"/>
                <a:cs typeface="Arial" panose="020B0604020202020204" pitchFamily="34" charset="0"/>
              </a:rPr>
              <a:t>By built in RS485, various P/T/Z cameras can be used. </a:t>
            </a:r>
            <a:endParaRPr lang="en-US" altLang="ko-KR" dirty="0">
              <a:solidFill>
                <a:schemeClr val="tx1"/>
              </a:solidFill>
              <a:latin typeface="Arial" panose="020B0604020202020204" pitchFamily="34" charset="0"/>
              <a:cs typeface="Arial" panose="020B0604020202020204" pitchFamily="34" charset="0"/>
            </a:endParaRP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13) Dual CODEC for video transmission</a:t>
            </a:r>
            <a:r>
              <a:rPr lang="en-US" altLang="ko-KR" dirty="0">
                <a:solidFill>
                  <a:schemeClr val="tx1"/>
                </a:solidFill>
                <a:latin typeface="Arial" panose="020B0604020202020204" pitchFamily="34" charset="0"/>
                <a:cs typeface="Arial" panose="020B0604020202020204" pitchFamily="34" charset="0"/>
              </a:rPr>
              <a:t> </a:t>
            </a:r>
          </a:p>
          <a:p>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can send 120 fps (based on CIF) regardless of the local recording and viewing setup regardless with recording setup.</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14) Web browser support</a:t>
            </a:r>
          </a:p>
          <a:p>
            <a:r>
              <a:rPr lang="en-US" altLang="ko-KR" dirty="0">
                <a:solidFill>
                  <a:schemeClr val="tx1"/>
                </a:solidFill>
                <a:latin typeface="Arial" panose="020B0604020202020204" pitchFamily="34" charset="0"/>
                <a:cs typeface="Arial" panose="020B0604020202020204" pitchFamily="34" charset="0"/>
              </a:rPr>
              <a:t>You can monitor and playback the video and control the PTZ camera by internet explorer.</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15) Built in S.M.A.R.T. </a:t>
            </a:r>
          </a:p>
          <a:p>
            <a:r>
              <a:rPr lang="en-US" altLang="ko-KR" dirty="0">
                <a:solidFill>
                  <a:schemeClr val="tx1"/>
                </a:solidFill>
                <a:latin typeface="Arial" panose="020B0604020202020204" pitchFamily="34" charset="0"/>
                <a:cs typeface="Arial" panose="020B0604020202020204" pitchFamily="34" charset="0"/>
              </a:rPr>
              <a:t>You can automatically check the health of the hard disk drives. </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16) Language pack</a:t>
            </a:r>
          </a:p>
          <a:p>
            <a:r>
              <a:rPr lang="en-US" altLang="ko-KR" dirty="0">
                <a:solidFill>
                  <a:schemeClr val="tx1"/>
                </a:solidFill>
                <a:latin typeface="Arial" panose="020B0604020202020204" pitchFamily="34" charset="0"/>
                <a:cs typeface="Arial" panose="020B0604020202020204" pitchFamily="34" charset="0"/>
              </a:rPr>
              <a:t>Basically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has multiple language set, furthermore you can choose the language set if you want</a:t>
            </a:r>
            <a:r>
              <a:rPr lang="en-US" altLang="ko-KR" dirty="0" smtClean="0">
                <a:solidFill>
                  <a:schemeClr val="tx1"/>
                </a:solidFill>
                <a:latin typeface="Arial" panose="020B0604020202020204" pitchFamily="34" charset="0"/>
                <a:cs typeface="Arial" panose="020B0604020202020204" pitchFamily="34" charset="0"/>
              </a:rPr>
              <a:t>.</a:t>
            </a:r>
            <a:endParaRPr lang="en-US" altLang="ko-KR" b="1" dirty="0" smtClean="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en-US" b="1" dirty="0" smtClean="0">
                <a:solidFill>
                  <a:schemeClr val="tx1"/>
                </a:solidFill>
                <a:latin typeface="Arial" panose="020B0604020202020204" pitchFamily="34" charset="0"/>
                <a:cs typeface="Arial" panose="020B0604020202020204" pitchFamily="34" charset="0"/>
              </a:rPr>
              <a:t>17) </a:t>
            </a:r>
            <a:r>
              <a:rPr lang="en-US" altLang="en-US" b="1" dirty="0">
                <a:solidFill>
                  <a:schemeClr val="tx1"/>
                </a:solidFill>
                <a:latin typeface="Arial" panose="020B0604020202020204" pitchFamily="34" charset="0"/>
                <a:cs typeface="Arial" panose="020B0604020202020204" pitchFamily="34" charset="0"/>
              </a:rPr>
              <a:t>Spot monitoring</a:t>
            </a:r>
          </a:p>
          <a:p>
            <a:r>
              <a:rPr lang="en-US" altLang="en-US" dirty="0">
                <a:solidFill>
                  <a:schemeClr val="tx1"/>
                </a:solidFill>
                <a:latin typeface="Arial" panose="020B0604020202020204" pitchFamily="34" charset="0"/>
                <a:cs typeface="Arial" panose="020B0604020202020204" pitchFamily="34" charset="0"/>
              </a:rPr>
              <a:t>Spot out </a:t>
            </a:r>
            <a:r>
              <a:rPr lang="en-US" altLang="ko-KR" dirty="0">
                <a:solidFill>
                  <a:schemeClr val="tx1"/>
                </a:solidFill>
                <a:latin typeface="Arial" panose="020B0604020202020204" pitchFamily="34" charset="0"/>
                <a:cs typeface="Arial" panose="020B0604020202020204" pitchFamily="34" charset="0"/>
              </a:rPr>
              <a:t>can </a:t>
            </a:r>
            <a:r>
              <a:rPr lang="en-US" altLang="en-US" dirty="0">
                <a:solidFill>
                  <a:schemeClr val="tx1"/>
                </a:solidFill>
                <a:latin typeface="Arial" panose="020B0604020202020204" pitchFamily="34" charset="0"/>
                <a:cs typeface="Arial" panose="020B0604020202020204" pitchFamily="34" charset="0"/>
              </a:rPr>
              <a:t>be enable to monitor sequentially in other place.</a:t>
            </a:r>
          </a:p>
          <a:p>
            <a:endParaRPr lang="en-US" altLang="ko-KR" dirty="0">
              <a:solidFill>
                <a:schemeClr val="tx1"/>
              </a:solidFill>
              <a:cs typeface="Times New Roman" panose="02020603050405020304" pitchFamily="18" charset="0"/>
            </a:endParaRPr>
          </a:p>
          <a:p>
            <a:endParaRPr lang="en-US" altLang="en-US" dirty="0">
              <a:solidFill>
                <a:schemeClr val="tx1"/>
              </a:solidFill>
            </a:endParaRPr>
          </a:p>
        </p:txBody>
      </p:sp>
    </p:spTree>
    <p:extLst>
      <p:ext uri="{BB962C8B-B14F-4D97-AF65-F5344CB8AC3E}">
        <p14:creationId xmlns:p14="http://schemas.microsoft.com/office/powerpoint/2010/main" val="1873189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70</a:t>
            </a:fld>
            <a:endParaRPr lang="en-US" altLang="ko-KR"/>
          </a:p>
        </p:txBody>
      </p:sp>
      <p:sp>
        <p:nvSpPr>
          <p:cNvPr id="247821" name="Text Box 13"/>
          <p:cNvSpPr txBox="1">
            <a:spLocks noChangeArrowheads="1"/>
          </p:cNvSpPr>
          <p:nvPr/>
        </p:nvSpPr>
        <p:spPr bwMode="auto">
          <a:xfrm>
            <a:off x="828675" y="806450"/>
            <a:ext cx="4968875" cy="600164"/>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4-6) Snapshot</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Set up snapshot </a:t>
            </a:r>
            <a:r>
              <a:rPr lang="en-US" altLang="ko-KR" dirty="0" smtClean="0">
                <a:solidFill>
                  <a:schemeClr val="tx1"/>
                </a:solidFill>
                <a:latin typeface="Arial" panose="020B0604020202020204" pitchFamily="34" charset="0"/>
                <a:cs typeface="Arial" panose="020B0604020202020204" pitchFamily="34" charset="0"/>
              </a:rPr>
              <a:t>according </a:t>
            </a:r>
            <a:r>
              <a:rPr lang="en-US" altLang="ko-KR" dirty="0">
                <a:solidFill>
                  <a:schemeClr val="tx1"/>
                </a:solidFill>
                <a:latin typeface="Arial" panose="020B0604020202020204" pitchFamily="34" charset="0"/>
                <a:cs typeface="Arial" panose="020B0604020202020204" pitchFamily="34" charset="0"/>
              </a:rPr>
              <a:t>to the set email settings</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323351"/>
            <a:ext cx="4887883" cy="2743200"/>
          </a:xfrm>
          <a:prstGeom prst="rect">
            <a:avLst/>
          </a:prstGeom>
        </p:spPr>
      </p:pic>
    </p:spTree>
    <p:extLst>
      <p:ext uri="{BB962C8B-B14F-4D97-AF65-F5344CB8AC3E}">
        <p14:creationId xmlns:p14="http://schemas.microsoft.com/office/powerpoint/2010/main" val="15619596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71</a:t>
            </a:fld>
            <a:endParaRPr lang="en-US" altLang="ko-KR"/>
          </a:p>
        </p:txBody>
      </p:sp>
      <p:sp>
        <p:nvSpPr>
          <p:cNvPr id="247821" name="Text Box 13"/>
          <p:cNvSpPr txBox="1">
            <a:spLocks noChangeArrowheads="1"/>
          </p:cNvSpPr>
          <p:nvPr/>
        </p:nvSpPr>
        <p:spPr bwMode="auto">
          <a:xfrm>
            <a:off x="828675" y="806450"/>
            <a:ext cx="4968875" cy="600164"/>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4-7) HDD</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Set an alarm or buzzer when </a:t>
            </a:r>
            <a:r>
              <a:rPr lang="en-US" altLang="ko-KR" dirty="0" smtClean="0">
                <a:solidFill>
                  <a:schemeClr val="tx1"/>
                </a:solidFill>
                <a:latin typeface="Arial" panose="020B0604020202020204" pitchFamily="34" charset="0"/>
                <a:cs typeface="Arial" panose="020B0604020202020204" pitchFamily="34" charset="0"/>
              </a:rPr>
              <a:t>S.M.A.R.T error occurs </a:t>
            </a:r>
            <a:r>
              <a:rPr lang="en-US" altLang="ko-KR" dirty="0">
                <a:solidFill>
                  <a:schemeClr val="tx1"/>
                </a:solidFill>
                <a:latin typeface="Arial" panose="020B0604020202020204" pitchFamily="34" charset="0"/>
                <a:cs typeface="Arial" panose="020B0604020202020204" pitchFamily="34" charset="0"/>
              </a:rPr>
              <a:t>in the HDD</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323351"/>
            <a:ext cx="4887883" cy="2743200"/>
          </a:xfrm>
          <a:prstGeom prst="rect">
            <a:avLst/>
          </a:prstGeom>
        </p:spPr>
      </p:pic>
    </p:spTree>
    <p:extLst>
      <p:ext uri="{BB962C8B-B14F-4D97-AF65-F5344CB8AC3E}">
        <p14:creationId xmlns:p14="http://schemas.microsoft.com/office/powerpoint/2010/main" val="13511929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72</a:t>
            </a:fld>
            <a:endParaRPr lang="en-US" altLang="ko-KR"/>
          </a:p>
        </p:txBody>
      </p:sp>
      <p:sp>
        <p:nvSpPr>
          <p:cNvPr id="247821" name="Text Box 13"/>
          <p:cNvSpPr txBox="1">
            <a:spLocks noChangeArrowheads="1"/>
          </p:cNvSpPr>
          <p:nvPr/>
        </p:nvSpPr>
        <p:spPr bwMode="auto">
          <a:xfrm>
            <a:off x="828675" y="806450"/>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4-8) Alarm</a:t>
            </a: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t>
            </a:r>
            <a:r>
              <a:rPr lang="en-US" altLang="ko-KR" dirty="0" smtClean="0">
                <a:solidFill>
                  <a:schemeClr val="tx1"/>
                </a:solidFill>
                <a:latin typeface="Arial" panose="020B0604020202020204" pitchFamily="34" charset="0"/>
                <a:cs typeface="Arial" panose="020B0604020202020204" pitchFamily="34" charset="0"/>
              </a:rPr>
              <a:t>duration time from 5 to 60 seconds </a:t>
            </a:r>
            <a:r>
              <a:rPr lang="en-US" altLang="ko-KR" dirty="0">
                <a:solidFill>
                  <a:schemeClr val="tx1"/>
                </a:solidFill>
                <a:latin typeface="Arial" panose="020B0604020202020204" pitchFamily="34" charset="0"/>
                <a:cs typeface="Arial" panose="020B0604020202020204" pitchFamily="34" charset="0"/>
              </a:rPr>
              <a:t>after motion detection between relay, buzzer sound, pop </a:t>
            </a:r>
            <a:r>
              <a:rPr lang="en-US" altLang="ko-KR" dirty="0" smtClean="0">
                <a:solidFill>
                  <a:schemeClr val="tx1"/>
                </a:solidFill>
                <a:latin typeface="Arial" panose="020B0604020202020204" pitchFamily="34" charset="0"/>
                <a:cs typeface="Arial" panose="020B0604020202020204" pitchFamily="34" charset="0"/>
              </a:rPr>
              <a:t>up and preset.</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set a name of the alarms</a:t>
            </a:r>
            <a:r>
              <a:rPr lang="en-US" altLang="ko-KR" dirty="0" smtClean="0">
                <a:solidFill>
                  <a:schemeClr val="tx1"/>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sp>
        <p:nvSpPr>
          <p:cNvPr id="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8" name="Text Box 4"/>
          <p:cNvSpPr txBox="1">
            <a:spLocks noChangeArrowheads="1"/>
          </p:cNvSpPr>
          <p:nvPr/>
        </p:nvSpPr>
        <p:spPr bwMode="auto">
          <a:xfrm>
            <a:off x="828675" y="4831730"/>
            <a:ext cx="4968875" cy="430887"/>
          </a:xfrm>
          <a:prstGeom prst="rect">
            <a:avLst/>
          </a:prstGeom>
          <a:noFill/>
          <a:ln w="9525">
            <a:noFill/>
            <a:miter lim="800000"/>
            <a:headEnd/>
            <a:tailEnd/>
          </a:ln>
          <a:effectLst/>
        </p:spPr>
        <p:txBody>
          <a:bodyPr>
            <a:spAutoFit/>
          </a:bodyPr>
          <a:lstStyle/>
          <a:p>
            <a:pPr marL="171450" indent="-171450">
              <a:buFont typeface="Wingdings" panose="05000000000000000000" pitchFamily="2" charset="2"/>
              <a:buChar char="v"/>
            </a:pPr>
            <a:r>
              <a:rPr lang="en-US" altLang="ko-KR" b="1" dirty="0" smtClean="0">
                <a:solidFill>
                  <a:schemeClr val="tx1"/>
                </a:solidFill>
                <a:latin typeface="Arial" panose="020B0604020202020204" pitchFamily="34" charset="0"/>
                <a:cs typeface="Arial" panose="020B0604020202020204" pitchFamily="34" charset="0"/>
              </a:rPr>
              <a:t>Email</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Set events to send the email.</a:t>
            </a:r>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69" y="5358544"/>
            <a:ext cx="4693060" cy="1999948"/>
          </a:xfrm>
          <a:prstGeom prst="rect">
            <a:avLst/>
          </a:prstGeom>
        </p:spPr>
      </p:pic>
      <p:graphicFrame>
        <p:nvGraphicFramePr>
          <p:cNvPr id="11" name="Group 109"/>
          <p:cNvGraphicFramePr>
            <a:graphicFrameLocks noGrp="1"/>
          </p:cNvGraphicFramePr>
          <p:nvPr>
            <p:extLst>
              <p:ext uri="{D42A27DB-BD31-4B8C-83A1-F6EECF244321}">
                <p14:modId xmlns:p14="http://schemas.microsoft.com/office/powerpoint/2010/main" val="837244341"/>
              </p:ext>
            </p:extLst>
          </p:nvPr>
        </p:nvGraphicFramePr>
        <p:xfrm>
          <a:off x="828675" y="7650060"/>
          <a:ext cx="4913272" cy="731520"/>
        </p:xfrm>
        <a:graphic>
          <a:graphicData uri="http://schemas.openxmlformats.org/drawingml/2006/table">
            <a:tbl>
              <a:tblPr/>
              <a:tblGrid>
                <a:gridCol w="1712872"/>
                <a:gridCol w="3200400"/>
              </a:tblGrid>
              <a:tr h="19543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Interval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Set an interval for sending emails.</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Add Image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Send a snapshot of events to the email.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Schedule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schedule.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69" y="1873232"/>
            <a:ext cx="4887883" cy="2743200"/>
          </a:xfrm>
          <a:prstGeom prst="rect">
            <a:avLst/>
          </a:prstGeom>
        </p:spPr>
      </p:pic>
    </p:spTree>
    <p:extLst>
      <p:ext uri="{BB962C8B-B14F-4D97-AF65-F5344CB8AC3E}">
        <p14:creationId xmlns:p14="http://schemas.microsoft.com/office/powerpoint/2010/main" val="41168622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C5B52B0-E1AD-42FC-B9D5-428B230F890A}" type="slidenum">
              <a:rPr lang="en-US" altLang="ko-KR"/>
              <a:pPr/>
              <a:t>73</a:t>
            </a:fld>
            <a:endParaRPr lang="en-US" altLang="ko-KR"/>
          </a:p>
        </p:txBody>
      </p:sp>
      <p:sp>
        <p:nvSpPr>
          <p:cNvPr id="250882" name="Text Box 2"/>
          <p:cNvSpPr txBox="1">
            <a:spLocks noChangeArrowheads="1"/>
          </p:cNvSpPr>
          <p:nvPr/>
        </p:nvSpPr>
        <p:spPr bwMode="auto">
          <a:xfrm>
            <a:off x="792163" y="809625"/>
            <a:ext cx="4968875" cy="498598"/>
          </a:xfrm>
          <a:prstGeom prst="rect">
            <a:avLst/>
          </a:prstGeom>
          <a:noFill/>
          <a:ln w="9525">
            <a:noFill/>
            <a:miter lim="800000"/>
            <a:headEnd/>
            <a:tailEnd/>
          </a:ln>
          <a:effectLst/>
        </p:spPr>
        <p:txBody>
          <a:bodyPr>
            <a:spAutoFit/>
          </a:bodyPr>
          <a:lstStyle/>
          <a:p>
            <a:pPr>
              <a:lnSpc>
                <a:spcPct val="120000"/>
              </a:lnSpc>
            </a:pPr>
            <a:r>
              <a:rPr lang="en-US" altLang="ko-KR" b="1" dirty="0" smtClean="0">
                <a:solidFill>
                  <a:schemeClr val="tx1"/>
                </a:solidFill>
                <a:latin typeface="Arial" panose="020B0604020202020204" pitchFamily="34" charset="0"/>
                <a:cs typeface="Arial" panose="020B0604020202020204" pitchFamily="34" charset="0"/>
              </a:rPr>
              <a:t>3-4-5. </a:t>
            </a:r>
            <a:r>
              <a:rPr lang="en-US" altLang="ko-KR" b="1" dirty="0">
                <a:solidFill>
                  <a:schemeClr val="tx1"/>
                </a:solidFill>
                <a:latin typeface="Arial" panose="020B0604020202020204" pitchFamily="34" charset="0"/>
                <a:cs typeface="Arial" panose="020B0604020202020204" pitchFamily="34" charset="0"/>
              </a:rPr>
              <a:t>NETWORK</a:t>
            </a:r>
          </a:p>
          <a:p>
            <a:pPr>
              <a:lnSpc>
                <a:spcPct val="120000"/>
              </a:lnSpc>
            </a:pPr>
            <a:r>
              <a:rPr lang="en-US" altLang="ko-KR" dirty="0" smtClean="0">
                <a:solidFill>
                  <a:schemeClr val="tx1"/>
                </a:solidFill>
                <a:latin typeface="Arial" panose="020B0604020202020204" pitchFamily="34" charset="0"/>
                <a:cs typeface="Arial" panose="020B0604020202020204" pitchFamily="34" charset="0"/>
              </a:rPr>
              <a:t>Configure </a:t>
            </a:r>
            <a:r>
              <a:rPr lang="en-US" altLang="ko-KR" dirty="0">
                <a:solidFill>
                  <a:schemeClr val="tx1"/>
                </a:solidFill>
                <a:latin typeface="Arial" panose="020B0604020202020204" pitchFamily="34" charset="0"/>
                <a:cs typeface="Arial" panose="020B0604020202020204" pitchFamily="34" charset="0"/>
              </a:rPr>
              <a:t>and view Address, Port, DDNS, E-mail, Control and Status </a:t>
            </a:r>
            <a:r>
              <a:rPr lang="en-US" altLang="ko-KR" dirty="0" smtClean="0">
                <a:solidFill>
                  <a:schemeClr val="tx1"/>
                </a:solidFill>
                <a:latin typeface="Arial" panose="020B0604020202020204" pitchFamily="34" charset="0"/>
                <a:cs typeface="Arial" panose="020B0604020202020204" pitchFamily="34" charset="0"/>
              </a:rPr>
              <a:t>settings.</a:t>
            </a:r>
            <a:endParaRPr lang="en-US" altLang="ko-KR" dirty="0">
              <a:solidFill>
                <a:schemeClr val="tx1"/>
              </a:solidFill>
              <a:latin typeface="Arial" panose="020B0604020202020204" pitchFamily="34" charset="0"/>
              <a:cs typeface="Arial" panose="020B0604020202020204" pitchFamily="34" charset="0"/>
            </a:endParaRPr>
          </a:p>
        </p:txBody>
      </p:sp>
      <p:sp>
        <p:nvSpPr>
          <p:cNvPr id="250887" name="Text Box 7"/>
          <p:cNvSpPr txBox="1">
            <a:spLocks noChangeArrowheads="1"/>
          </p:cNvSpPr>
          <p:nvPr/>
        </p:nvSpPr>
        <p:spPr bwMode="auto">
          <a:xfrm>
            <a:off x="828675" y="1317618"/>
            <a:ext cx="4968875" cy="430887"/>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 </a:t>
            </a:r>
            <a:r>
              <a:rPr lang="en-US" altLang="ko-KR" b="1" dirty="0" smtClean="0">
                <a:solidFill>
                  <a:schemeClr val="tx1"/>
                </a:solidFill>
                <a:latin typeface="Arial" panose="020B0604020202020204" pitchFamily="34" charset="0"/>
                <a:cs typeface="Arial" panose="020B0604020202020204" pitchFamily="34" charset="0"/>
              </a:rPr>
              <a:t>Address</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Configure Network information for Remote client </a:t>
            </a:r>
            <a:r>
              <a:rPr lang="en-US" altLang="ko-KR" dirty="0" smtClean="0">
                <a:solidFill>
                  <a:schemeClr val="tx1"/>
                </a:solidFill>
                <a:latin typeface="Arial" panose="020B0604020202020204" pitchFamily="34" charset="0"/>
                <a:cs typeface="Arial" panose="020B0604020202020204" pitchFamily="34" charset="0"/>
              </a:rPr>
              <a:t>connection</a:t>
            </a:r>
            <a:r>
              <a:rPr lang="en-US" altLang="ko-KR" dirty="0">
                <a:solidFill>
                  <a:schemeClr val="tx1"/>
                </a:solidFill>
                <a:latin typeface="Arial" panose="020B0604020202020204" pitchFamily="34" charset="0"/>
                <a:cs typeface="Arial" panose="020B0604020202020204" pitchFamily="34" charset="0"/>
              </a:rPr>
              <a:t>.</a:t>
            </a:r>
          </a:p>
        </p:txBody>
      </p:sp>
      <p:graphicFrame>
        <p:nvGraphicFramePr>
          <p:cNvPr id="13" name="Group 109"/>
          <p:cNvGraphicFramePr>
            <a:graphicFrameLocks noGrp="1"/>
          </p:cNvGraphicFramePr>
          <p:nvPr>
            <p:extLst>
              <p:ext uri="{D42A27DB-BD31-4B8C-83A1-F6EECF244321}">
                <p14:modId xmlns:p14="http://schemas.microsoft.com/office/powerpoint/2010/main" val="3725522175"/>
              </p:ext>
            </p:extLst>
          </p:nvPr>
        </p:nvGraphicFramePr>
        <p:xfrm>
          <a:off x="792163" y="4720709"/>
          <a:ext cx="4951372" cy="2743200"/>
        </p:xfrm>
        <a:graphic>
          <a:graphicData uri="http://schemas.openxmlformats.org/drawingml/2006/table">
            <a:tbl>
              <a:tblPr/>
              <a:tblGrid>
                <a:gridCol w="1217572"/>
                <a:gridCol w="3733800"/>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DVR Name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Type the URL of DVR using virtual keyboard.</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It can be supported only Ethernet.</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DHCP </a:t>
                      </a:r>
                    </a:p>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(Dynamic Host Configuration Protocol)</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whether you want to use DHCP or not (On/Off). If you connect LAN after setting it to On, IP is allocated automatically. If you set it to Off, you have to input IP. DHCP is a protocol that allows managers to manage and allocate IP address centrally.  </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IP</a:t>
                      </a:r>
                      <a:r>
                        <a:rPr lang="ko-KR" altLang="en-US" sz="100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IP address.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Subnet Mask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subnet mask.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Gateway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a gateway.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DNS</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Auto</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 If you connect LAN after setting it to On, DNS IP is allocated automatically. If you set it to Off, you have to input DNS IP.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DNS IP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DNS IP.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907" y="1863007"/>
            <a:ext cx="4887883" cy="2743200"/>
          </a:xfrm>
          <a:prstGeom prst="rect">
            <a:avLst/>
          </a:prstGeom>
        </p:spPr>
      </p:pic>
      <p:graphicFrame>
        <p:nvGraphicFramePr>
          <p:cNvPr id="3" name="표 2"/>
          <p:cNvGraphicFramePr>
            <a:graphicFrameLocks noGrp="1"/>
          </p:cNvGraphicFramePr>
          <p:nvPr>
            <p:extLst>
              <p:ext uri="{D42A27DB-BD31-4B8C-83A1-F6EECF244321}">
                <p14:modId xmlns:p14="http://schemas.microsoft.com/office/powerpoint/2010/main" val="961628614"/>
              </p:ext>
            </p:extLst>
          </p:nvPr>
        </p:nvGraphicFramePr>
        <p:xfrm>
          <a:off x="793791" y="7724866"/>
          <a:ext cx="4951372" cy="731520"/>
        </p:xfrm>
        <a:graphic>
          <a:graphicData uri="http://schemas.openxmlformats.org/drawingml/2006/table">
            <a:tbl>
              <a:tblPr/>
              <a:tblGrid>
                <a:gridCol w="1217572"/>
                <a:gridCol w="3733800"/>
              </a:tblGrid>
              <a:tr h="121920">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IP</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Camera</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Gateway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IP Cameras gateway.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Subnet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Mast</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Subnet Mask of  IP Cameras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9137968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C5B52B0-E1AD-42FC-B9D5-428B230F890A}" type="slidenum">
              <a:rPr lang="en-US" altLang="ko-KR"/>
              <a:pPr/>
              <a:t>74</a:t>
            </a:fld>
            <a:endParaRPr lang="en-US" altLang="ko-KR"/>
          </a:p>
        </p:txBody>
      </p:sp>
      <p:sp>
        <p:nvSpPr>
          <p:cNvPr id="250889" name="Text Box 9"/>
          <p:cNvSpPr txBox="1">
            <a:spLocks noChangeArrowheads="1"/>
          </p:cNvSpPr>
          <p:nvPr/>
        </p:nvSpPr>
        <p:spPr bwMode="auto">
          <a:xfrm>
            <a:off x="720725" y="838050"/>
            <a:ext cx="4968875" cy="14465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Port</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There are 4 kinds of ports for the case such as watch, search, setup and web. You can individually set the port number of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The default is 8000. You can choose from 8000 to 9999</a:t>
            </a:r>
            <a:r>
              <a:rPr lang="en-US" altLang="ko-KR" dirty="0" smtClean="0">
                <a:solidFill>
                  <a:schemeClr val="tx1"/>
                </a:solidFill>
                <a:latin typeface="Arial" panose="020B0604020202020204" pitchFamily="34" charset="0"/>
                <a:cs typeface="Arial" panose="020B0604020202020204" pitchFamily="34" charset="0"/>
              </a:rPr>
              <a:t>.</a:t>
            </a:r>
          </a:p>
          <a:p>
            <a:endParaRPr lang="en-US" altLang="ko-KR"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If you activate ‘</a:t>
            </a:r>
            <a:r>
              <a:rPr lang="en-US" altLang="ko-KR" dirty="0" err="1">
                <a:solidFill>
                  <a:schemeClr val="tx1"/>
                </a:solidFill>
                <a:latin typeface="Arial" panose="020B0604020202020204" pitchFamily="34" charset="0"/>
                <a:cs typeface="Arial" panose="020B0604020202020204" pitchFamily="34" charset="0"/>
              </a:rPr>
              <a:t>uPNP</a:t>
            </a:r>
            <a:r>
              <a:rPr lang="en-US" altLang="ko-KR" dirty="0">
                <a:solidFill>
                  <a:schemeClr val="tx1"/>
                </a:solidFill>
                <a:latin typeface="Arial" panose="020B0604020202020204" pitchFamily="34" charset="0"/>
                <a:cs typeface="Arial" panose="020B0604020202020204" pitchFamily="34" charset="0"/>
              </a:rPr>
              <a:t> (Universal plug and play)’ box,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connects the router automatically with these port number. You don’t have to setup the router.</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12" name="Group 109"/>
          <p:cNvGraphicFramePr>
            <a:graphicFrameLocks noGrp="1"/>
          </p:cNvGraphicFramePr>
          <p:nvPr>
            <p:extLst>
              <p:ext uri="{D42A27DB-BD31-4B8C-83A1-F6EECF244321}">
                <p14:modId xmlns:p14="http://schemas.microsoft.com/office/powerpoint/2010/main" val="1247916264"/>
              </p:ext>
            </p:extLst>
          </p:nvPr>
        </p:nvGraphicFramePr>
        <p:xfrm>
          <a:off x="906180" y="5976416"/>
          <a:ext cx="4768584" cy="1950720"/>
        </p:xfrm>
        <a:graphic>
          <a:graphicData uri="http://schemas.openxmlformats.org/drawingml/2006/table">
            <a:tbl>
              <a:tblPr/>
              <a:tblGrid>
                <a:gridCol w="1661827"/>
                <a:gridCol w="3106757"/>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Watch</a:t>
                      </a:r>
                      <a:endParaRPr kumimoji="1" lang="ko-KR"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(1000~40000)</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Search</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(1000~40000)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Setup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(1000~40000)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Web(</a:t>
                      </a:r>
                      <a:r>
                        <a:rPr lang="en-US" altLang="ko-KR" sz="1000" dirty="0" err="1" smtClean="0">
                          <a:solidFill>
                            <a:schemeClr val="tx1"/>
                          </a:solidFill>
                          <a:latin typeface="맑은 고딕" panose="020B0503020000020004" pitchFamily="50" charset="-127"/>
                          <a:ea typeface="맑은 고딕" panose="020B0503020000020004" pitchFamily="50" charset="-127"/>
                        </a:rPr>
                        <a:t>Onvif</a:t>
                      </a:r>
                      <a:r>
                        <a:rPr lang="en-US" altLang="ko-KR" sz="1000" dirty="0" smtClean="0">
                          <a:solidFill>
                            <a:schemeClr val="tx1"/>
                          </a:solidFill>
                          <a:latin typeface="맑은 고딕" panose="020B0503020000020004" pitchFamily="50" charset="-127"/>
                          <a:ea typeface="맑은 고딕" panose="020B0503020000020004" pitchFamily="50" charset="-127"/>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(80,</a:t>
                      </a:r>
                      <a:r>
                        <a:rPr lang="en-US" altLang="ko-KR" sz="1000" baseline="0" dirty="0" smtClean="0">
                          <a:solidFill>
                            <a:schemeClr val="tx1"/>
                          </a:solidFill>
                          <a:latin typeface="맑은 고딕" panose="020B0503020000020004" pitchFamily="50" charset="-127"/>
                          <a:ea typeface="맑은 고딕" panose="020B0503020000020004" pitchFamily="50" charset="-127"/>
                        </a:rPr>
                        <a:t> 1000</a:t>
                      </a:r>
                      <a:r>
                        <a:rPr lang="en-US" altLang="ko-KR" sz="1000" dirty="0" smtClean="0">
                          <a:solidFill>
                            <a:schemeClr val="tx1"/>
                          </a:solidFill>
                          <a:latin typeface="맑은 고딕" panose="020B0503020000020004" pitchFamily="50" charset="-127"/>
                          <a:ea typeface="맑은 고딕" panose="020B0503020000020004" pitchFamily="50" charset="-127"/>
                        </a:rPr>
                        <a:t>~40000)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RTSP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Type the port. </a:t>
                      </a:r>
                      <a:r>
                        <a:rPr kumimoji="1" lang="en-US" altLang="ko-KR" sz="1000" b="0" i="0" u="none" strike="noStrike" cap="none" normalizeH="0" baseline="0" smtClean="0">
                          <a:ln>
                            <a:noFill/>
                          </a:ln>
                          <a:solidFill>
                            <a:schemeClr val="tx1"/>
                          </a:solidFill>
                          <a:effectLst/>
                          <a:latin typeface="맑은 고딕" panose="020B0503020000020004" pitchFamily="50" charset="-127"/>
                          <a:ea typeface="맑은 고딕" panose="020B0503020000020004" pitchFamily="50" charset="-127"/>
                        </a:rPr>
                        <a:t>(554, 1000~40000)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err="1" smtClean="0">
                          <a:solidFill>
                            <a:schemeClr val="tx1"/>
                          </a:solidFill>
                          <a:latin typeface="맑은 고딕" panose="020B0503020000020004" pitchFamily="50" charset="-127"/>
                          <a:ea typeface="맑은 고딕" panose="020B0503020000020004" pitchFamily="50" charset="-127"/>
                        </a:rPr>
                        <a:t>uPNP</a:t>
                      </a:r>
                      <a:endParaRPr lang="en-US" altLang="ko-KR" sz="1000" dirty="0" smtClean="0">
                        <a:solidFill>
                          <a:schemeClr val="tx1"/>
                        </a:solidFill>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ON / OFF</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err="1" smtClean="0">
                          <a:solidFill>
                            <a:schemeClr val="tx1"/>
                          </a:solidFill>
                          <a:latin typeface="맑은 고딕" panose="020B0503020000020004" pitchFamily="50" charset="-127"/>
                          <a:ea typeface="맑은 고딕" panose="020B0503020000020004" pitchFamily="50" charset="-127"/>
                        </a:rPr>
                        <a:t>uPNP</a:t>
                      </a:r>
                      <a:r>
                        <a:rPr lang="en-US" altLang="ko-KR" sz="1000" dirty="0" smtClean="0">
                          <a:solidFill>
                            <a:schemeClr val="tx1"/>
                          </a:solidFill>
                          <a:latin typeface="맑은 고딕" panose="020B0503020000020004" pitchFamily="50" charset="-127"/>
                          <a:ea typeface="맑은 고딕" panose="020B0503020000020004" pitchFamily="50" charset="-127"/>
                        </a:rPr>
                        <a:t> Test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Test </a:t>
                      </a:r>
                      <a:r>
                        <a:rPr kumimoji="1" lang="en-US" altLang="ko-KR" sz="1000" b="0" i="0" u="none" strike="noStrike" cap="none" normalizeH="0" baseline="0" dirty="0" err="1" smtClean="0">
                          <a:ln>
                            <a:noFill/>
                          </a:ln>
                          <a:solidFill>
                            <a:schemeClr val="tx1"/>
                          </a:solidFill>
                          <a:effectLst/>
                          <a:latin typeface="맑은 고딕" panose="020B0503020000020004" pitchFamily="50" charset="-127"/>
                          <a:ea typeface="맑은 고딕" panose="020B0503020000020004" pitchFamily="50" charset="-127"/>
                        </a:rPr>
                        <a:t>uPNP</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Status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It shows the test result of </a:t>
                      </a:r>
                      <a:r>
                        <a:rPr kumimoji="1" lang="en-US" altLang="ko-KR" sz="1000" b="0" i="0" u="none" strike="noStrike" cap="none" normalizeH="0" baseline="0" dirty="0" err="1" smtClean="0">
                          <a:ln>
                            <a:noFill/>
                          </a:ln>
                          <a:solidFill>
                            <a:schemeClr val="tx1"/>
                          </a:solidFill>
                          <a:effectLst/>
                          <a:latin typeface="맑은 고딕" panose="020B0503020000020004" pitchFamily="50" charset="-127"/>
                          <a:ea typeface="맑은 고딕" panose="020B0503020000020004" pitchFamily="50" charset="-127"/>
                        </a:rPr>
                        <a:t>uPNP</a:t>
                      </a: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30" y="2677705"/>
            <a:ext cx="4887883" cy="2743200"/>
          </a:xfrm>
          <a:prstGeom prst="rect">
            <a:avLst/>
          </a:prstGeom>
        </p:spPr>
      </p:pic>
    </p:spTree>
    <p:extLst>
      <p:ext uri="{BB962C8B-B14F-4D97-AF65-F5344CB8AC3E}">
        <p14:creationId xmlns:p14="http://schemas.microsoft.com/office/powerpoint/2010/main" val="18371453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C28639AD-109F-49DB-8BB2-C23ED087AE74}" type="slidenum">
              <a:rPr lang="en-US" altLang="ko-KR"/>
              <a:pPr/>
              <a:t>75</a:t>
            </a:fld>
            <a:endParaRPr lang="en-US" altLang="ko-KR"/>
          </a:p>
        </p:txBody>
      </p:sp>
      <p:sp>
        <p:nvSpPr>
          <p:cNvPr id="251908" name="Text Box 4"/>
          <p:cNvSpPr txBox="1">
            <a:spLocks noChangeArrowheads="1"/>
          </p:cNvSpPr>
          <p:nvPr/>
        </p:nvSpPr>
        <p:spPr bwMode="auto">
          <a:xfrm>
            <a:off x="828675" y="738188"/>
            <a:ext cx="4968875" cy="1040285"/>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DDNS</a:t>
            </a:r>
          </a:p>
          <a:p>
            <a:endParaRPr lang="en-US"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This is the function to automatically change the IP of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to URL. This product supports the automatic DDNS service using manufacture’s internal server. Also you can choose </a:t>
            </a:r>
            <a:r>
              <a:rPr lang="en-US" altLang="ko-KR" dirty="0" err="1">
                <a:solidFill>
                  <a:schemeClr val="tx1"/>
                </a:solidFill>
                <a:latin typeface="Arial" panose="020B0604020202020204" pitchFamily="34" charset="0"/>
                <a:cs typeface="Arial" panose="020B0604020202020204" pitchFamily="34" charset="0"/>
              </a:rPr>
              <a:t>Dyndns</a:t>
            </a:r>
            <a:r>
              <a:rPr lang="en-US" altLang="ko-KR" dirty="0">
                <a:solidFill>
                  <a:schemeClr val="tx1"/>
                </a:solidFill>
                <a:latin typeface="Arial" panose="020B0604020202020204" pitchFamily="34" charset="0"/>
                <a:cs typeface="Arial" panose="020B0604020202020204" pitchFamily="34" charset="0"/>
              </a:rPr>
              <a:t>.</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9" name="표 8"/>
          <p:cNvGraphicFramePr>
            <a:graphicFrameLocks noGrp="1"/>
          </p:cNvGraphicFramePr>
          <p:nvPr>
            <p:extLst>
              <p:ext uri="{D42A27DB-BD31-4B8C-83A1-F6EECF244321}">
                <p14:modId xmlns:p14="http://schemas.microsoft.com/office/powerpoint/2010/main" val="3469867135"/>
              </p:ext>
            </p:extLst>
          </p:nvPr>
        </p:nvGraphicFramePr>
        <p:xfrm>
          <a:off x="819962" y="6027688"/>
          <a:ext cx="4913272" cy="2103120"/>
        </p:xfrm>
        <a:graphic>
          <a:graphicData uri="http://schemas.openxmlformats.org/drawingml/2006/table">
            <a:tbl>
              <a:tblPr/>
              <a:tblGrid>
                <a:gridCol w="1712872"/>
                <a:gridCol w="3200400"/>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DDNS Type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Choose a DDNS</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type.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DDNS Server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Defend on the DDNS type, it will be auto-typed or disable.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Domain</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name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port of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Defend on the DDNS type, it will be auto-typed or type the ID of your DDNS.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DDNS 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DDNS 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Duration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Choose the time sync frequency with DDNS server.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DDNS Test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Test your DDNS.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Status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Success/Failure Indication on DDNS Server Connection</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1975644"/>
            <a:ext cx="4887883" cy="2743200"/>
          </a:xfrm>
          <a:prstGeom prst="rect">
            <a:avLst/>
          </a:prstGeom>
        </p:spPr>
      </p:pic>
    </p:spTree>
    <p:extLst>
      <p:ext uri="{BB962C8B-B14F-4D97-AF65-F5344CB8AC3E}">
        <p14:creationId xmlns:p14="http://schemas.microsoft.com/office/powerpoint/2010/main" val="30527149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C5B52B0-E1AD-42FC-B9D5-428B230F890A}" type="slidenum">
              <a:rPr lang="en-US" altLang="ko-KR"/>
              <a:pPr/>
              <a:t>76</a:t>
            </a:fld>
            <a:endParaRPr lang="en-US" altLang="ko-KR"/>
          </a:p>
        </p:txBody>
      </p:sp>
      <p:sp>
        <p:nvSpPr>
          <p:cNvPr id="250889" name="Text Box 9"/>
          <p:cNvSpPr txBox="1">
            <a:spLocks noChangeArrowheads="1"/>
          </p:cNvSpPr>
          <p:nvPr/>
        </p:nvSpPr>
        <p:spPr bwMode="auto">
          <a:xfrm>
            <a:off x="863600" y="795623"/>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ea typeface="Meiryo UI" panose="020B0604030504040204" pitchFamily="50" charset="-128"/>
                <a:cs typeface="Arial" panose="020B0604020202020204" pitchFamily="34" charset="0"/>
              </a:rPr>
              <a:t>4</a:t>
            </a:r>
            <a:r>
              <a:rPr lang="en-US" altLang="ko-KR" b="1" dirty="0" smtClean="0">
                <a:solidFill>
                  <a:schemeClr val="tx1"/>
                </a:solidFill>
                <a:latin typeface="Arial" panose="020B0604020202020204" pitchFamily="34" charset="0"/>
                <a:ea typeface="Meiryo UI" panose="020B0604030504040204" pitchFamily="50" charset="-128"/>
                <a:cs typeface="Arial" panose="020B0604020202020204" pitchFamily="34" charset="0"/>
              </a:rPr>
              <a:t>) Magic IP</a:t>
            </a:r>
            <a:endParaRPr lang="en-US" altLang="ja-JP"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endParaRPr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P2P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service, which enables </a:t>
            </a: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network access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simply by using a smartphone to scan the supplied product QR code.</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8" name="Text Box 70"/>
          <p:cNvSpPr txBox="1">
            <a:spLocks noChangeArrowheads="1"/>
          </p:cNvSpPr>
          <p:nvPr/>
        </p:nvSpPr>
        <p:spPr bwMode="auto">
          <a:xfrm>
            <a:off x="792162" y="5976352"/>
            <a:ext cx="4968875" cy="1107996"/>
          </a:xfrm>
          <a:prstGeom prst="rect">
            <a:avLst/>
          </a:prstGeom>
          <a:noFill/>
          <a:ln w="9525">
            <a:noFill/>
            <a:miter lim="800000"/>
            <a:headEnd/>
            <a:tailEnd/>
          </a:ln>
          <a:effectLst/>
        </p:spPr>
        <p:txBody>
          <a:bodyPr>
            <a:spAutoFit/>
          </a:bodyPr>
          <a:lstStyle/>
          <a:p>
            <a:endPar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171450" indent="-171450">
              <a:buFont typeface="Wingdings" panose="05000000000000000000" pitchFamily="2" charset="2"/>
              <a:buChar char="v"/>
            </a:pPr>
            <a:r>
              <a:rPr lang="en-US" altLang="ja-JP" dirty="0" smtClean="0">
                <a:solidFill>
                  <a:schemeClr val="tx1"/>
                </a:solidFill>
                <a:latin typeface="Arial" panose="020B0604020202020204" pitchFamily="34" charset="0"/>
                <a:ea typeface="Meiryo UI" panose="020B0604030504040204" pitchFamily="50" charset="-128"/>
                <a:cs typeface="Arial" panose="020B0604020202020204" pitchFamily="34" charset="0"/>
              </a:rPr>
              <a:t>Magic IP setup</a:t>
            </a:r>
          </a:p>
          <a:p>
            <a:pPr marL="228600" indent="-228600">
              <a:buFont typeface="+mj-lt"/>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Check Magic IP.</a:t>
            </a:r>
          </a:p>
          <a:p>
            <a:pPr marL="228600" indent="-228600">
              <a:buFontTx/>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Make your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own ID for </a:t>
            </a: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Magic IP.</a:t>
            </a:r>
          </a:p>
          <a:p>
            <a:pPr marL="228600" indent="-228600">
              <a:buFontTx/>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The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ID must start with letter and contain at least </a:t>
            </a: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8 characters.</a:t>
            </a:r>
          </a:p>
          <a:p>
            <a:pPr marL="228600" indent="-228600">
              <a:buFontTx/>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When the test is done and succeed, it’s QR code is automatically created.</a:t>
            </a:r>
            <a:endPar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pic>
        <p:nvPicPr>
          <p:cNvPr id="10" name="그림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7" y="1745871"/>
            <a:ext cx="4887883" cy="2743200"/>
          </a:xfrm>
          <a:prstGeom prst="rect">
            <a:avLst/>
          </a:prstGeom>
        </p:spPr>
      </p:pic>
    </p:spTree>
    <p:extLst>
      <p:ext uri="{BB962C8B-B14F-4D97-AF65-F5344CB8AC3E}">
        <p14:creationId xmlns:p14="http://schemas.microsoft.com/office/powerpoint/2010/main" val="41290572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C28639AD-109F-49DB-8BB2-C23ED087AE74}" type="slidenum">
              <a:rPr lang="en-US" altLang="ko-KR"/>
              <a:pPr/>
              <a:t>77</a:t>
            </a:fld>
            <a:endParaRPr lang="en-US" altLang="ko-KR"/>
          </a:p>
        </p:txBody>
      </p:sp>
      <p:sp>
        <p:nvSpPr>
          <p:cNvPr id="251908" name="Text Box 4"/>
          <p:cNvSpPr txBox="1">
            <a:spLocks noChangeArrowheads="1"/>
          </p:cNvSpPr>
          <p:nvPr/>
        </p:nvSpPr>
        <p:spPr bwMode="auto">
          <a:xfrm>
            <a:off x="828674" y="850623"/>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5) </a:t>
            </a:r>
            <a:r>
              <a:rPr lang="en-US" altLang="ko-KR" b="1" dirty="0">
                <a:solidFill>
                  <a:schemeClr val="tx1"/>
                </a:solidFill>
                <a:latin typeface="Arial" panose="020B0604020202020204" pitchFamily="34" charset="0"/>
                <a:cs typeface="Arial" panose="020B0604020202020204" pitchFamily="34" charset="0"/>
              </a:rPr>
              <a:t>E-mail</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send a notification of events by </a:t>
            </a:r>
            <a:r>
              <a:rPr lang="en-US" altLang="ko-KR" dirty="0">
                <a:solidFill>
                  <a:schemeClr val="tx1"/>
                </a:solidFill>
                <a:latin typeface="Arial" panose="020B0604020202020204" pitchFamily="34" charset="0"/>
                <a:cs typeface="Arial" panose="020B0604020202020204" pitchFamily="34" charset="0"/>
              </a:rPr>
              <a:t>email. Fill all the information correctly and push the ‘Email Test’.  Also you can select each event individually by ‘Event Set’.</a:t>
            </a:r>
          </a:p>
        </p:txBody>
      </p:sp>
      <p:graphicFrame>
        <p:nvGraphicFramePr>
          <p:cNvPr id="11" name="Group 109"/>
          <p:cNvGraphicFramePr>
            <a:graphicFrameLocks noGrp="1"/>
          </p:cNvGraphicFramePr>
          <p:nvPr>
            <p:extLst>
              <p:ext uri="{D42A27DB-BD31-4B8C-83A1-F6EECF244321}">
                <p14:modId xmlns:p14="http://schemas.microsoft.com/office/powerpoint/2010/main" val="3298744558"/>
              </p:ext>
            </p:extLst>
          </p:nvPr>
        </p:nvGraphicFramePr>
        <p:xfrm>
          <a:off x="816968" y="5772447"/>
          <a:ext cx="4913272" cy="2194560"/>
        </p:xfrm>
        <a:graphic>
          <a:graphicData uri="http://schemas.openxmlformats.org/drawingml/2006/table">
            <a:tbl>
              <a:tblPr/>
              <a:tblGrid>
                <a:gridCol w="1712872"/>
                <a:gridCol w="3200400"/>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Recipient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Type the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email address of the recipient.</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Sender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name of the sender.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SMTP Server</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SMTP server of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port of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Authentication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whether you want to use a</a:t>
                      </a:r>
                      <a:r>
                        <a:rPr lang="en-US" altLang="ko-KR" sz="1000" dirty="0" err="1"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uthentication</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or not (On/Off).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SSL/TLS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whether you want to use SSL/TLS</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or not (On/Off).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email account of the sender.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password of the send’s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E-mail</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Test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Test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69" y="1891865"/>
            <a:ext cx="4887883" cy="2743200"/>
          </a:xfrm>
          <a:prstGeom prst="rect">
            <a:avLst/>
          </a:prstGeom>
        </p:spPr>
      </p:pic>
    </p:spTree>
    <p:extLst>
      <p:ext uri="{BB962C8B-B14F-4D97-AF65-F5344CB8AC3E}">
        <p14:creationId xmlns:p14="http://schemas.microsoft.com/office/powerpoint/2010/main" val="36774506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11890FD-4B02-4962-A41C-F8C2343DC87C}" type="slidenum">
              <a:rPr lang="en-US" altLang="ko-KR"/>
              <a:pPr/>
              <a:t>78</a:t>
            </a:fld>
            <a:endParaRPr lang="en-US" altLang="ko-KR"/>
          </a:p>
        </p:txBody>
      </p:sp>
      <p:sp>
        <p:nvSpPr>
          <p:cNvPr id="252932" name="Text Box 4"/>
          <p:cNvSpPr txBox="1">
            <a:spLocks noChangeArrowheads="1"/>
          </p:cNvSpPr>
          <p:nvPr/>
        </p:nvSpPr>
        <p:spPr bwMode="auto">
          <a:xfrm>
            <a:off x="828675" y="1617663"/>
            <a:ext cx="4968875" cy="2603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 </a:t>
            </a:r>
            <a:r>
              <a:rPr lang="en-US" altLang="ko-KR" b="1" dirty="0" smtClean="0">
                <a:solidFill>
                  <a:schemeClr val="tx1"/>
                </a:solidFill>
                <a:latin typeface="Arial" panose="020B0604020202020204" pitchFamily="34" charset="0"/>
                <a:cs typeface="Arial" panose="020B0604020202020204" pitchFamily="34" charset="0"/>
              </a:rPr>
              <a:t>Date/Time</a:t>
            </a:r>
            <a:endParaRPr lang="en-US" altLang="ko-KR" b="1" dirty="0">
              <a:solidFill>
                <a:schemeClr val="tx1"/>
              </a:solidFill>
              <a:latin typeface="Arial" panose="020B0604020202020204" pitchFamily="34" charset="0"/>
              <a:cs typeface="Arial" panose="020B0604020202020204" pitchFamily="34" charset="0"/>
            </a:endParaRPr>
          </a:p>
        </p:txBody>
      </p:sp>
      <p:sp>
        <p:nvSpPr>
          <p:cNvPr id="252938" name="Text Box 10"/>
          <p:cNvSpPr txBox="1">
            <a:spLocks noChangeArrowheads="1"/>
          </p:cNvSpPr>
          <p:nvPr/>
        </p:nvSpPr>
        <p:spPr bwMode="auto">
          <a:xfrm>
            <a:off x="792163" y="809625"/>
            <a:ext cx="4968875" cy="769441"/>
          </a:xfrm>
          <a:prstGeom prst="rect">
            <a:avLst/>
          </a:prstGeom>
          <a:noFill/>
          <a:ln w="9525">
            <a:noFill/>
            <a:miter lim="800000"/>
            <a:headEnd/>
            <a:tailEnd/>
          </a:ln>
          <a:effectLst/>
        </p:spPr>
        <p:txBody>
          <a:bodyPr>
            <a:spAutoFit/>
          </a:bodyPr>
          <a:lstStyle/>
          <a:p>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smtClean="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6</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SYSTEM</a:t>
            </a:r>
            <a:endParaRPr lang="ko-KR"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Configure and view system Date/Time, User Authority, Storage, System Log and Configuration settings</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11" name="Group 109"/>
          <p:cNvGraphicFramePr>
            <a:graphicFrameLocks noGrp="1"/>
          </p:cNvGraphicFramePr>
          <p:nvPr>
            <p:extLst/>
          </p:nvPr>
        </p:nvGraphicFramePr>
        <p:xfrm>
          <a:off x="790192" y="5096967"/>
          <a:ext cx="4913272" cy="2377440"/>
        </p:xfrm>
        <a:graphic>
          <a:graphicData uri="http://schemas.openxmlformats.org/drawingml/2006/table">
            <a:tbl>
              <a:tblPr/>
              <a:tblGrid>
                <a:gridCol w="1502626"/>
                <a:gridCol w="3410646"/>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Timezone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the time zone of your site. If you using the NTP function, it must be set correctly to your zone.</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Daylight Saving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It enables to adapt the day light saving time automatically.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45955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Date /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sets product time. Input time by pressing number buttons after moving cursor with direction buttons. Be careful to move to backward. The overlapped data will be deleted with warning message.</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NTP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(Network Time Protocol) </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Server</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function is to change the time of DVR automatically via network. Press the ‘Enter’ button and using the virtual keyboard, type the address of NTP server.</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NTP Check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choose the time sync frequency.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Sync</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Sync the time and NTP.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86" y="2023072"/>
            <a:ext cx="4887883" cy="2743200"/>
          </a:xfrm>
          <a:prstGeom prst="rect">
            <a:avLst/>
          </a:prstGeom>
        </p:spPr>
      </p:pic>
    </p:spTree>
    <p:extLst>
      <p:ext uri="{BB962C8B-B14F-4D97-AF65-F5344CB8AC3E}">
        <p14:creationId xmlns:p14="http://schemas.microsoft.com/office/powerpoint/2010/main" val="23444395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11890FD-4B02-4962-A41C-F8C2343DC87C}" type="slidenum">
              <a:rPr lang="en-US" altLang="ko-KR"/>
              <a:pPr/>
              <a:t>79</a:t>
            </a:fld>
            <a:endParaRPr lang="en-US" altLang="ko-KR"/>
          </a:p>
        </p:txBody>
      </p:sp>
      <p:sp>
        <p:nvSpPr>
          <p:cNvPr id="252935" name="Text Box 7"/>
          <p:cNvSpPr txBox="1">
            <a:spLocks noChangeArrowheads="1"/>
          </p:cNvSpPr>
          <p:nvPr/>
        </p:nvSpPr>
        <p:spPr bwMode="auto">
          <a:xfrm>
            <a:off x="828674" y="852488"/>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a:t>
            </a:r>
            <a:r>
              <a:rPr lang="en-US" altLang="ko-KR" b="1" dirty="0" smtClean="0">
                <a:solidFill>
                  <a:schemeClr val="tx1"/>
                </a:solidFill>
                <a:latin typeface="Arial" panose="020B0604020202020204" pitchFamily="34" charset="0"/>
                <a:cs typeface="Arial" panose="020B0604020202020204" pitchFamily="34" charset="0"/>
              </a:rPr>
              <a:t>) Account</a:t>
            </a:r>
            <a:endParaRPr lang="en-US" altLang="ko-KR" b="1" strike="sngStrike"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This sets User authority individually. You can give to each users the authorities such as setup, search, backup, PTZ, network and camera control.</a:t>
            </a:r>
            <a:endParaRPr lang="en-US" altLang="ko-KR" b="1" dirty="0">
              <a:solidFill>
                <a:schemeClr val="tx1"/>
              </a:solidFill>
              <a:latin typeface="Arial" panose="020B0604020202020204" pitchFamily="34" charset="0"/>
              <a:cs typeface="Arial" panose="020B0604020202020204" pitchFamily="34" charset="0"/>
            </a:endParaRP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0" name="Group 109"/>
          <p:cNvGraphicFramePr>
            <a:graphicFrameLocks noGrp="1"/>
          </p:cNvGraphicFramePr>
          <p:nvPr>
            <p:extLst>
              <p:ext uri="{D42A27DB-BD31-4B8C-83A1-F6EECF244321}">
                <p14:modId xmlns:p14="http://schemas.microsoft.com/office/powerpoint/2010/main" val="1693053637"/>
              </p:ext>
            </p:extLst>
          </p:nvPr>
        </p:nvGraphicFramePr>
        <p:xfrm>
          <a:off x="806591" y="5518222"/>
          <a:ext cx="4913272" cy="2926080"/>
        </p:xfrm>
        <a:graphic>
          <a:graphicData uri="http://schemas.openxmlformats.org/drawingml/2006/table">
            <a:tbl>
              <a:tblPr/>
              <a:tblGrid>
                <a:gridCol w="1672085"/>
                <a:gridCol w="3241187"/>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Type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an ID.</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Change 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a password.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effectLst/>
                          <a:latin typeface="Times New Roman" panose="02020603050405020304" pitchFamily="18" charset="0"/>
                          <a:cs typeface="Times New Roman" panose="02020603050405020304" pitchFamily="18" charset="0"/>
                        </a:rPr>
                        <a:t>Authorizes the setting of the system.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Date/Time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a:t>
                      </a: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date/time permissions for the system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Search</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the search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Backup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backup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PTZ</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PTZ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Network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network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Lock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effectLst/>
                          <a:latin typeface="Times New Roman" panose="02020603050405020304" pitchFamily="18" charset="0"/>
                          <a:cs typeface="Times New Roman" panose="02020603050405020304" pitchFamily="18" charset="0"/>
                        </a:rPr>
                        <a:t>Select the auto-lock time</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.(Off, 1~10</a:t>
                      </a:r>
                      <a:r>
                        <a:rPr kumimoji="1" lang="ko-KR" altLang="en-US"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min)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Password Change Cycle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Select the password change cycle.(Never, 1~3 months)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Network</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Event Notification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a network event notification.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a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445" y="2033297"/>
            <a:ext cx="4983564" cy="2796898"/>
          </a:xfrm>
          <a:prstGeom prst="rect">
            <a:avLst/>
          </a:prstGeom>
        </p:spPr>
      </p:pic>
    </p:spTree>
    <p:extLst>
      <p:ext uri="{BB962C8B-B14F-4D97-AF65-F5344CB8AC3E}">
        <p14:creationId xmlns:p14="http://schemas.microsoft.com/office/powerpoint/2010/main" val="3978657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720725" y="2692985"/>
            <a:ext cx="5055869" cy="768096"/>
          </a:xfrm>
          <a:prstGeom prst="rect">
            <a:avLst/>
          </a:prstGeom>
        </p:spPr>
      </p:pic>
      <p:sp>
        <p:nvSpPr>
          <p:cNvPr id="41" name="슬라이드 번호 개체 틀 1"/>
          <p:cNvSpPr>
            <a:spLocks noGrp="1"/>
          </p:cNvSpPr>
          <p:nvPr>
            <p:ph type="sldNum" sz="quarter" idx="10"/>
          </p:nvPr>
        </p:nvSpPr>
        <p:spPr/>
        <p:txBody>
          <a:bodyPr/>
          <a:lstStyle/>
          <a:p>
            <a:fld id="{70D66EC1-2B59-45C0-9563-A52910D68ED3}" type="slidenum">
              <a:rPr lang="en-US" altLang="ko-KR"/>
              <a:pPr/>
              <a:t>8</a:t>
            </a:fld>
            <a:endParaRPr lang="en-US" altLang="ko-KR"/>
          </a:p>
        </p:txBody>
      </p:sp>
      <p:sp>
        <p:nvSpPr>
          <p:cNvPr id="164943" name="Text Box 79"/>
          <p:cNvSpPr txBox="1">
            <a:spLocks noChangeArrowheads="1"/>
          </p:cNvSpPr>
          <p:nvPr/>
        </p:nvSpPr>
        <p:spPr bwMode="auto">
          <a:xfrm>
            <a:off x="792163" y="1277938"/>
            <a:ext cx="1331912" cy="260350"/>
          </a:xfrm>
          <a:prstGeom prst="rect">
            <a:avLst/>
          </a:prstGeom>
          <a:noFill/>
          <a:ln w="9525">
            <a:noFill/>
            <a:miter lim="800000"/>
            <a:headEnd/>
            <a:tailEnd/>
          </a:ln>
          <a:effectLst/>
        </p:spPr>
        <p:txBody>
          <a:bodyPr>
            <a:spAutoFit/>
          </a:bodyPr>
          <a:lstStyle/>
          <a:p>
            <a:pPr>
              <a:spcBef>
                <a:spcPct val="50000"/>
              </a:spcBef>
            </a:pPr>
            <a:r>
              <a:rPr lang="en-US" altLang="ko-KR" b="1" dirty="0">
                <a:solidFill>
                  <a:schemeClr val="tx1"/>
                </a:solidFill>
                <a:latin typeface="Arial" panose="020B0604020202020204" pitchFamily="34" charset="0"/>
                <a:ea typeface="돋움" pitchFamily="50" charset="-127"/>
                <a:cs typeface="Arial" panose="020B0604020202020204" pitchFamily="34" charset="0"/>
              </a:rPr>
              <a:t>[</a:t>
            </a:r>
            <a:r>
              <a:rPr lang="ko-KR" altLang="ko-KR" b="1" dirty="0">
                <a:solidFill>
                  <a:schemeClr val="tx1"/>
                </a:solidFill>
                <a:latin typeface="Arial" panose="020B0604020202020204" pitchFamily="34" charset="0"/>
                <a:cs typeface="Arial" panose="020B0604020202020204" pitchFamily="34" charset="0"/>
              </a:rPr>
              <a:t>Front </a:t>
            </a:r>
            <a:r>
              <a:rPr lang="en-US" altLang="ko-KR" b="1" dirty="0">
                <a:solidFill>
                  <a:schemeClr val="tx1"/>
                </a:solidFill>
                <a:latin typeface="Arial" panose="020B0604020202020204" pitchFamily="34" charset="0"/>
                <a:cs typeface="Arial" panose="020B0604020202020204" pitchFamily="34" charset="0"/>
              </a:rPr>
              <a:t>Panel</a:t>
            </a:r>
            <a:r>
              <a:rPr lang="en-US" altLang="ko-KR" b="1" dirty="0">
                <a:solidFill>
                  <a:schemeClr val="tx1"/>
                </a:solidFill>
                <a:latin typeface="Arial" panose="020B0604020202020204" pitchFamily="34" charset="0"/>
                <a:ea typeface="돋움" pitchFamily="50" charset="-127"/>
                <a:cs typeface="Arial" panose="020B0604020202020204" pitchFamily="34" charset="0"/>
              </a:rPr>
              <a:t>]</a:t>
            </a:r>
          </a:p>
        </p:txBody>
      </p:sp>
      <p:sp>
        <p:nvSpPr>
          <p:cNvPr id="166082"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161" name="Text Box 1192"/>
          <p:cNvSpPr txBox="1">
            <a:spLocks noChangeArrowheads="1"/>
          </p:cNvSpPr>
          <p:nvPr/>
        </p:nvSpPr>
        <p:spPr bwMode="auto">
          <a:xfrm>
            <a:off x="764178" y="4207350"/>
            <a:ext cx="5040312" cy="2200602"/>
          </a:xfrm>
          <a:prstGeom prst="rect">
            <a:avLst/>
          </a:prstGeom>
          <a:noFill/>
          <a:ln w="9525">
            <a:noFill/>
            <a:miter lim="800000"/>
            <a:headEnd/>
            <a:tailEnd/>
          </a:ln>
          <a:effectLst/>
        </p:spPr>
        <p:txBody>
          <a:bodyPr wrap="square">
            <a:spAutoFit/>
          </a:bodyPr>
          <a:lstStyle/>
          <a:p>
            <a:r>
              <a:rPr lang="en-US" altLang="ko-KR" sz="1050" b="1" dirty="0">
                <a:solidFill>
                  <a:schemeClr val="tx1"/>
                </a:solidFill>
                <a:latin typeface="Arial" panose="020B0604020202020204" pitchFamily="34" charset="0"/>
                <a:cs typeface="Arial" panose="020B0604020202020204" pitchFamily="34" charset="0"/>
              </a:rPr>
              <a:t>1. USB  </a:t>
            </a:r>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These USB ports are for mouse and USB devices. You should </a:t>
            </a:r>
          </a:p>
          <a:p>
            <a:r>
              <a:rPr lang="en-US" altLang="ko-KR" sz="1050" dirty="0">
                <a:solidFill>
                  <a:schemeClr val="tx1"/>
                </a:solidFill>
                <a:latin typeface="Arial" panose="020B0604020202020204" pitchFamily="34" charset="0"/>
                <a:cs typeface="Arial" panose="020B0604020202020204" pitchFamily="34" charset="0"/>
              </a:rPr>
              <a:t>                </a:t>
            </a:r>
            <a:r>
              <a:rPr lang="en-US" altLang="ko-KR" sz="1050" dirty="0" smtClean="0">
                <a:solidFill>
                  <a:schemeClr val="tx1"/>
                </a:solidFill>
                <a:latin typeface="Arial" panose="020B0604020202020204" pitchFamily="34" charset="0"/>
                <a:cs typeface="Arial" panose="020B0604020202020204" pitchFamily="34" charset="0"/>
              </a:rPr>
              <a:t>connect </a:t>
            </a:r>
            <a:r>
              <a:rPr lang="en-US" altLang="ko-KR" sz="1050" dirty="0">
                <a:solidFill>
                  <a:schemeClr val="tx1"/>
                </a:solidFill>
                <a:latin typeface="Arial" panose="020B0604020202020204" pitchFamily="34" charset="0"/>
                <a:cs typeface="Arial" panose="020B0604020202020204" pitchFamily="34" charset="0"/>
              </a:rPr>
              <a:t>correctly the USB devices and mouse as picture directed.</a:t>
            </a:r>
          </a:p>
          <a:p>
            <a:r>
              <a:rPr lang="en-US" altLang="ko-KR" sz="1050" b="1" dirty="0" smtClean="0">
                <a:solidFill>
                  <a:schemeClr val="tx1"/>
                </a:solidFill>
                <a:latin typeface="Arial" panose="020B0604020202020204" pitchFamily="34" charset="0"/>
                <a:cs typeface="Arial" panose="020B0604020202020204" pitchFamily="34" charset="0"/>
              </a:rPr>
              <a:t>2</a:t>
            </a:r>
            <a:r>
              <a:rPr lang="en-US" altLang="ko-KR" sz="1050" b="1" dirty="0">
                <a:solidFill>
                  <a:schemeClr val="tx1"/>
                </a:solidFill>
                <a:latin typeface="Arial" panose="020B0604020202020204" pitchFamily="34" charset="0"/>
                <a:cs typeface="Arial" panose="020B0604020202020204" pitchFamily="34" charset="0"/>
              </a:rPr>
              <a:t>. Status lamps</a:t>
            </a:r>
          </a:p>
          <a:p>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POWER : Blue color back light. Power indicator.</a:t>
            </a:r>
          </a:p>
          <a:p>
            <a:r>
              <a:rPr lang="en-US" altLang="ko-KR" sz="1050" dirty="0">
                <a:solidFill>
                  <a:schemeClr val="tx1"/>
                </a:solidFill>
                <a:latin typeface="Arial" panose="020B0604020202020204" pitchFamily="34" charset="0"/>
                <a:cs typeface="Arial" panose="020B0604020202020204" pitchFamily="34" charset="0"/>
              </a:rPr>
              <a:t>    RECORD : Red. Indicate the recording.</a:t>
            </a:r>
          </a:p>
          <a:p>
            <a:r>
              <a:rPr lang="en-US" altLang="ko-KR" sz="1050" dirty="0">
                <a:solidFill>
                  <a:schemeClr val="tx1"/>
                </a:solidFill>
                <a:latin typeface="Arial" panose="020B0604020202020204" pitchFamily="34" charset="0"/>
                <a:cs typeface="Arial" panose="020B0604020202020204" pitchFamily="34" charset="0"/>
              </a:rPr>
              <a:t>    NETWORK : Green. Lit on connecting the </a:t>
            </a:r>
            <a:r>
              <a:rPr lang="en-US" altLang="ko-KR" sz="1050" dirty="0" smtClean="0">
                <a:solidFill>
                  <a:schemeClr val="tx1"/>
                </a:solidFill>
                <a:latin typeface="Arial" panose="020B0604020202020204" pitchFamily="34" charset="0"/>
                <a:cs typeface="Arial" panose="020B0604020202020204" pitchFamily="34" charset="0"/>
              </a:rPr>
              <a:t>network</a:t>
            </a:r>
          </a:p>
          <a:p>
            <a:r>
              <a:rPr lang="en-US" altLang="ko-KR" sz="1050" dirty="0">
                <a:solidFill>
                  <a:srgbClr val="C00000"/>
                </a:solidFill>
                <a:latin typeface="Arial" panose="020B0604020202020204" pitchFamily="34" charset="0"/>
                <a:cs typeface="Arial" panose="020B0604020202020204" pitchFamily="34" charset="0"/>
              </a:rPr>
              <a:t>Red and green flashing alternately after </a:t>
            </a:r>
            <a:r>
              <a:rPr lang="en-US" altLang="ko-KR" sz="1050" dirty="0" smtClean="0">
                <a:solidFill>
                  <a:srgbClr val="C00000"/>
                </a:solidFill>
                <a:latin typeface="Arial" panose="020B0604020202020204" pitchFamily="34" charset="0"/>
                <a:cs typeface="Arial" panose="020B0604020202020204" pitchFamily="34" charset="0"/>
              </a:rPr>
              <a:t>boot</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Hard disk is not recognized or formatted.</a:t>
            </a:r>
            <a:br>
              <a:rPr lang="en-US" altLang="ko-KR" sz="1050" dirty="0">
                <a:solidFill>
                  <a:srgbClr val="C00000"/>
                </a:solidFill>
                <a:latin typeface="Arial" panose="020B0604020202020204" pitchFamily="34" charset="0"/>
                <a:cs typeface="Arial" panose="020B0604020202020204" pitchFamily="34" charset="0"/>
              </a:rPr>
            </a:br>
            <a:r>
              <a:rPr lang="en-US" altLang="ko-KR" sz="1050" dirty="0">
                <a:solidFill>
                  <a:srgbClr val="C00000"/>
                </a:solidFill>
                <a:latin typeface="Arial" panose="020B0604020202020204" pitchFamily="34" charset="0"/>
                <a:cs typeface="Arial" panose="020B0604020202020204" pitchFamily="34" charset="0"/>
              </a:rPr>
              <a:t>Red and green flashing simultaneously without </a:t>
            </a:r>
            <a:r>
              <a:rPr lang="en-US" altLang="ko-KR" sz="1050" dirty="0" smtClean="0">
                <a:solidFill>
                  <a:srgbClr val="C00000"/>
                </a:solidFill>
                <a:latin typeface="Arial" panose="020B0604020202020204" pitchFamily="34" charset="0"/>
                <a:cs typeface="Arial" panose="020B0604020202020204" pitchFamily="34" charset="0"/>
              </a:rPr>
              <a:t>booting</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please contact service center</a:t>
            </a:r>
            <a:r>
              <a:rPr lang="en-US" altLang="ko-KR" sz="1050" dirty="0" smtClean="0">
                <a:solidFill>
                  <a:srgbClr val="C00000"/>
                </a:solidFill>
                <a:latin typeface="Arial" panose="020B0604020202020204" pitchFamily="34" charset="0"/>
                <a:cs typeface="Arial" panose="020B0604020202020204" pitchFamily="34" charset="0"/>
              </a:rPr>
              <a:t>.</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3</a:t>
            </a:r>
            <a:r>
              <a:rPr lang="en-US" altLang="ko-KR" sz="1050" b="1" dirty="0" smtClean="0">
                <a:solidFill>
                  <a:schemeClr val="tx1"/>
                </a:solidFill>
                <a:latin typeface="Arial" panose="020B0604020202020204" pitchFamily="34" charset="0"/>
                <a:cs typeface="Arial" panose="020B0604020202020204" pitchFamily="34" charset="0"/>
              </a:rPr>
              <a:t>. IR RECEIVER :  </a:t>
            </a:r>
            <a:r>
              <a:rPr lang="en-US" altLang="ko-KR" sz="1050" dirty="0" smtClean="0">
                <a:solidFill>
                  <a:schemeClr val="tx1"/>
                </a:solidFill>
                <a:latin typeface="Arial" panose="020B0604020202020204" pitchFamily="34" charset="0"/>
                <a:cs typeface="Arial" panose="020B0604020202020204" pitchFamily="34" charset="0"/>
              </a:rPr>
              <a:t>It is for remote controller.</a:t>
            </a:r>
          </a:p>
          <a:p>
            <a:endParaRPr lang="en-US" altLang="ko-KR" b="0" dirty="0" smtClean="0">
              <a:solidFill>
                <a:schemeClr val="tx1"/>
              </a:solidFill>
              <a:cs typeface="Times New Roman" panose="02020603050405020304" pitchFamily="18" charset="0"/>
            </a:endParaRPr>
          </a:p>
        </p:txBody>
      </p:sp>
      <p:sp>
        <p:nvSpPr>
          <p:cNvPr id="40" name="Text Box 1259"/>
          <p:cNvSpPr txBox="1">
            <a:spLocks noChangeArrowheads="1"/>
          </p:cNvSpPr>
          <p:nvPr/>
        </p:nvSpPr>
        <p:spPr bwMode="auto">
          <a:xfrm>
            <a:off x="4030082" y="2147512"/>
            <a:ext cx="1214438" cy="230832"/>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3</a:t>
            </a:r>
            <a:r>
              <a:rPr lang="en-US" altLang="ko-KR" sz="900" b="1" dirty="0" smtClean="0">
                <a:solidFill>
                  <a:schemeClr val="tx1"/>
                </a:solidFill>
                <a:latin typeface="Arial" charset="0"/>
              </a:rPr>
              <a:t>. IR RECEIVER</a:t>
            </a:r>
            <a:endParaRPr lang="en-US" altLang="ko-KR" sz="900" b="1" dirty="0">
              <a:solidFill>
                <a:schemeClr val="tx1"/>
              </a:solidFill>
              <a:latin typeface="Arial" charset="0"/>
            </a:endParaRPr>
          </a:p>
        </p:txBody>
      </p:sp>
      <p:sp>
        <p:nvSpPr>
          <p:cNvPr id="42" name="Text Box 1260"/>
          <p:cNvSpPr txBox="1">
            <a:spLocks noChangeArrowheads="1"/>
          </p:cNvSpPr>
          <p:nvPr/>
        </p:nvSpPr>
        <p:spPr bwMode="auto">
          <a:xfrm>
            <a:off x="5240511" y="3599257"/>
            <a:ext cx="674687" cy="230188"/>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1</a:t>
            </a:r>
            <a:r>
              <a:rPr lang="en-US" altLang="ko-KR" sz="900" b="1" dirty="0" smtClean="0">
                <a:solidFill>
                  <a:schemeClr val="tx1"/>
                </a:solidFill>
                <a:latin typeface="Arial" charset="0"/>
              </a:rPr>
              <a:t>. </a:t>
            </a:r>
            <a:r>
              <a:rPr lang="en-US" altLang="ko-KR" sz="900" b="1" dirty="0">
                <a:solidFill>
                  <a:schemeClr val="tx1"/>
                </a:solidFill>
                <a:latin typeface="Arial" charset="0"/>
              </a:rPr>
              <a:t>USB</a:t>
            </a:r>
          </a:p>
        </p:txBody>
      </p:sp>
      <p:sp>
        <p:nvSpPr>
          <p:cNvPr id="43" name="Text Box 1261"/>
          <p:cNvSpPr txBox="1">
            <a:spLocks noChangeArrowheads="1"/>
          </p:cNvSpPr>
          <p:nvPr/>
        </p:nvSpPr>
        <p:spPr bwMode="auto">
          <a:xfrm>
            <a:off x="3882006" y="3598935"/>
            <a:ext cx="1312069" cy="230832"/>
          </a:xfrm>
          <a:prstGeom prst="rect">
            <a:avLst/>
          </a:prstGeom>
          <a:noFill/>
          <a:ln w="9525" algn="ctr">
            <a:noFill/>
            <a:miter lim="800000"/>
            <a:headEnd/>
            <a:tailEnd/>
          </a:ln>
        </p:spPr>
        <p:txBody>
          <a:bodyPr wrap="square">
            <a:spAutoFit/>
          </a:bodyPr>
          <a:lstStyle/>
          <a:p>
            <a:pPr>
              <a:spcBef>
                <a:spcPct val="50000"/>
              </a:spcBef>
            </a:pPr>
            <a:r>
              <a:rPr lang="en-US" altLang="ko-KR" sz="900" b="1" dirty="0">
                <a:solidFill>
                  <a:schemeClr val="tx1"/>
                </a:solidFill>
                <a:latin typeface="Arial" charset="0"/>
              </a:rPr>
              <a:t>2</a:t>
            </a:r>
            <a:r>
              <a:rPr lang="en-US" altLang="ko-KR" sz="900" b="1" dirty="0" smtClean="0">
                <a:solidFill>
                  <a:schemeClr val="tx1"/>
                </a:solidFill>
                <a:latin typeface="Arial" charset="0"/>
              </a:rPr>
              <a:t>. </a:t>
            </a:r>
            <a:r>
              <a:rPr lang="en-US" altLang="ko-KR" sz="900" b="1" dirty="0">
                <a:solidFill>
                  <a:schemeClr val="tx1"/>
                </a:solidFill>
                <a:latin typeface="Arial" charset="0"/>
              </a:rPr>
              <a:t>STATUS RAMPS</a:t>
            </a:r>
          </a:p>
        </p:txBody>
      </p:sp>
      <p:sp>
        <p:nvSpPr>
          <p:cNvPr id="20"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smtClean="0">
                <a:solidFill>
                  <a:schemeClr val="tx1"/>
                </a:solidFill>
                <a:latin typeface="Arial" charset="0"/>
              </a:rPr>
              <a:t>1-3. </a:t>
            </a:r>
            <a:r>
              <a:rPr lang="en-US" altLang="en-US" sz="1400" b="1" dirty="0">
                <a:solidFill>
                  <a:schemeClr val="tx1"/>
                </a:solidFill>
                <a:latin typeface="Arial" charset="0"/>
              </a:rPr>
              <a:t>Name of Each Part</a:t>
            </a:r>
            <a:endParaRPr lang="en-US" altLang="ko-KR" sz="1400" b="1" dirty="0">
              <a:solidFill>
                <a:schemeClr val="tx1"/>
              </a:solidFill>
              <a:latin typeface="Arial" charset="0"/>
            </a:endParaRPr>
          </a:p>
        </p:txBody>
      </p:sp>
      <p:sp>
        <p:nvSpPr>
          <p:cNvPr id="25" name="Line 1256"/>
          <p:cNvSpPr>
            <a:spLocks noChangeShapeType="1"/>
          </p:cNvSpPr>
          <p:nvPr/>
        </p:nvSpPr>
        <p:spPr bwMode="auto">
          <a:xfrm flipH="1" flipV="1">
            <a:off x="4829350" y="3255994"/>
            <a:ext cx="0" cy="356278"/>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17" name="Line 1256"/>
          <p:cNvSpPr>
            <a:spLocks noChangeShapeType="1"/>
          </p:cNvSpPr>
          <p:nvPr/>
        </p:nvSpPr>
        <p:spPr bwMode="auto">
          <a:xfrm flipH="1" flipV="1">
            <a:off x="5390319" y="3263056"/>
            <a:ext cx="2585" cy="349217"/>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18" name="Line 1256"/>
          <p:cNvSpPr>
            <a:spLocks noChangeShapeType="1"/>
          </p:cNvSpPr>
          <p:nvPr/>
        </p:nvSpPr>
        <p:spPr bwMode="auto">
          <a:xfrm flipH="1">
            <a:off x="4853196" y="2378343"/>
            <a:ext cx="0" cy="576000"/>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15" name="직사각형 14"/>
          <p:cNvSpPr/>
          <p:nvPr/>
        </p:nvSpPr>
        <p:spPr>
          <a:xfrm>
            <a:off x="898625" y="1574989"/>
            <a:ext cx="1579278" cy="261610"/>
          </a:xfrm>
          <a:prstGeom prst="rect">
            <a:avLst/>
          </a:prstGeom>
        </p:spPr>
        <p:txBody>
          <a:bodyPr wrap="none">
            <a:spAutoFit/>
          </a:bodyPr>
          <a:lstStyle/>
          <a:p>
            <a:pPr>
              <a:spcBef>
                <a:spcPct val="50000"/>
              </a:spcBef>
            </a:pPr>
            <a:r>
              <a:rPr lang="en-US" altLang="ko-KR" b="1" dirty="0" smtClean="0">
                <a:solidFill>
                  <a:schemeClr val="tx1"/>
                </a:solidFill>
                <a:latin typeface="Lucida Sans" panose="020B0602030504020204" pitchFamily="34" charset="0"/>
                <a:ea typeface="돋움" pitchFamily="50" charset="-127"/>
              </a:rPr>
              <a:t>&lt;</a:t>
            </a:r>
            <a:r>
              <a:rPr lang="en-US" altLang="ko-KR" b="1" dirty="0" err="1" smtClean="0">
                <a:solidFill>
                  <a:schemeClr val="tx1"/>
                </a:solidFill>
                <a:latin typeface="Lucida Sans" panose="020B0602030504020204" pitchFamily="34" charset="0"/>
                <a:ea typeface="돋움" pitchFamily="50" charset="-127"/>
              </a:rPr>
              <a:t>aN</a:t>
            </a:r>
            <a:r>
              <a:rPr lang="en-US" altLang="ko-KR" b="1" dirty="0" smtClean="0">
                <a:solidFill>
                  <a:schemeClr val="tx1"/>
                </a:solidFill>
                <a:latin typeface="Lucida Sans" panose="020B0602030504020204" pitchFamily="34" charset="0"/>
                <a:ea typeface="돋움" pitchFamily="50" charset="-127"/>
              </a:rPr>
              <a:t>-LITE 04/08M&gt;</a:t>
            </a:r>
            <a:endParaRPr lang="en-US" altLang="ko-KR" b="1" dirty="0">
              <a:solidFill>
                <a:schemeClr val="tx1"/>
              </a:solidFill>
              <a:latin typeface="Lucida Sans" panose="020B0602030504020204" pitchFamily="34" charset="0"/>
              <a:ea typeface="돋움" pitchFamily="50" charset="-127"/>
            </a:endParaRPr>
          </a:p>
        </p:txBody>
      </p:sp>
    </p:spTree>
    <p:extLst>
      <p:ext uri="{BB962C8B-B14F-4D97-AF65-F5344CB8AC3E}">
        <p14:creationId xmlns:p14="http://schemas.microsoft.com/office/powerpoint/2010/main" val="11914815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7CAF2AA9-780D-4648-9AEC-3416B9C6EDA1}" type="slidenum">
              <a:rPr lang="en-US" altLang="ko-KR"/>
              <a:pPr/>
              <a:t>80</a:t>
            </a:fld>
            <a:endParaRPr lang="en-US" altLang="ko-K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1" name="Group 109"/>
          <p:cNvGraphicFramePr>
            <a:graphicFrameLocks noGrp="1"/>
          </p:cNvGraphicFramePr>
          <p:nvPr>
            <p:extLst>
              <p:ext uri="{D42A27DB-BD31-4B8C-83A1-F6EECF244321}">
                <p14:modId xmlns:p14="http://schemas.microsoft.com/office/powerpoint/2010/main" val="296465433"/>
              </p:ext>
            </p:extLst>
          </p:nvPr>
        </p:nvGraphicFramePr>
        <p:xfrm>
          <a:off x="805814" y="5684037"/>
          <a:ext cx="4913272" cy="2255520"/>
        </p:xfrm>
        <a:graphic>
          <a:graphicData uri="http://schemas.openxmlformats.org/drawingml/2006/table">
            <a:tbl>
              <a:tblPr/>
              <a:tblGrid>
                <a:gridCol w="946786"/>
                <a:gridCol w="3966486"/>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Total</a:t>
                      </a:r>
                      <a:endParaRPr kumimoji="1" lang="ko-KR"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Display the HDD usage being used for the product. If you press the ‘Format’ button on here, all the hard disk drives will be formatted.</a:t>
                      </a:r>
                      <a:endParaRPr kumimoji="1" lang="en-US" altLang="ko-KR" sz="11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HDD Check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Check the HDD.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HDD</a:t>
                      </a:r>
                      <a:r>
                        <a:rPr lang="en-US" altLang="ko-KR" sz="1000" baseline="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 Overwrite</a:t>
                      </a:r>
                      <a:endPar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Determine whether you want to continue recording if there is no spare saving space at hard disk drives.</a:t>
                      </a:r>
                      <a:endParaRPr kumimoji="1" lang="en-US" altLang="ko-KR" sz="11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Disk Mirroring</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Set disk mirroring (with 2 HDDs)</a:t>
                      </a:r>
                      <a:endParaRPr kumimoji="1" lang="en-US" altLang="ko-KR" sz="11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Auto</a:t>
                      </a:r>
                      <a:r>
                        <a:rPr lang="en-US" altLang="ko-KR" sz="1000" baseline="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 Deletion</a:t>
                      </a:r>
                      <a:endPar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You can select the holding period of the data. If you  choose ‘OFF’, the DVR keep the maximum data regarding the HDD capacity.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Text Box 7"/>
          <p:cNvSpPr txBox="1">
            <a:spLocks noChangeArrowheads="1"/>
          </p:cNvSpPr>
          <p:nvPr/>
        </p:nvSpPr>
        <p:spPr bwMode="auto">
          <a:xfrm>
            <a:off x="828674" y="852488"/>
            <a:ext cx="4968875" cy="430887"/>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 </a:t>
            </a:r>
            <a:r>
              <a:rPr lang="en-US" altLang="ko-KR" b="1" dirty="0" smtClean="0">
                <a:solidFill>
                  <a:schemeClr val="tx1"/>
                </a:solidFill>
                <a:latin typeface="Arial" panose="020B0604020202020204" pitchFamily="34" charset="0"/>
                <a:cs typeface="Arial" panose="020B0604020202020204" pitchFamily="34" charset="0"/>
              </a:rPr>
              <a:t>HDD</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Display the information and usage of the hard disk drives.</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68" y="1764928"/>
            <a:ext cx="4983564" cy="2796898"/>
          </a:xfrm>
          <a:prstGeom prst="rect">
            <a:avLst/>
          </a:prstGeom>
        </p:spPr>
      </p:pic>
    </p:spTree>
    <p:extLst>
      <p:ext uri="{BB962C8B-B14F-4D97-AF65-F5344CB8AC3E}">
        <p14:creationId xmlns:p14="http://schemas.microsoft.com/office/powerpoint/2010/main" val="290042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7CAF2AA9-780D-4648-9AEC-3416B9C6EDA1}" type="slidenum">
              <a:rPr lang="en-US" altLang="ko-KR"/>
              <a:pPr/>
              <a:t>81</a:t>
            </a:fld>
            <a:endParaRPr lang="en-US" altLang="ko-KR"/>
          </a:p>
        </p:txBody>
      </p:sp>
      <p:sp>
        <p:nvSpPr>
          <p:cNvPr id="256013" name="Text Box 13"/>
          <p:cNvSpPr txBox="1">
            <a:spLocks noChangeArrowheads="1"/>
          </p:cNvSpPr>
          <p:nvPr/>
        </p:nvSpPr>
        <p:spPr bwMode="auto">
          <a:xfrm>
            <a:off x="720725" y="850900"/>
            <a:ext cx="5111750" cy="769441"/>
          </a:xfrm>
          <a:prstGeom prst="rect">
            <a:avLst/>
          </a:prstGeom>
          <a:noFill/>
          <a:ln w="9525">
            <a:noFill/>
            <a:miter lim="800000"/>
            <a:headEnd/>
            <a:tailEnd/>
          </a:ln>
          <a:effectLst/>
        </p:spPr>
        <p:txBody>
          <a:bodyPr wrap="square">
            <a:spAutoFit/>
          </a:bodyPr>
          <a:lstStyle/>
          <a:p>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 S.M.A.R.T </a:t>
            </a:r>
            <a:r>
              <a:rPr lang="en-US" altLang="ko-KR" b="1" dirty="0">
                <a:solidFill>
                  <a:schemeClr val="tx1"/>
                </a:solidFill>
                <a:latin typeface="Arial" panose="020B0604020202020204" pitchFamily="34" charset="0"/>
                <a:cs typeface="Arial" panose="020B0604020202020204" pitchFamily="34" charset="0"/>
              </a:rPr>
              <a:t>:</a:t>
            </a:r>
            <a:r>
              <a:rPr lang="en-US" altLang="ko-KR" b="1" dirty="0" smtClean="0">
                <a:solidFill>
                  <a:schemeClr val="tx1"/>
                </a:solidFill>
                <a:latin typeface="Arial" panose="020B0604020202020204" pitchFamily="34" charset="0"/>
                <a:cs typeface="Arial" panose="020B0604020202020204" pitchFamily="34" charset="0"/>
              </a:rPr>
              <a:t>Self-Monitoring </a:t>
            </a:r>
            <a:r>
              <a:rPr lang="en-US" altLang="ko-KR" b="1" dirty="0">
                <a:solidFill>
                  <a:schemeClr val="tx1"/>
                </a:solidFill>
                <a:latin typeface="Arial" panose="020B0604020202020204" pitchFamily="34" charset="0"/>
                <a:cs typeface="Arial" panose="020B0604020202020204" pitchFamily="34" charset="0"/>
              </a:rPr>
              <a:t>Analysis and Reporting </a:t>
            </a:r>
            <a:r>
              <a:rPr lang="en-US" altLang="ko-KR" b="1" dirty="0" smtClean="0">
                <a:solidFill>
                  <a:schemeClr val="tx1"/>
                </a:solidFill>
                <a:latin typeface="Arial" panose="020B0604020202020204" pitchFamily="34" charset="0"/>
                <a:cs typeface="Arial" panose="020B0604020202020204" pitchFamily="34" charset="0"/>
              </a:rPr>
              <a:t>Technology </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This function lets you probe the hard disk drives and investigate the status of </a:t>
            </a:r>
            <a:r>
              <a:rPr lang="en-US" altLang="ko-KR" dirty="0" smtClean="0">
                <a:solidFill>
                  <a:schemeClr val="tx1"/>
                </a:solidFill>
                <a:latin typeface="Arial" panose="020B0604020202020204" pitchFamily="34" charset="0"/>
                <a:cs typeface="Arial" panose="020B0604020202020204" pitchFamily="34" charset="0"/>
              </a:rPr>
              <a:t>the drivers </a:t>
            </a:r>
            <a:r>
              <a:rPr lang="en-US" altLang="ko-KR" dirty="0">
                <a:solidFill>
                  <a:schemeClr val="tx1"/>
                </a:solidFill>
                <a:latin typeface="Arial" panose="020B0604020202020204" pitchFamily="34" charset="0"/>
                <a:cs typeface="Arial" panose="020B0604020202020204" pitchFamily="34" charset="0"/>
              </a:rPr>
              <a:t>automatically. </a:t>
            </a:r>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3" name="Group 109"/>
          <p:cNvGraphicFramePr>
            <a:graphicFrameLocks noGrp="1"/>
          </p:cNvGraphicFramePr>
          <p:nvPr>
            <p:extLst>
              <p:ext uri="{D42A27DB-BD31-4B8C-83A1-F6EECF244321}">
                <p14:modId xmlns:p14="http://schemas.microsoft.com/office/powerpoint/2010/main" val="3641175037"/>
              </p:ext>
            </p:extLst>
          </p:nvPr>
        </p:nvGraphicFramePr>
        <p:xfrm>
          <a:off x="804938" y="5545702"/>
          <a:ext cx="4943321" cy="2484120"/>
        </p:xfrm>
        <a:graphic>
          <a:graphicData uri="http://schemas.openxmlformats.org/drawingml/2006/table">
            <a:tbl>
              <a:tblPr/>
              <a:tblGrid>
                <a:gridCol w="1833062"/>
                <a:gridCol w="3110259"/>
              </a:tblGrid>
              <a:tr h="237717">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S.M.A.R.T.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S.M.A.R.T. 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Set whether you want to use S.M.A.R.T. or not (On/Off).</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Check Day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Determine the date to perform the S.M.A.R.T.</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Boot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Message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The number of message of showing the errors.</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Temperature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Check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Temperature check period.</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Limit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The upper tolerance of the hard disk drive temperature.</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HDD</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Status</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b="0" i="0" kern="1200" dirty="0" smtClean="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Replace the hard disk if the error/test contains an error number or if there is an increase in the number in the relocation (sector).</a:t>
                      </a:r>
                      <a:endParaRPr kumimoji="1" lang="en-US" altLang="ko-KR" sz="10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17" y="2002817"/>
            <a:ext cx="4983564" cy="2796898"/>
          </a:xfrm>
          <a:prstGeom prst="rect">
            <a:avLst/>
          </a:prstGeom>
        </p:spPr>
      </p:pic>
    </p:spTree>
    <p:extLst>
      <p:ext uri="{BB962C8B-B14F-4D97-AF65-F5344CB8AC3E}">
        <p14:creationId xmlns:p14="http://schemas.microsoft.com/office/powerpoint/2010/main" val="14373048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0CD06428-2535-4C84-A3F5-BF7BAE963D7B}" type="slidenum">
              <a:rPr lang="en-US" altLang="ko-KR"/>
              <a:pPr/>
              <a:t>82</a:t>
            </a:fld>
            <a:endParaRPr lang="en-US" altLang="ko-KR"/>
          </a:p>
        </p:txBody>
      </p:sp>
      <p:sp>
        <p:nvSpPr>
          <p:cNvPr id="257062" name="Text Box 38"/>
          <p:cNvSpPr txBox="1">
            <a:spLocks noChangeArrowheads="1"/>
          </p:cNvSpPr>
          <p:nvPr/>
        </p:nvSpPr>
        <p:spPr bwMode="auto">
          <a:xfrm>
            <a:off x="828675" y="936625"/>
            <a:ext cx="4968875" cy="1040285"/>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5) System Log</a:t>
            </a:r>
          </a:p>
          <a:p>
            <a:endParaRPr lang="en-US"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You may view all System administration log from Setup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System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System Log.</a:t>
            </a:r>
            <a:r>
              <a:rPr lang="en-US" altLang="ko-KR" b="1"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Also you can export the system log and easily send it to technical support for trouble shooting.</a:t>
            </a:r>
          </a:p>
        </p:txBody>
      </p:sp>
      <p:graphicFrame>
        <p:nvGraphicFramePr>
          <p:cNvPr id="9" name="Group 109"/>
          <p:cNvGraphicFramePr>
            <a:graphicFrameLocks noGrp="1"/>
          </p:cNvGraphicFramePr>
          <p:nvPr>
            <p:extLst>
              <p:ext uri="{D42A27DB-BD31-4B8C-83A1-F6EECF244321}">
                <p14:modId xmlns:p14="http://schemas.microsoft.com/office/powerpoint/2010/main" val="2616746870"/>
              </p:ext>
            </p:extLst>
          </p:nvPr>
        </p:nvGraphicFramePr>
        <p:xfrm>
          <a:off x="791563" y="6132493"/>
          <a:ext cx="4913272" cy="487680"/>
        </p:xfrm>
        <a:graphic>
          <a:graphicData uri="http://schemas.openxmlformats.org/drawingml/2006/table">
            <a:tbl>
              <a:tblPr/>
              <a:tblGrid>
                <a:gridCol w="1716222"/>
                <a:gridCol w="3197050"/>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Refresh</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Refresh</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the system log.</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 the system log.</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184638"/>
            <a:ext cx="4887883" cy="2743200"/>
          </a:xfrm>
          <a:prstGeom prst="rect">
            <a:avLst/>
          </a:prstGeom>
        </p:spPr>
      </p:pic>
    </p:spTree>
    <p:extLst>
      <p:ext uri="{BB962C8B-B14F-4D97-AF65-F5344CB8AC3E}">
        <p14:creationId xmlns:p14="http://schemas.microsoft.com/office/powerpoint/2010/main" val="25536413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0CD06428-2535-4C84-A3F5-BF7BAE963D7B}" type="slidenum">
              <a:rPr lang="en-US" altLang="ko-KR"/>
              <a:pPr/>
              <a:t>83</a:t>
            </a:fld>
            <a:endParaRPr lang="en-US" altLang="ko-KR"/>
          </a:p>
        </p:txBody>
      </p:sp>
      <p:sp>
        <p:nvSpPr>
          <p:cNvPr id="257062" name="Text Box 38"/>
          <p:cNvSpPr txBox="1">
            <a:spLocks noChangeArrowheads="1"/>
          </p:cNvSpPr>
          <p:nvPr/>
        </p:nvSpPr>
        <p:spPr bwMode="auto">
          <a:xfrm>
            <a:off x="828675" y="936625"/>
            <a:ext cx="4968875" cy="63402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 Auto Reboot</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smtClean="0">
                <a:solidFill>
                  <a:schemeClr val="tx1"/>
                </a:solidFill>
                <a:latin typeface="Arial" panose="020B0604020202020204" pitchFamily="34" charset="0"/>
                <a:cs typeface="Arial" panose="020B0604020202020204" pitchFamily="34" charset="0"/>
              </a:rPr>
              <a:t>Set schedule for auto reboot. </a:t>
            </a:r>
            <a:endParaRPr lang="en-US" altLang="ko-KR" dirty="0">
              <a:solidFill>
                <a:schemeClr val="tx1"/>
              </a:solidFill>
              <a:latin typeface="Arial" panose="020B0604020202020204" pitchFamily="34" charset="0"/>
              <a:cs typeface="Arial" panose="020B0604020202020204" pitchFamily="34" charset="0"/>
            </a:endParaRPr>
          </a:p>
        </p:txBody>
      </p:sp>
      <p:graphicFrame>
        <p:nvGraphicFramePr>
          <p:cNvPr id="9" name="Group 109"/>
          <p:cNvGraphicFramePr>
            <a:graphicFrameLocks noGrp="1"/>
          </p:cNvGraphicFramePr>
          <p:nvPr>
            <p:extLst>
              <p:ext uri="{D42A27DB-BD31-4B8C-83A1-F6EECF244321}">
                <p14:modId xmlns:p14="http://schemas.microsoft.com/office/powerpoint/2010/main" val="95153794"/>
              </p:ext>
            </p:extLst>
          </p:nvPr>
        </p:nvGraphicFramePr>
        <p:xfrm>
          <a:off x="791563" y="6132493"/>
          <a:ext cx="4913272" cy="1219200"/>
        </p:xfrm>
        <a:graphic>
          <a:graphicData uri="http://schemas.openxmlformats.org/drawingml/2006/table">
            <a:tbl>
              <a:tblPr/>
              <a:tblGrid>
                <a:gridCol w="1716222"/>
                <a:gridCol w="3197050"/>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 Reboot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On</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 Off</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Every Day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Check</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to reboot daily</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Period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auto reboot period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625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Day Of Week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the day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the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257" y="2202335"/>
            <a:ext cx="4887883" cy="2743200"/>
          </a:xfrm>
          <a:prstGeom prst="rect">
            <a:avLst/>
          </a:prstGeom>
        </p:spPr>
      </p:pic>
    </p:spTree>
    <p:extLst>
      <p:ext uri="{BB962C8B-B14F-4D97-AF65-F5344CB8AC3E}">
        <p14:creationId xmlns:p14="http://schemas.microsoft.com/office/powerpoint/2010/main" val="2822476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0CD06428-2535-4C84-A3F5-BF7BAE963D7B}" type="slidenum">
              <a:rPr lang="en-US" altLang="ko-KR"/>
              <a:pPr/>
              <a:t>84</a:t>
            </a:fld>
            <a:endParaRPr lang="en-US" altLang="ko-KR"/>
          </a:p>
        </p:txBody>
      </p:sp>
      <p:sp>
        <p:nvSpPr>
          <p:cNvPr id="257027" name="Text Box 3"/>
          <p:cNvSpPr txBox="1">
            <a:spLocks noChangeArrowheads="1"/>
          </p:cNvSpPr>
          <p:nvPr/>
        </p:nvSpPr>
        <p:spPr bwMode="auto">
          <a:xfrm>
            <a:off x="720725" y="835679"/>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7) </a:t>
            </a:r>
            <a:r>
              <a:rPr lang="en-US" altLang="ko-KR" b="1" dirty="0">
                <a:solidFill>
                  <a:schemeClr val="tx1"/>
                </a:solidFill>
                <a:latin typeface="Arial" panose="020B0604020202020204" pitchFamily="34" charset="0"/>
                <a:cs typeface="Arial" panose="020B0604020202020204" pitchFamily="34" charset="0"/>
              </a:rPr>
              <a:t>Configuration</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Shown at the following screen, from Setup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System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Firmware, you may view the current firmware version as well as Upgrade the firmware and additionally, Export, Import, and Default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Configuration.</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9" name="Group 109"/>
          <p:cNvGraphicFramePr>
            <a:graphicFrameLocks noGrp="1"/>
          </p:cNvGraphicFramePr>
          <p:nvPr>
            <p:extLst>
              <p:ext uri="{D42A27DB-BD31-4B8C-83A1-F6EECF244321}">
                <p14:modId xmlns:p14="http://schemas.microsoft.com/office/powerpoint/2010/main" val="635519267"/>
              </p:ext>
            </p:extLst>
          </p:nvPr>
        </p:nvGraphicFramePr>
        <p:xfrm>
          <a:off x="771525" y="5522666"/>
          <a:ext cx="4913272" cy="2103120"/>
        </p:xfrm>
        <a:graphic>
          <a:graphicData uri="http://schemas.openxmlformats.org/drawingml/2006/table">
            <a:tbl>
              <a:tblPr/>
              <a:tblGrid>
                <a:gridCol w="1967391"/>
                <a:gridCol w="2945881"/>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Firmware version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Show</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the firmware version.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Upgrade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Upgrade the firmware.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 system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Import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Import system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Keep Network</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Settings</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b="0" i="0" kern="1200" dirty="0" smtClean="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Preserve network settings when you run settings defaulted.</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Default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Return to factory default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System Restart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Restart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System</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Shutdown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Power off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0" name="직사각형 9"/>
          <p:cNvSpPr/>
          <p:nvPr/>
        </p:nvSpPr>
        <p:spPr>
          <a:xfrm>
            <a:off x="720725" y="7310496"/>
            <a:ext cx="5140325" cy="769441"/>
          </a:xfrm>
          <a:prstGeom prst="rect">
            <a:avLst/>
          </a:prstGeom>
        </p:spPr>
        <p:txBody>
          <a:bodyPr wrap="square">
            <a:spAutoFit/>
          </a:bodyPr>
          <a:lstStyle/>
          <a:p>
            <a:endParaRPr lang="en-US" altLang="ko-KR" dirty="0" smtClean="0">
              <a:solidFill>
                <a:schemeClr val="tx1"/>
              </a:solidFill>
            </a:endParaRPr>
          </a:p>
          <a:p>
            <a:endParaRPr lang="en-US" altLang="ko-KR" dirty="0">
              <a:solidFill>
                <a:schemeClr val="tx1"/>
              </a:solidFill>
            </a:endParaRPr>
          </a:p>
          <a:p>
            <a:r>
              <a:rPr lang="en-US" altLang="ko-KR" dirty="0" smtClean="0">
                <a:solidFill>
                  <a:schemeClr val="tx1"/>
                </a:solidFill>
                <a:latin typeface="Arial" panose="020B0604020202020204" pitchFamily="34" charset="0"/>
                <a:cs typeface="Arial" panose="020B0604020202020204" pitchFamily="34" charset="0"/>
              </a:rPr>
              <a:t>You </a:t>
            </a:r>
            <a:r>
              <a:rPr lang="en-US" altLang="ko-KR" dirty="0">
                <a:solidFill>
                  <a:schemeClr val="tx1"/>
                </a:solidFill>
                <a:latin typeface="Arial" panose="020B0604020202020204" pitchFamily="34" charset="0"/>
                <a:cs typeface="Arial" panose="020B0604020202020204" pitchFamily="34" charset="0"/>
              </a:rPr>
              <a:t>should </a:t>
            </a:r>
            <a:r>
              <a:rPr lang="en-US" altLang="ko-KR" dirty="0" smtClean="0">
                <a:solidFill>
                  <a:schemeClr val="tx1"/>
                </a:solidFill>
                <a:latin typeface="Arial" panose="020B0604020202020204" pitchFamily="34" charset="0"/>
                <a:cs typeface="Arial" panose="020B0604020202020204" pitchFamily="34" charset="0"/>
              </a:rPr>
              <a:t>connect </a:t>
            </a:r>
            <a:r>
              <a:rPr lang="en-US" altLang="ko-KR" dirty="0">
                <a:solidFill>
                  <a:schemeClr val="tx1"/>
                </a:solidFill>
                <a:latin typeface="Arial" panose="020B0604020202020204" pitchFamily="34" charset="0"/>
                <a:cs typeface="Arial" panose="020B0604020202020204" pitchFamily="34" charset="0"/>
              </a:rPr>
              <a:t>correctly the USB </a:t>
            </a:r>
            <a:r>
              <a:rPr lang="en-US" altLang="ko-KR" dirty="0" smtClean="0">
                <a:solidFill>
                  <a:schemeClr val="tx1"/>
                </a:solidFill>
                <a:latin typeface="Arial" panose="020B0604020202020204" pitchFamily="34" charset="0"/>
                <a:cs typeface="Arial" panose="020B0604020202020204" pitchFamily="34" charset="0"/>
              </a:rPr>
              <a:t>devices, before you use firmware upgrade, export and import.</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087" y="2292377"/>
            <a:ext cx="4983564" cy="2796898"/>
          </a:xfrm>
          <a:prstGeom prst="rect">
            <a:avLst/>
          </a:prstGeom>
        </p:spPr>
      </p:pic>
    </p:spTree>
    <p:extLst>
      <p:ext uri="{BB962C8B-B14F-4D97-AF65-F5344CB8AC3E}">
        <p14:creationId xmlns:p14="http://schemas.microsoft.com/office/powerpoint/2010/main" val="1055878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2230419"/>
            <a:ext cx="4983564" cy="2796898"/>
          </a:xfrm>
          <a:prstGeom prst="rect">
            <a:avLst/>
          </a:prstGeom>
        </p:spPr>
      </p:pic>
      <p:sp>
        <p:nvSpPr>
          <p:cNvPr id="10" name="슬라이드 번호 개체 틀 1"/>
          <p:cNvSpPr>
            <a:spLocks noGrp="1"/>
          </p:cNvSpPr>
          <p:nvPr>
            <p:ph type="sldNum" sz="quarter" idx="10"/>
          </p:nvPr>
        </p:nvSpPr>
        <p:spPr/>
        <p:txBody>
          <a:bodyPr/>
          <a:lstStyle/>
          <a:p>
            <a:fld id="{DA81C402-6CA0-419C-9556-91A68D8F4982}" type="slidenum">
              <a:rPr lang="en-US" altLang="ko-KR"/>
              <a:pPr/>
              <a:t>85</a:t>
            </a:fld>
            <a:endParaRPr lang="en-US" altLang="ko-KR"/>
          </a:p>
        </p:txBody>
      </p:sp>
      <p:sp>
        <p:nvSpPr>
          <p:cNvPr id="11" name="AutoShape 12"/>
          <p:cNvSpPr>
            <a:spLocks noChangeArrowheads="1"/>
          </p:cNvSpPr>
          <p:nvPr/>
        </p:nvSpPr>
        <p:spPr bwMode="auto">
          <a:xfrm>
            <a:off x="792163" y="786496"/>
            <a:ext cx="4044242"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smtClean="0">
                <a:solidFill>
                  <a:schemeClr val="tx1"/>
                </a:solidFill>
                <a:latin typeface="Arial" panose="020B0604020202020204" pitchFamily="34" charset="0"/>
                <a:ea typeface="Adobe 명조 Std M" panose="02020600000000000000" pitchFamily="18" charset="-127"/>
                <a:cs typeface="Arial" panose="020B0604020202020204" pitchFamily="34" charset="0"/>
              </a:rPr>
              <a:t>3-5</a:t>
            </a:r>
            <a:r>
              <a:rPr lang="en-US" altLang="en-US" sz="1400" b="1" dirty="0" smtClean="0">
                <a:solidFill>
                  <a:schemeClr val="tx1"/>
                </a:solidFill>
                <a:latin typeface="Arial" panose="020B0604020202020204" pitchFamily="34" charset="0"/>
                <a:ea typeface="Adobe 명조 Std M" panose="02020600000000000000" pitchFamily="18" charset="-127"/>
                <a:cs typeface="Arial" panose="020B0604020202020204" pitchFamily="34" charset="0"/>
              </a:rPr>
              <a:t>. </a:t>
            </a:r>
            <a:r>
              <a:rPr lang="en-US" altLang="ko-KR" sz="1400" b="1" dirty="0" smtClean="0">
                <a:solidFill>
                  <a:schemeClr val="tx1"/>
                </a:solidFill>
                <a:latin typeface="Arial" panose="020B0604020202020204" pitchFamily="34" charset="0"/>
                <a:ea typeface="Adobe 명조 Std M" panose="02020600000000000000" pitchFamily="18" charset="-127"/>
                <a:cs typeface="Arial" panose="020B0604020202020204" pitchFamily="34" charset="0"/>
              </a:rPr>
              <a:t>Firmware Upgrade</a:t>
            </a:r>
            <a:endParaRPr lang="ko-KR" altLang="en-US" sz="1400" b="1" dirty="0">
              <a:latin typeface="Arial" panose="020B0604020202020204" pitchFamily="34" charset="0"/>
              <a:ea typeface="Adobe 명조 Std M" panose="02020600000000000000" pitchFamily="18" charset="-127"/>
              <a:cs typeface="Arial" panose="020B0604020202020204" pitchFamily="34" charset="0"/>
            </a:endParaRPr>
          </a:p>
        </p:txBody>
      </p:sp>
      <p:sp>
        <p:nvSpPr>
          <p:cNvPr id="14" name="직사각형 13"/>
          <p:cNvSpPr/>
          <p:nvPr/>
        </p:nvSpPr>
        <p:spPr>
          <a:xfrm>
            <a:off x="720725" y="1222154"/>
            <a:ext cx="5140325" cy="938719"/>
          </a:xfrm>
          <a:prstGeom prst="rect">
            <a:avLst/>
          </a:prstGeom>
        </p:spPr>
        <p:txBody>
          <a:bodyPr wrap="square">
            <a:spAutoFit/>
          </a:bodyPr>
          <a:lstStyle/>
          <a:p>
            <a:r>
              <a:rPr lang="en-US" altLang="ko-KR" dirty="0">
                <a:solidFill>
                  <a:schemeClr val="tx1"/>
                </a:solidFill>
                <a:latin typeface="Arial" panose="020B0604020202020204" pitchFamily="34" charset="0"/>
                <a:cs typeface="Arial" panose="020B0604020202020204" pitchFamily="34" charset="0"/>
              </a:rPr>
              <a:t>If you want to upgrade, please follow that;</a:t>
            </a:r>
          </a:p>
          <a:p>
            <a:pPr marL="228600" indent="-228600">
              <a:buAutoNum type="arabicPeriod"/>
            </a:pPr>
            <a:r>
              <a:rPr lang="en-US" altLang="ko-KR" dirty="0">
                <a:solidFill>
                  <a:schemeClr val="tx1"/>
                </a:solidFill>
                <a:latin typeface="Arial" panose="020B0604020202020204" pitchFamily="34" charset="0"/>
                <a:cs typeface="Arial" panose="020B0604020202020204" pitchFamily="34" charset="0"/>
              </a:rPr>
              <a:t>Download the latest firmware to </a:t>
            </a:r>
            <a:r>
              <a:rPr lang="en-US" altLang="ko-KR" dirty="0" smtClean="0">
                <a:solidFill>
                  <a:schemeClr val="tx1"/>
                </a:solidFill>
                <a:latin typeface="Arial" panose="020B0604020202020204" pitchFamily="34" charset="0"/>
                <a:cs typeface="Arial" panose="020B0604020202020204" pitchFamily="34" charset="0"/>
              </a:rPr>
              <a:t>USB </a:t>
            </a:r>
            <a:r>
              <a:rPr lang="en-US" altLang="ko-KR" dirty="0">
                <a:solidFill>
                  <a:schemeClr val="tx1"/>
                </a:solidFill>
                <a:latin typeface="Arial" panose="020B0604020202020204" pitchFamily="34" charset="0"/>
                <a:cs typeface="Arial" panose="020B0604020202020204" pitchFamily="34" charset="0"/>
              </a:rPr>
              <a:t>memory root directory. </a:t>
            </a:r>
          </a:p>
          <a:p>
            <a:pPr marL="228600" indent="-228600">
              <a:buAutoNum type="arabicPeriod"/>
            </a:pPr>
            <a:r>
              <a:rPr lang="en-US" altLang="ko-KR" dirty="0">
                <a:solidFill>
                  <a:schemeClr val="tx1"/>
                </a:solidFill>
                <a:latin typeface="Arial" panose="020B0604020202020204" pitchFamily="34" charset="0"/>
                <a:cs typeface="Arial" panose="020B0604020202020204" pitchFamily="34" charset="0"/>
              </a:rPr>
              <a:t>Put this memory to USB </a:t>
            </a:r>
            <a:r>
              <a:rPr lang="en-US" altLang="ko-KR" dirty="0" smtClean="0">
                <a:solidFill>
                  <a:schemeClr val="tx1"/>
                </a:solidFill>
                <a:latin typeface="Arial" panose="020B0604020202020204" pitchFamily="34" charset="0"/>
                <a:cs typeface="Arial" panose="020B0604020202020204" pitchFamily="34" charset="0"/>
              </a:rPr>
              <a:t>slot of DVR.</a:t>
            </a:r>
            <a:endParaRPr lang="en-US" altLang="ko-KR" dirty="0">
              <a:solidFill>
                <a:schemeClr val="tx1"/>
              </a:solidFill>
              <a:latin typeface="Arial" panose="020B0604020202020204" pitchFamily="34" charset="0"/>
              <a:cs typeface="Arial" panose="020B0604020202020204" pitchFamily="34" charset="0"/>
            </a:endParaRPr>
          </a:p>
          <a:p>
            <a:pPr marL="228600" indent="-228600">
              <a:buAutoNum type="arabicPeriod"/>
            </a:pPr>
            <a:r>
              <a:rPr lang="en-US" altLang="ko-KR" dirty="0" smtClean="0">
                <a:solidFill>
                  <a:schemeClr val="tx1"/>
                </a:solidFill>
                <a:latin typeface="Arial" panose="020B0604020202020204" pitchFamily="34" charset="0"/>
                <a:cs typeface="Arial" panose="020B0604020202020204" pitchFamily="34" charset="0"/>
              </a:rPr>
              <a:t>Choose </a:t>
            </a:r>
            <a:r>
              <a:rPr lang="en-US" altLang="ko-KR" dirty="0">
                <a:solidFill>
                  <a:schemeClr val="tx1"/>
                </a:solidFill>
                <a:latin typeface="Arial" panose="020B0604020202020204" pitchFamily="34" charset="0"/>
                <a:cs typeface="Arial" panose="020B0604020202020204" pitchFamily="34" charset="0"/>
              </a:rPr>
              <a:t>‘Upgrade’ </a:t>
            </a:r>
            <a:r>
              <a:rPr lang="en-US" altLang="ko-KR" dirty="0" smtClean="0">
                <a:solidFill>
                  <a:schemeClr val="tx1"/>
                </a:solidFill>
                <a:latin typeface="Arial" panose="020B0604020202020204" pitchFamily="34" charset="0"/>
                <a:cs typeface="Arial" panose="020B0604020202020204" pitchFamily="34" charset="0"/>
              </a:rPr>
              <a:t>and you can see the below screen will appear.</a:t>
            </a:r>
          </a:p>
          <a:p>
            <a:pPr marL="228600" indent="-228600">
              <a:buAutoNum type="arabicPeriod"/>
            </a:pPr>
            <a:r>
              <a:rPr lang="en-US" altLang="ko-KR" dirty="0" smtClean="0">
                <a:solidFill>
                  <a:schemeClr val="tx1"/>
                </a:solidFill>
                <a:latin typeface="Arial" panose="020B0604020202020204" pitchFamily="34" charset="0"/>
                <a:cs typeface="Arial" panose="020B0604020202020204" pitchFamily="34" charset="0"/>
              </a:rPr>
              <a:t>Select </a:t>
            </a:r>
            <a:r>
              <a:rPr lang="en-US" altLang="ko-KR" dirty="0">
                <a:solidFill>
                  <a:schemeClr val="tx1"/>
                </a:solidFill>
                <a:latin typeface="Arial" panose="020B0604020202020204" pitchFamily="34" charset="0"/>
                <a:cs typeface="Arial" panose="020B0604020202020204" pitchFamily="34" charset="0"/>
              </a:rPr>
              <a:t>the desired </a:t>
            </a:r>
            <a:r>
              <a:rPr lang="en-US" altLang="ko-KR" dirty="0" smtClean="0">
                <a:solidFill>
                  <a:schemeClr val="tx1"/>
                </a:solidFill>
                <a:latin typeface="Arial" panose="020B0604020202020204" pitchFamily="34" charset="0"/>
                <a:cs typeface="Arial" panose="020B0604020202020204" pitchFamily="34" charset="0"/>
              </a:rPr>
              <a:t>file, then choose ‘OK’.</a:t>
            </a:r>
            <a:endParaRPr lang="en-US" altLang="ko-KR" dirty="0" smtClean="0">
              <a:solidFill>
                <a:schemeClr val="tx1"/>
              </a:solidFill>
              <a:latin typeface="Arial" panose="020B0604020202020204" pitchFamily="34" charset="0"/>
              <a:ea typeface="맑은 고딕" panose="020B0503020000020004" pitchFamily="50" charset="-127"/>
              <a:cs typeface="Arial" panose="020B0604020202020204" pitchFamily="34" charset="0"/>
            </a:endParaRP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546486"/>
            <a:ext cx="3276599" cy="2286000"/>
          </a:xfrm>
          <a:prstGeom prst="rect">
            <a:avLst/>
          </a:prstGeom>
        </p:spPr>
      </p:pic>
    </p:spTree>
    <p:extLst>
      <p:ext uri="{BB962C8B-B14F-4D97-AF65-F5344CB8AC3E}">
        <p14:creationId xmlns:p14="http://schemas.microsoft.com/office/powerpoint/2010/main" val="39724801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p:txBody>
          <a:bodyPr/>
          <a:lstStyle/>
          <a:p>
            <a:fld id="{C6C8C630-9213-4D30-B433-936D201FC716}" type="slidenum">
              <a:rPr lang="en-US" altLang="ko-KR"/>
              <a:pPr/>
              <a:t>86</a:t>
            </a:fld>
            <a:endParaRPr lang="en-US" altLang="ko-KR"/>
          </a:p>
        </p:txBody>
      </p:sp>
      <p:sp>
        <p:nvSpPr>
          <p:cNvPr id="160771" name="Text Box 3"/>
          <p:cNvSpPr txBox="1">
            <a:spLocks noChangeArrowheads="1"/>
          </p:cNvSpPr>
          <p:nvPr/>
        </p:nvSpPr>
        <p:spPr bwMode="auto">
          <a:xfrm>
            <a:off x="792163" y="881063"/>
            <a:ext cx="4968875" cy="430887"/>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If you choose OK, you </a:t>
            </a:r>
            <a:r>
              <a:rPr lang="en-US" altLang="ko-KR" dirty="0">
                <a:solidFill>
                  <a:schemeClr val="tx1"/>
                </a:solidFill>
                <a:latin typeface="Arial" panose="020B0604020202020204" pitchFamily="34" charset="0"/>
                <a:cs typeface="Arial" panose="020B0604020202020204" pitchFamily="34" charset="0"/>
              </a:rPr>
              <a:t>can see the below download window on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screen.</a:t>
            </a:r>
          </a:p>
        </p:txBody>
      </p:sp>
      <p:sp>
        <p:nvSpPr>
          <p:cNvPr id="160775" name="Text Box 7"/>
          <p:cNvSpPr txBox="1">
            <a:spLocks noChangeArrowheads="1"/>
          </p:cNvSpPr>
          <p:nvPr/>
        </p:nvSpPr>
        <p:spPr bwMode="auto">
          <a:xfrm>
            <a:off x="792163" y="4914900"/>
            <a:ext cx="4968875" cy="1292662"/>
          </a:xfrm>
          <a:prstGeom prst="rect">
            <a:avLst/>
          </a:prstGeom>
          <a:noFill/>
          <a:ln w="9525">
            <a:noFill/>
            <a:miter lim="800000"/>
            <a:headEnd/>
            <a:tailEnd/>
          </a:ln>
          <a:effectLst/>
        </p:spPr>
        <p:txBody>
          <a:bodyPr>
            <a:spAutoFit/>
          </a:bodyPr>
          <a:lstStyle/>
          <a:p>
            <a:pPr algn="ctr"/>
            <a:r>
              <a:rPr lang="en-US" altLang="ko-KR" sz="1800" b="1" dirty="0">
                <a:solidFill>
                  <a:schemeClr val="tx1"/>
                </a:solidFill>
                <a:latin typeface="Arial" charset="0"/>
              </a:rPr>
              <a:t>☞ WARNING!!!</a:t>
            </a:r>
            <a:endParaRPr lang="en-US" altLang="ko-KR" sz="1200" b="1" dirty="0">
              <a:solidFill>
                <a:schemeClr val="tx1"/>
              </a:solidFill>
              <a:latin typeface="Arial" charset="0"/>
            </a:endParaRPr>
          </a:p>
          <a:p>
            <a:pPr algn="ct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 not turn off the power during download procedure. If you power off manually, all memory will be deleted</a:t>
            </a:r>
            <a:r>
              <a:rPr lang="en-US" altLang="ko-KR"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p>
          <a:p>
            <a:pPr algn="ctr"/>
            <a:endPar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After upgrading, </a:t>
            </a:r>
            <a:r>
              <a:rPr lang="en-US" altLang="ko-KR" sz="1200" b="1" dirty="0" smtClean="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DVR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will reboot automatically. Before rebooting, do </a:t>
            </a:r>
            <a:r>
              <a:rPr lang="en-US" altLang="ko-KR" sz="1200" b="1" dirty="0" smtClean="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not</a:t>
            </a:r>
          </a:p>
          <a:p>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ko-KR" sz="1200" b="1" dirty="0" smtClean="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operate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manually</a:t>
            </a:r>
            <a:r>
              <a:rPr lang="en-US" altLang="ko-KR"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p:txBody>
      </p:sp>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pSp>
        <p:nvGrpSpPr>
          <p:cNvPr id="8" name="그룹 7"/>
          <p:cNvGrpSpPr/>
          <p:nvPr/>
        </p:nvGrpSpPr>
        <p:grpSpPr>
          <a:xfrm>
            <a:off x="1455650" y="1731298"/>
            <a:ext cx="3532910" cy="2225303"/>
            <a:chOff x="1455650" y="1609378"/>
            <a:chExt cx="3532910" cy="2225303"/>
          </a:xfrm>
        </p:grpSpPr>
        <p:pic>
          <p:nvPicPr>
            <p:cNvPr id="9" name="Picture 1" descr="C:\kslee\manual\PM\그림\quad4.png"/>
            <p:cNvPicPr>
              <a:picLocks noChangeAspect="1" noChangeArrowheads="1"/>
            </p:cNvPicPr>
            <p:nvPr/>
          </p:nvPicPr>
          <p:blipFill>
            <a:blip r:embed="rId2" cstate="print"/>
            <a:srcRect/>
            <a:stretch>
              <a:fillRect/>
            </a:stretch>
          </p:blipFill>
          <p:spPr bwMode="auto">
            <a:xfrm>
              <a:off x="1455650" y="1609378"/>
              <a:ext cx="3532910" cy="2222963"/>
            </a:xfrm>
            <a:prstGeom prst="rect">
              <a:avLst/>
            </a:prstGeom>
            <a:noFill/>
          </p:spPr>
        </p:pic>
        <p:pic>
          <p:nvPicPr>
            <p:cNvPr id="11" name="Picture 1"/>
            <p:cNvPicPr>
              <a:picLocks noChangeAspect="1" noChangeArrowheads="1"/>
            </p:cNvPicPr>
            <p:nvPr/>
          </p:nvPicPr>
          <p:blipFill>
            <a:blip r:embed="rId3" cstate="print"/>
            <a:srcRect/>
            <a:stretch>
              <a:fillRect/>
            </a:stretch>
          </p:blipFill>
          <p:spPr bwMode="auto">
            <a:xfrm>
              <a:off x="2258201" y="3705940"/>
              <a:ext cx="1951931" cy="128741"/>
            </a:xfrm>
            <a:prstGeom prst="rect">
              <a:avLst/>
            </a:prstGeom>
            <a:noFill/>
            <a:ln w="9525">
              <a:noFill/>
              <a:miter lim="800000"/>
              <a:headEnd/>
              <a:tailEnd/>
            </a:ln>
          </p:spPr>
        </p:pic>
      </p:grpSp>
      <p:pic>
        <p:nvPicPr>
          <p:cNvPr id="13" name="Picture 12" descr="upgrade"/>
          <p:cNvPicPr>
            <a:picLocks noChangeAspect="1" noChangeArrowheads="1"/>
          </p:cNvPicPr>
          <p:nvPr/>
        </p:nvPicPr>
        <p:blipFill>
          <a:blip r:embed="rId4" cstate="print"/>
          <a:srcRect/>
          <a:stretch>
            <a:fillRect/>
          </a:stretch>
        </p:blipFill>
        <p:spPr bwMode="auto">
          <a:xfrm>
            <a:off x="2376488" y="2465388"/>
            <a:ext cx="1590675" cy="723900"/>
          </a:xfrm>
          <a:prstGeom prst="rect">
            <a:avLst/>
          </a:prstGeom>
          <a:noFill/>
        </p:spPr>
      </p:pic>
      <p:pic>
        <p:nvPicPr>
          <p:cNvPr id="14" name="그림 13"/>
          <p:cNvPicPr>
            <a:picLocks noChangeAspect="1"/>
          </p:cNvPicPr>
          <p:nvPr/>
        </p:nvPicPr>
        <p:blipFill>
          <a:blip r:embed="rId5"/>
          <a:stretch>
            <a:fillRect/>
          </a:stretch>
        </p:blipFill>
        <p:spPr>
          <a:xfrm>
            <a:off x="771438" y="1509649"/>
            <a:ext cx="4989600" cy="2806650"/>
          </a:xfrm>
          <a:prstGeom prst="rect">
            <a:avLst/>
          </a:prstGeom>
        </p:spPr>
      </p:pic>
      <p:pic>
        <p:nvPicPr>
          <p:cNvPr id="2" name="그림 1"/>
          <p:cNvPicPr>
            <a:picLocks noChangeAspect="1"/>
          </p:cNvPicPr>
          <p:nvPr/>
        </p:nvPicPr>
        <p:blipFill>
          <a:blip r:embed="rId6"/>
          <a:stretch>
            <a:fillRect/>
          </a:stretch>
        </p:blipFill>
        <p:spPr>
          <a:xfrm>
            <a:off x="2309252" y="2395974"/>
            <a:ext cx="1849827" cy="924914"/>
          </a:xfrm>
          <a:prstGeom prst="rect">
            <a:avLst/>
          </a:prstGeom>
        </p:spPr>
      </p:pic>
    </p:spTree>
    <p:extLst>
      <p:ext uri="{BB962C8B-B14F-4D97-AF65-F5344CB8AC3E}">
        <p14:creationId xmlns:p14="http://schemas.microsoft.com/office/powerpoint/2010/main" val="15166930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슬라이드 번호 개체 틀 2"/>
          <p:cNvSpPr>
            <a:spLocks noGrp="1"/>
          </p:cNvSpPr>
          <p:nvPr>
            <p:ph type="sldNum" sz="quarter" idx="10"/>
          </p:nvPr>
        </p:nvSpPr>
        <p:spPr/>
        <p:txBody>
          <a:bodyPr/>
          <a:lstStyle/>
          <a:p>
            <a:fld id="{D278D3BB-64D1-4C90-93A8-2CBEE02EC1C6}" type="slidenum">
              <a:rPr lang="en-US" altLang="ko-KR"/>
              <a:pPr/>
              <a:t>87</a:t>
            </a:fld>
            <a:endParaRPr lang="en-US" altLang="ko-KR"/>
          </a:p>
        </p:txBody>
      </p:sp>
      <p:sp>
        <p:nvSpPr>
          <p:cNvPr id="162819" name="Text Box 3"/>
          <p:cNvSpPr txBox="1">
            <a:spLocks noChangeArrowheads="1"/>
          </p:cNvSpPr>
          <p:nvPr/>
        </p:nvSpPr>
        <p:spPr bwMode="auto">
          <a:xfrm>
            <a:off x="792163" y="881063"/>
            <a:ext cx="3860800" cy="304800"/>
          </a:xfrm>
          <a:prstGeom prst="rect">
            <a:avLst/>
          </a:prstGeom>
          <a:noFill/>
          <a:ln w="9525">
            <a:noFill/>
            <a:miter lim="800000"/>
            <a:headEnd/>
            <a:tailEnd/>
          </a:ln>
          <a:effectLst/>
        </p:spPr>
        <p:txBody>
          <a:bodyPr>
            <a:spAutoFit/>
          </a:bodyPr>
          <a:lstStyle/>
          <a:p>
            <a:pPr>
              <a:spcBef>
                <a:spcPct val="50000"/>
              </a:spcBef>
            </a:pPr>
            <a:r>
              <a:rPr lang="en-US" altLang="ko-KR" sz="1400" b="1">
                <a:solidFill>
                  <a:schemeClr val="tx1"/>
                </a:solidFill>
                <a:latin typeface="Arial" charset="0"/>
              </a:rPr>
              <a:t>Trouble Shooting</a:t>
            </a:r>
          </a:p>
        </p:txBody>
      </p:sp>
      <p:graphicFrame>
        <p:nvGraphicFramePr>
          <p:cNvPr id="162837" name="Group 21"/>
          <p:cNvGraphicFramePr>
            <a:graphicFrameLocks noGrp="1"/>
          </p:cNvGraphicFramePr>
          <p:nvPr>
            <p:ph/>
            <p:extLst>
              <p:ext uri="{D42A27DB-BD31-4B8C-83A1-F6EECF244321}">
                <p14:modId xmlns:p14="http://schemas.microsoft.com/office/powerpoint/2010/main" val="226607245"/>
              </p:ext>
            </p:extLst>
          </p:nvPr>
        </p:nvGraphicFramePr>
        <p:xfrm>
          <a:off x="792163" y="1241425"/>
          <a:ext cx="4968875" cy="5726113"/>
        </p:xfrm>
        <a:graphic>
          <a:graphicData uri="http://schemas.openxmlformats.org/drawingml/2006/table">
            <a:tbl>
              <a:tblPr/>
              <a:tblGrid>
                <a:gridCol w="1653857"/>
                <a:gridCol w="1652905"/>
                <a:gridCol w="1662113"/>
              </a:tblGrid>
              <a:tr h="388938">
                <a:tc>
                  <a:txBody>
                    <a:bodyPr/>
                    <a:lstStyle/>
                    <a:p>
                      <a:pPr marL="0" marR="0" lvl="0" indent="0" algn="ctr" defTabSz="914400" rtl="0" eaLnBrk="1" fontAlgn="ctr" latinLnBrk="1" hangingPunct="1">
                        <a:lnSpc>
                          <a:spcPct val="100000"/>
                        </a:lnSpc>
                        <a:spcBef>
                          <a:spcPct val="20000"/>
                        </a:spcBef>
                        <a:spcAft>
                          <a:spcPct val="0"/>
                        </a:spcAft>
                        <a:buClrTx/>
                        <a:buSzTx/>
                        <a:buFontTx/>
                        <a:buNone/>
                        <a:tabLst/>
                      </a:pPr>
                      <a:r>
                        <a:rPr kumimoji="1" lang="en-US" altLang="ko-KR" sz="1200" b="0" i="0" u="none" strike="noStrike" cap="none" normalizeH="0" baseline="0" dirty="0" smtClean="0">
                          <a:ln>
                            <a:noFill/>
                          </a:ln>
                          <a:solidFill>
                            <a:schemeClr val="tx1"/>
                          </a:solidFill>
                          <a:effectLst/>
                          <a:latin typeface="Arial" charset="0"/>
                          <a:ea typeface="굴림" charset="-127"/>
                        </a:rPr>
                        <a:t>Symptom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1" hangingPunct="1">
                        <a:lnSpc>
                          <a:spcPct val="100000"/>
                        </a:lnSpc>
                        <a:spcBef>
                          <a:spcPct val="20000"/>
                        </a:spcBef>
                        <a:spcAft>
                          <a:spcPct val="0"/>
                        </a:spcAft>
                        <a:buClrTx/>
                        <a:buSzTx/>
                        <a:buFontTx/>
                        <a:buNone/>
                        <a:tabLst/>
                      </a:pPr>
                      <a:r>
                        <a:rPr kumimoji="1" lang="en-US" altLang="ko-KR" sz="1200" b="0" i="0" u="none" strike="noStrike" cap="none" normalizeH="0" baseline="0" smtClean="0">
                          <a:ln>
                            <a:noFill/>
                          </a:ln>
                          <a:solidFill>
                            <a:schemeClr val="tx1"/>
                          </a:solidFill>
                          <a:effectLst/>
                          <a:latin typeface="Arial" charset="0"/>
                          <a:ea typeface="굴림" charset="-127"/>
                        </a:rPr>
                        <a:t>Checkpoint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1" hangingPunct="1">
                        <a:lnSpc>
                          <a:spcPct val="100000"/>
                        </a:lnSpc>
                        <a:spcBef>
                          <a:spcPct val="20000"/>
                        </a:spcBef>
                        <a:spcAft>
                          <a:spcPct val="0"/>
                        </a:spcAft>
                        <a:buClrTx/>
                        <a:buSzTx/>
                        <a:buFontTx/>
                        <a:buNone/>
                        <a:tabLst/>
                      </a:pPr>
                      <a:r>
                        <a:rPr kumimoji="1" lang="en-US" altLang="ko-KR" sz="1200" b="0" i="0" u="none" strike="noStrike" cap="none" normalizeH="0" baseline="0" smtClean="0">
                          <a:ln>
                            <a:noFill/>
                          </a:ln>
                          <a:solidFill>
                            <a:schemeClr val="tx1"/>
                          </a:solidFill>
                          <a:effectLst/>
                          <a:latin typeface="Arial" charset="0"/>
                          <a:ea typeface="굴림" charset="-127"/>
                        </a:rPr>
                        <a:t>Countermeasure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7175">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Can't turn on power.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There is no image on monitor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Only INFO OSD is on monitor and no image</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There is Video Loss message.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Can't search with Client</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Program.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●Motion Detection doesn't work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well</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There are differences between Live screen and actual condition during remote monitoring</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Live doesn't work well in remote monitoring</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DVR connected to power supply cable?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DVR and monitor turned on?</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cables of DVR connected?.</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camera turned on?</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cables of DVR and monitor connected?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NTSC/PAL setting normal?</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connection between DVR and camera normal?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Isn't another user using same IP?</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Isn't it too bright or too dark?</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Isn't camera installed too far away?</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it set to True Color?</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PC specifications and VGA Card specifications are appropriate?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Connect power cable</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Turn on power.</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Connect DVR cable.</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Turn on camera.</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Connect cables of DVR and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monitor.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Check whether NTSC/PAL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setting is SETUP properly</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Check whether DVR and camera are connected properly</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Use it after another use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finishes using  it. If another user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is searching DVR remotely with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same IP, you can not  search.</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Increase Motion Detection sensitivity.</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Install camera closer.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Since it buffers Live images,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there might be changes with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actual condition. (1~2 sec)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Upgrade the VGA card to the latest driver.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2836" name="Text Box 2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Trouble Shooting</a:t>
            </a:r>
          </a:p>
        </p:txBody>
      </p:sp>
    </p:spTree>
    <p:extLst>
      <p:ext uri="{BB962C8B-B14F-4D97-AF65-F5344CB8AC3E}">
        <p14:creationId xmlns:p14="http://schemas.microsoft.com/office/powerpoint/2010/main" val="795755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75663" y="2057457"/>
            <a:ext cx="5263688" cy="603504"/>
          </a:xfrm>
          <a:prstGeom prst="rect">
            <a:avLst/>
          </a:prstGeom>
        </p:spPr>
      </p:pic>
      <p:sp>
        <p:nvSpPr>
          <p:cNvPr id="41" name="슬라이드 번호 개체 틀 1"/>
          <p:cNvSpPr>
            <a:spLocks noGrp="1"/>
          </p:cNvSpPr>
          <p:nvPr>
            <p:ph type="sldNum" sz="quarter" idx="10"/>
          </p:nvPr>
        </p:nvSpPr>
        <p:spPr/>
        <p:txBody>
          <a:bodyPr/>
          <a:lstStyle/>
          <a:p>
            <a:fld id="{70D66EC1-2B59-45C0-9563-A52910D68ED3}" type="slidenum">
              <a:rPr lang="en-US" altLang="ko-KR"/>
              <a:pPr/>
              <a:t>9</a:t>
            </a:fld>
            <a:endParaRPr lang="en-US" altLang="ko-KR"/>
          </a:p>
        </p:txBody>
      </p:sp>
      <p:sp>
        <p:nvSpPr>
          <p:cNvPr id="164943" name="Text Box 79"/>
          <p:cNvSpPr txBox="1">
            <a:spLocks noChangeArrowheads="1"/>
          </p:cNvSpPr>
          <p:nvPr/>
        </p:nvSpPr>
        <p:spPr bwMode="auto">
          <a:xfrm>
            <a:off x="-1721847" y="1459703"/>
            <a:ext cx="1331912" cy="260350"/>
          </a:xfrm>
          <a:prstGeom prst="rect">
            <a:avLst/>
          </a:prstGeom>
          <a:noFill/>
          <a:ln w="9525">
            <a:noFill/>
            <a:miter lim="800000"/>
            <a:headEnd/>
            <a:tailEnd/>
          </a:ln>
          <a:effectLst/>
        </p:spPr>
        <p:txBody>
          <a:bodyPr>
            <a:spAutoFit/>
          </a:bodyPr>
          <a:lstStyle/>
          <a:p>
            <a:pPr>
              <a:spcBef>
                <a:spcPct val="50000"/>
              </a:spcBef>
            </a:pPr>
            <a:endParaRPr lang="en-US" altLang="ko-KR" b="1" dirty="0">
              <a:solidFill>
                <a:schemeClr val="tx1"/>
              </a:solidFill>
              <a:ea typeface="돋움" pitchFamily="50" charset="-127"/>
            </a:endParaRPr>
          </a:p>
        </p:txBody>
      </p:sp>
      <p:sp>
        <p:nvSpPr>
          <p:cNvPr id="166082"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161" name="Text Box 1192"/>
          <p:cNvSpPr txBox="1">
            <a:spLocks noChangeArrowheads="1"/>
          </p:cNvSpPr>
          <p:nvPr/>
        </p:nvSpPr>
        <p:spPr bwMode="auto">
          <a:xfrm>
            <a:off x="764178" y="3543491"/>
            <a:ext cx="5040312" cy="3816429"/>
          </a:xfrm>
          <a:prstGeom prst="rect">
            <a:avLst/>
          </a:prstGeom>
          <a:noFill/>
          <a:ln w="9525">
            <a:noFill/>
            <a:miter lim="800000"/>
            <a:headEnd/>
            <a:tailEnd/>
          </a:ln>
          <a:effectLst/>
        </p:spPr>
        <p:txBody>
          <a:bodyPr wrap="square">
            <a:spAutoFit/>
          </a:bodyPr>
          <a:lstStyle/>
          <a:p>
            <a:r>
              <a:rPr lang="en-US" altLang="ko-KR" sz="1050" b="1" dirty="0">
                <a:solidFill>
                  <a:schemeClr val="tx1"/>
                </a:solidFill>
                <a:latin typeface="Arial" panose="020B0604020202020204" pitchFamily="34" charset="0"/>
                <a:cs typeface="Arial" panose="020B0604020202020204" pitchFamily="34" charset="0"/>
              </a:rPr>
              <a:t>1. USB  </a:t>
            </a:r>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These USB ports are for mouse and USB devices. You should </a:t>
            </a:r>
          </a:p>
          <a:p>
            <a:r>
              <a:rPr lang="en-US" altLang="ko-KR" sz="1050" dirty="0">
                <a:solidFill>
                  <a:schemeClr val="tx1"/>
                </a:solidFill>
                <a:latin typeface="Arial" panose="020B0604020202020204" pitchFamily="34" charset="0"/>
                <a:cs typeface="Arial" panose="020B0604020202020204" pitchFamily="34" charset="0"/>
              </a:rPr>
              <a:t>                </a:t>
            </a:r>
            <a:r>
              <a:rPr lang="en-US" altLang="ko-KR" sz="1050" dirty="0" smtClean="0">
                <a:solidFill>
                  <a:schemeClr val="tx1"/>
                </a:solidFill>
                <a:latin typeface="Arial" panose="020B0604020202020204" pitchFamily="34" charset="0"/>
                <a:cs typeface="Arial" panose="020B0604020202020204" pitchFamily="34" charset="0"/>
              </a:rPr>
              <a:t>connect </a:t>
            </a:r>
            <a:r>
              <a:rPr lang="en-US" altLang="ko-KR" sz="1050" dirty="0">
                <a:solidFill>
                  <a:schemeClr val="tx1"/>
                </a:solidFill>
                <a:latin typeface="Arial" panose="020B0604020202020204" pitchFamily="34" charset="0"/>
                <a:cs typeface="Arial" panose="020B0604020202020204" pitchFamily="34" charset="0"/>
              </a:rPr>
              <a:t>correctly the USB devices and mouse as picture directed.</a:t>
            </a:r>
          </a:p>
          <a:p>
            <a:r>
              <a:rPr lang="en-US" altLang="ko-KR" sz="1050" b="1" dirty="0" smtClean="0">
                <a:solidFill>
                  <a:schemeClr val="tx1"/>
                </a:solidFill>
                <a:latin typeface="Arial" panose="020B0604020202020204" pitchFamily="34" charset="0"/>
                <a:cs typeface="Arial" panose="020B0604020202020204" pitchFamily="34" charset="0"/>
              </a:rPr>
              <a:t>2</a:t>
            </a:r>
            <a:r>
              <a:rPr lang="en-US" altLang="ko-KR" sz="1050" b="1" dirty="0">
                <a:solidFill>
                  <a:schemeClr val="tx1"/>
                </a:solidFill>
                <a:latin typeface="Arial" panose="020B0604020202020204" pitchFamily="34" charset="0"/>
                <a:cs typeface="Arial" panose="020B0604020202020204" pitchFamily="34" charset="0"/>
              </a:rPr>
              <a:t>. Status lamps</a:t>
            </a:r>
          </a:p>
          <a:p>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POWER : Blue color back light. Power indicator.</a:t>
            </a:r>
          </a:p>
          <a:p>
            <a:r>
              <a:rPr lang="en-US" altLang="ko-KR" sz="1050" dirty="0">
                <a:solidFill>
                  <a:schemeClr val="tx1"/>
                </a:solidFill>
                <a:latin typeface="Arial" panose="020B0604020202020204" pitchFamily="34" charset="0"/>
                <a:cs typeface="Arial" panose="020B0604020202020204" pitchFamily="34" charset="0"/>
              </a:rPr>
              <a:t>    RECORD : Red. Indicate the recording.</a:t>
            </a:r>
          </a:p>
          <a:p>
            <a:r>
              <a:rPr lang="en-US" altLang="ko-KR" sz="1050" dirty="0">
                <a:solidFill>
                  <a:schemeClr val="tx1"/>
                </a:solidFill>
                <a:latin typeface="Arial" panose="020B0604020202020204" pitchFamily="34" charset="0"/>
                <a:cs typeface="Arial" panose="020B0604020202020204" pitchFamily="34" charset="0"/>
              </a:rPr>
              <a:t>    NETWORK : Green. Lit on connecting the </a:t>
            </a:r>
            <a:r>
              <a:rPr lang="en-US" altLang="ko-KR" sz="1050" dirty="0" smtClean="0">
                <a:solidFill>
                  <a:schemeClr val="tx1"/>
                </a:solidFill>
                <a:latin typeface="Arial" panose="020B0604020202020204" pitchFamily="34" charset="0"/>
                <a:cs typeface="Arial" panose="020B0604020202020204" pitchFamily="34" charset="0"/>
              </a:rPr>
              <a:t>network</a:t>
            </a:r>
          </a:p>
          <a:p>
            <a:r>
              <a:rPr lang="en-US" altLang="ko-KR" sz="1050" dirty="0">
                <a:solidFill>
                  <a:srgbClr val="C00000"/>
                </a:solidFill>
                <a:latin typeface="Arial" panose="020B0604020202020204" pitchFamily="34" charset="0"/>
                <a:cs typeface="Arial" panose="020B0604020202020204" pitchFamily="34" charset="0"/>
              </a:rPr>
              <a:t>Red and green flashing alternately after </a:t>
            </a:r>
            <a:r>
              <a:rPr lang="en-US" altLang="ko-KR" sz="1050" dirty="0" smtClean="0">
                <a:solidFill>
                  <a:srgbClr val="C00000"/>
                </a:solidFill>
                <a:latin typeface="Arial" panose="020B0604020202020204" pitchFamily="34" charset="0"/>
                <a:cs typeface="Arial" panose="020B0604020202020204" pitchFamily="34" charset="0"/>
              </a:rPr>
              <a:t>boot</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Hard disk is not recognized or formatted.</a:t>
            </a:r>
            <a:br>
              <a:rPr lang="en-US" altLang="ko-KR" sz="1050" dirty="0">
                <a:solidFill>
                  <a:srgbClr val="C00000"/>
                </a:solidFill>
                <a:latin typeface="Arial" panose="020B0604020202020204" pitchFamily="34" charset="0"/>
                <a:cs typeface="Arial" panose="020B0604020202020204" pitchFamily="34" charset="0"/>
              </a:rPr>
            </a:br>
            <a:r>
              <a:rPr lang="en-US" altLang="ko-KR" sz="1050" dirty="0">
                <a:solidFill>
                  <a:srgbClr val="C00000"/>
                </a:solidFill>
                <a:latin typeface="Arial" panose="020B0604020202020204" pitchFamily="34" charset="0"/>
                <a:cs typeface="Arial" panose="020B0604020202020204" pitchFamily="34" charset="0"/>
              </a:rPr>
              <a:t>Red and green flashing simultaneously without </a:t>
            </a:r>
            <a:r>
              <a:rPr lang="en-US" altLang="ko-KR" sz="1050" dirty="0" smtClean="0">
                <a:solidFill>
                  <a:srgbClr val="C00000"/>
                </a:solidFill>
                <a:latin typeface="Arial" panose="020B0604020202020204" pitchFamily="34" charset="0"/>
                <a:cs typeface="Arial" panose="020B0604020202020204" pitchFamily="34" charset="0"/>
              </a:rPr>
              <a:t>booting</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please contact service center.</a:t>
            </a:r>
            <a:endParaRPr lang="en-US" altLang="ko-KR" sz="1050" dirty="0" smtClean="0">
              <a:solidFill>
                <a:srgbClr val="C00000"/>
              </a:solidFill>
              <a:latin typeface="Arial" panose="020B0604020202020204" pitchFamily="34" charset="0"/>
              <a:cs typeface="Arial" panose="020B0604020202020204" pitchFamily="34" charset="0"/>
            </a:endParaRPr>
          </a:p>
          <a:p>
            <a:endParaRPr lang="en-US" altLang="ko-KR" sz="1050" dirty="0">
              <a:solidFill>
                <a:srgbClr val="C00000"/>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3</a:t>
            </a:r>
            <a:r>
              <a:rPr lang="en-US" altLang="ko-KR" sz="1050" b="1" dirty="0" smtClean="0">
                <a:solidFill>
                  <a:schemeClr val="tx1"/>
                </a:solidFill>
                <a:latin typeface="Arial" panose="020B0604020202020204" pitchFamily="34" charset="0"/>
                <a:cs typeface="Arial" panose="020B0604020202020204" pitchFamily="34" charset="0"/>
              </a:rPr>
              <a:t>. IR RECEIVER :  </a:t>
            </a:r>
            <a:r>
              <a:rPr lang="en-US" altLang="ko-KR" sz="1050" dirty="0" smtClean="0">
                <a:solidFill>
                  <a:schemeClr val="tx1"/>
                </a:solidFill>
                <a:latin typeface="Arial" panose="020B0604020202020204" pitchFamily="34" charset="0"/>
                <a:cs typeface="Arial" panose="020B0604020202020204" pitchFamily="34" charset="0"/>
              </a:rPr>
              <a:t>It is for remote controller.</a:t>
            </a:r>
          </a:p>
          <a:p>
            <a:endParaRPr lang="en-US" altLang="ko-KR" sz="1050" dirty="0" smtClean="0">
              <a:solidFill>
                <a:schemeClr val="tx1"/>
              </a:solidFill>
              <a:latin typeface="Arial" panose="020B0604020202020204" pitchFamily="34" charset="0"/>
              <a:cs typeface="Arial" panose="020B0604020202020204" pitchFamily="34" charset="0"/>
            </a:endParaRPr>
          </a:p>
          <a:p>
            <a:r>
              <a:rPr lang="en-US" altLang="ko-KR" sz="1050" b="1" dirty="0" smtClean="0">
                <a:solidFill>
                  <a:schemeClr val="tx1"/>
                </a:solidFill>
                <a:latin typeface="Arial" panose="020B0604020202020204" pitchFamily="34" charset="0"/>
                <a:cs typeface="Arial" panose="020B0604020202020204" pitchFamily="34" charset="0"/>
              </a:rPr>
              <a:t>4. </a:t>
            </a:r>
            <a:r>
              <a:rPr lang="en-US" altLang="ko-KR" sz="1050" b="1" dirty="0">
                <a:solidFill>
                  <a:schemeClr val="tx1"/>
                </a:solidFill>
                <a:latin typeface="Arial" panose="020B0604020202020204" pitchFamily="34" charset="0"/>
                <a:cs typeface="Arial" panose="020B0604020202020204" pitchFamily="34" charset="0"/>
              </a:rPr>
              <a:t>Number buttons</a:t>
            </a:r>
            <a:r>
              <a:rPr lang="en-US" altLang="ko-KR" sz="1050" dirty="0">
                <a:solidFill>
                  <a:schemeClr val="tx1"/>
                </a:solidFill>
                <a:latin typeface="Arial" panose="020B0604020202020204" pitchFamily="34" charset="0"/>
                <a:cs typeface="Arial" panose="020B0604020202020204" pitchFamily="34" charset="0"/>
              </a:rPr>
              <a:t> : If you press this button, it will be changed to full screen in live viewing or playback  If you want to go to 16ch, push the 0 and 6. </a:t>
            </a:r>
          </a:p>
          <a:p>
            <a:r>
              <a:rPr lang="en-US" altLang="ko-KR" sz="1050" dirty="0">
                <a:solidFill>
                  <a:schemeClr val="tx1"/>
                </a:solidFill>
                <a:latin typeface="Arial" panose="020B0604020202020204" pitchFamily="34" charset="0"/>
                <a:cs typeface="Arial" panose="020B0604020202020204" pitchFamily="34" charset="0"/>
              </a:rPr>
              <a:t>    (※ In menu and password setting, it is automatically converted to number buttons)</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5</a:t>
            </a:r>
            <a:r>
              <a:rPr lang="en-US" altLang="ko-KR" sz="1050" b="1" dirty="0" smtClean="0">
                <a:solidFill>
                  <a:schemeClr val="tx1"/>
                </a:solidFill>
                <a:latin typeface="Arial" panose="020B0604020202020204" pitchFamily="34" charset="0"/>
                <a:cs typeface="Arial" panose="020B0604020202020204" pitchFamily="34" charset="0"/>
              </a:rPr>
              <a:t>. </a:t>
            </a:r>
            <a:r>
              <a:rPr lang="en-US" altLang="ko-KR" sz="1050" b="1" dirty="0">
                <a:solidFill>
                  <a:schemeClr val="tx1"/>
                </a:solidFill>
                <a:latin typeface="Arial" panose="020B0604020202020204" pitchFamily="34" charset="0"/>
                <a:cs typeface="Arial" panose="020B0604020202020204" pitchFamily="34" charset="0"/>
              </a:rPr>
              <a:t>Function keys</a:t>
            </a:r>
          </a:p>
          <a:p>
            <a:r>
              <a:rPr lang="en-US" altLang="ko-KR" sz="1050" dirty="0">
                <a:solidFill>
                  <a:schemeClr val="tx1"/>
                </a:solidFill>
                <a:latin typeface="Arial" panose="020B0604020202020204" pitchFamily="34" charset="0"/>
                <a:cs typeface="Arial" panose="020B0604020202020204" pitchFamily="34" charset="0"/>
              </a:rPr>
              <a:t> 1) MENU : It will move to the setup screen from the live mode.</a:t>
            </a:r>
          </a:p>
          <a:p>
            <a:r>
              <a:rPr lang="en-US" altLang="ko-KR" sz="1050" dirty="0">
                <a:solidFill>
                  <a:schemeClr val="tx1"/>
                </a:solidFill>
                <a:latin typeface="Arial" panose="020B0604020202020204" pitchFamily="34" charset="0"/>
                <a:cs typeface="Arial" panose="020B0604020202020204" pitchFamily="34" charset="0"/>
              </a:rPr>
              <a:t> 2) SEARCH : It will change to the playback mode from the live mode.</a:t>
            </a:r>
          </a:p>
          <a:p>
            <a:r>
              <a:rPr lang="en-US" altLang="ko-KR" sz="1050" dirty="0">
                <a:solidFill>
                  <a:schemeClr val="tx1"/>
                </a:solidFill>
                <a:latin typeface="Arial" panose="020B0604020202020204" pitchFamily="34" charset="0"/>
                <a:cs typeface="Arial" panose="020B0604020202020204" pitchFamily="34" charset="0"/>
              </a:rPr>
              <a:t> 3) BACKUP : It will move to the backup screen from the live or play mode.</a:t>
            </a:r>
          </a:p>
          <a:p>
            <a:endParaRPr lang="en-US" altLang="ko-KR" b="1" dirty="0">
              <a:solidFill>
                <a:schemeClr val="tx1"/>
              </a:solidFill>
              <a:cs typeface="Times New Roman" panose="02020603050405020304" pitchFamily="18" charset="0"/>
            </a:endParaRPr>
          </a:p>
        </p:txBody>
      </p:sp>
      <p:sp>
        <p:nvSpPr>
          <p:cNvPr id="40" name="Text Box 1259"/>
          <p:cNvSpPr txBox="1">
            <a:spLocks noChangeArrowheads="1"/>
          </p:cNvSpPr>
          <p:nvPr/>
        </p:nvSpPr>
        <p:spPr bwMode="auto">
          <a:xfrm>
            <a:off x="901727" y="1615883"/>
            <a:ext cx="1214438" cy="230832"/>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3</a:t>
            </a:r>
            <a:r>
              <a:rPr lang="en-US" altLang="ko-KR" sz="900" b="1" dirty="0" smtClean="0">
                <a:solidFill>
                  <a:schemeClr val="tx1"/>
                </a:solidFill>
                <a:latin typeface="Arial" charset="0"/>
              </a:rPr>
              <a:t>. IR RECEIVER</a:t>
            </a:r>
            <a:endParaRPr lang="en-US" altLang="ko-KR" sz="900" b="1" dirty="0">
              <a:solidFill>
                <a:schemeClr val="tx1"/>
              </a:solidFill>
              <a:latin typeface="Arial" charset="0"/>
            </a:endParaRPr>
          </a:p>
        </p:txBody>
      </p:sp>
      <p:sp>
        <p:nvSpPr>
          <p:cNvPr id="42" name="Text Box 1260"/>
          <p:cNvSpPr txBox="1">
            <a:spLocks noChangeArrowheads="1"/>
          </p:cNvSpPr>
          <p:nvPr/>
        </p:nvSpPr>
        <p:spPr bwMode="auto">
          <a:xfrm>
            <a:off x="5296533" y="3012517"/>
            <a:ext cx="674687" cy="230188"/>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1</a:t>
            </a:r>
            <a:r>
              <a:rPr lang="en-US" altLang="ko-KR" sz="900" b="1" dirty="0" smtClean="0">
                <a:solidFill>
                  <a:schemeClr val="tx1"/>
                </a:solidFill>
                <a:latin typeface="Arial" charset="0"/>
              </a:rPr>
              <a:t>. </a:t>
            </a:r>
            <a:r>
              <a:rPr lang="en-US" altLang="ko-KR" sz="900" b="1" dirty="0">
                <a:solidFill>
                  <a:schemeClr val="tx1"/>
                </a:solidFill>
                <a:latin typeface="Arial" charset="0"/>
              </a:rPr>
              <a:t>USB</a:t>
            </a:r>
          </a:p>
        </p:txBody>
      </p:sp>
      <p:sp>
        <p:nvSpPr>
          <p:cNvPr id="43" name="Text Box 1261"/>
          <p:cNvSpPr txBox="1">
            <a:spLocks noChangeArrowheads="1"/>
          </p:cNvSpPr>
          <p:nvPr/>
        </p:nvSpPr>
        <p:spPr bwMode="auto">
          <a:xfrm>
            <a:off x="654917" y="2979284"/>
            <a:ext cx="1312069" cy="230832"/>
          </a:xfrm>
          <a:prstGeom prst="rect">
            <a:avLst/>
          </a:prstGeom>
          <a:noFill/>
          <a:ln w="9525" algn="ctr">
            <a:noFill/>
            <a:miter lim="800000"/>
            <a:headEnd/>
            <a:tailEnd/>
          </a:ln>
        </p:spPr>
        <p:txBody>
          <a:bodyPr wrap="square">
            <a:spAutoFit/>
          </a:bodyPr>
          <a:lstStyle/>
          <a:p>
            <a:pPr>
              <a:spcBef>
                <a:spcPct val="50000"/>
              </a:spcBef>
            </a:pPr>
            <a:r>
              <a:rPr lang="en-US" altLang="ko-KR" sz="900" b="1" dirty="0">
                <a:solidFill>
                  <a:schemeClr val="tx1"/>
                </a:solidFill>
                <a:latin typeface="Arial" charset="0"/>
              </a:rPr>
              <a:t>2</a:t>
            </a:r>
            <a:r>
              <a:rPr lang="en-US" altLang="ko-KR" sz="900" b="1" dirty="0" smtClean="0">
                <a:solidFill>
                  <a:schemeClr val="tx1"/>
                </a:solidFill>
                <a:latin typeface="Arial" charset="0"/>
              </a:rPr>
              <a:t>. </a:t>
            </a:r>
            <a:r>
              <a:rPr lang="en-US" altLang="ko-KR" sz="900" b="1" dirty="0">
                <a:solidFill>
                  <a:schemeClr val="tx1"/>
                </a:solidFill>
                <a:latin typeface="Arial" charset="0"/>
              </a:rPr>
              <a:t>STATUS </a:t>
            </a:r>
            <a:r>
              <a:rPr lang="en-US" altLang="ko-KR" sz="900" b="1" dirty="0" smtClean="0">
                <a:solidFill>
                  <a:schemeClr val="tx1"/>
                </a:solidFill>
                <a:latin typeface="Arial" charset="0"/>
              </a:rPr>
              <a:t>LAMPS</a:t>
            </a:r>
            <a:endParaRPr lang="en-US" altLang="ko-KR" sz="900" b="1" dirty="0">
              <a:solidFill>
                <a:schemeClr val="tx1"/>
              </a:solidFill>
              <a:latin typeface="Arial" charset="0"/>
            </a:endParaRPr>
          </a:p>
        </p:txBody>
      </p:sp>
      <p:sp>
        <p:nvSpPr>
          <p:cNvPr id="25" name="Line 1256"/>
          <p:cNvSpPr>
            <a:spLocks noChangeShapeType="1"/>
          </p:cNvSpPr>
          <p:nvPr/>
        </p:nvSpPr>
        <p:spPr bwMode="auto">
          <a:xfrm flipH="1" flipV="1">
            <a:off x="1239994" y="2636343"/>
            <a:ext cx="0" cy="356278"/>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16" name="직사각형 15"/>
          <p:cNvSpPr/>
          <p:nvPr/>
        </p:nvSpPr>
        <p:spPr>
          <a:xfrm>
            <a:off x="812631" y="1065740"/>
            <a:ext cx="1263487" cy="261610"/>
          </a:xfrm>
          <a:prstGeom prst="rect">
            <a:avLst/>
          </a:prstGeom>
        </p:spPr>
        <p:txBody>
          <a:bodyPr wrap="none">
            <a:spAutoFit/>
          </a:bodyPr>
          <a:lstStyle/>
          <a:p>
            <a:pPr>
              <a:spcBef>
                <a:spcPct val="50000"/>
              </a:spcBef>
            </a:pPr>
            <a:r>
              <a:rPr lang="en-US" altLang="ko-KR" b="1" dirty="0" smtClean="0">
                <a:solidFill>
                  <a:schemeClr val="tx1"/>
                </a:solidFill>
                <a:latin typeface="Lucida Sans" panose="020B0602030504020204" pitchFamily="34" charset="0"/>
                <a:ea typeface="돋움" pitchFamily="50" charset="-127"/>
              </a:rPr>
              <a:t>&lt;</a:t>
            </a:r>
            <a:r>
              <a:rPr lang="en-US" altLang="ko-KR" b="1" dirty="0" err="1" smtClean="0">
                <a:solidFill>
                  <a:schemeClr val="tx1"/>
                </a:solidFill>
                <a:latin typeface="Lucida Sans" panose="020B0602030504020204" pitchFamily="34" charset="0"/>
                <a:ea typeface="돋움" pitchFamily="50" charset="-127"/>
              </a:rPr>
              <a:t>aN</a:t>
            </a:r>
            <a:r>
              <a:rPr lang="en-US" altLang="ko-KR" b="1" dirty="0" smtClean="0">
                <a:solidFill>
                  <a:schemeClr val="tx1"/>
                </a:solidFill>
                <a:latin typeface="Lucida Sans" panose="020B0602030504020204" pitchFamily="34" charset="0"/>
                <a:ea typeface="돋움" pitchFamily="50" charset="-127"/>
              </a:rPr>
              <a:t>-LITE 16W&gt;</a:t>
            </a:r>
            <a:endParaRPr lang="en-US" altLang="ko-KR" b="1" dirty="0">
              <a:solidFill>
                <a:schemeClr val="tx1"/>
              </a:solidFill>
              <a:latin typeface="Lucida Sans" panose="020B0602030504020204" pitchFamily="34" charset="0"/>
              <a:ea typeface="돋움" pitchFamily="50" charset="-127"/>
            </a:endParaRPr>
          </a:p>
        </p:txBody>
      </p:sp>
      <p:sp>
        <p:nvSpPr>
          <p:cNvPr id="17" name="Line 1256"/>
          <p:cNvSpPr>
            <a:spLocks noChangeShapeType="1"/>
          </p:cNvSpPr>
          <p:nvPr/>
        </p:nvSpPr>
        <p:spPr bwMode="auto">
          <a:xfrm flipH="1" flipV="1">
            <a:off x="5576715" y="2662100"/>
            <a:ext cx="2585" cy="349217"/>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18" name="Line 1256"/>
          <p:cNvSpPr>
            <a:spLocks noChangeShapeType="1"/>
          </p:cNvSpPr>
          <p:nvPr/>
        </p:nvSpPr>
        <p:spPr bwMode="auto">
          <a:xfrm flipH="1">
            <a:off x="1454943" y="1848659"/>
            <a:ext cx="0" cy="312473"/>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19" name="Line 1255"/>
          <p:cNvSpPr>
            <a:spLocks noChangeShapeType="1"/>
          </p:cNvSpPr>
          <p:nvPr/>
        </p:nvSpPr>
        <p:spPr bwMode="auto">
          <a:xfrm>
            <a:off x="4213702" y="1815608"/>
            <a:ext cx="0" cy="323850"/>
          </a:xfrm>
          <a:prstGeom prst="line">
            <a:avLst/>
          </a:prstGeom>
          <a:noFill/>
          <a:ln w="25400">
            <a:solidFill>
              <a:srgbClr val="FF0000"/>
            </a:solidFill>
            <a:round/>
            <a:headEnd/>
            <a:tailEnd type="triangle" w="med" len="med"/>
          </a:ln>
        </p:spPr>
        <p:txBody>
          <a:bodyPr>
            <a:spAutoFit/>
          </a:bodyPr>
          <a:lstStyle/>
          <a:p>
            <a:endParaRPr lang="ko-KR" altLang="en-US"/>
          </a:p>
        </p:txBody>
      </p:sp>
      <p:sp>
        <p:nvSpPr>
          <p:cNvPr id="21" name="Text Box 1259"/>
          <p:cNvSpPr txBox="1">
            <a:spLocks noChangeArrowheads="1"/>
          </p:cNvSpPr>
          <p:nvPr/>
        </p:nvSpPr>
        <p:spPr bwMode="auto">
          <a:xfrm>
            <a:off x="2013454" y="1620765"/>
            <a:ext cx="1233805" cy="230832"/>
          </a:xfrm>
          <a:prstGeom prst="rect">
            <a:avLst/>
          </a:prstGeom>
          <a:noFill/>
          <a:ln w="9525" algn="ctr">
            <a:noFill/>
            <a:miter lim="800000"/>
            <a:headEnd/>
            <a:tailEnd/>
          </a:ln>
        </p:spPr>
        <p:txBody>
          <a:bodyPr wrap="square">
            <a:spAutoFit/>
          </a:bodyPr>
          <a:lstStyle/>
          <a:p>
            <a:pPr>
              <a:spcBef>
                <a:spcPct val="50000"/>
              </a:spcBef>
            </a:pPr>
            <a:r>
              <a:rPr lang="en-US" altLang="ko-KR" sz="900" b="1" dirty="0" smtClean="0">
                <a:solidFill>
                  <a:schemeClr val="tx1"/>
                </a:solidFill>
                <a:latin typeface="Arial" charset="0"/>
              </a:rPr>
              <a:t>4. Number Buttons</a:t>
            </a:r>
            <a:endParaRPr lang="en-US" altLang="ko-KR" sz="900" b="1" dirty="0">
              <a:solidFill>
                <a:schemeClr val="tx1"/>
              </a:solidFill>
              <a:latin typeface="Arial" charset="0"/>
            </a:endParaRPr>
          </a:p>
        </p:txBody>
      </p:sp>
      <p:sp>
        <p:nvSpPr>
          <p:cNvPr id="22" name="Line 1255"/>
          <p:cNvSpPr>
            <a:spLocks noChangeShapeType="1"/>
          </p:cNvSpPr>
          <p:nvPr/>
        </p:nvSpPr>
        <p:spPr bwMode="auto">
          <a:xfrm>
            <a:off x="2475733" y="1815608"/>
            <a:ext cx="0" cy="323850"/>
          </a:xfrm>
          <a:prstGeom prst="line">
            <a:avLst/>
          </a:prstGeom>
          <a:noFill/>
          <a:ln w="25400">
            <a:solidFill>
              <a:srgbClr val="FF0000"/>
            </a:solidFill>
            <a:round/>
            <a:headEnd/>
            <a:tailEnd type="triangle" w="med" len="med"/>
          </a:ln>
        </p:spPr>
        <p:txBody>
          <a:bodyPr>
            <a:spAutoFit/>
          </a:bodyPr>
          <a:lstStyle/>
          <a:p>
            <a:endParaRPr lang="ko-KR" altLang="en-US"/>
          </a:p>
        </p:txBody>
      </p:sp>
      <p:sp>
        <p:nvSpPr>
          <p:cNvPr id="23" name="Text Box 1259"/>
          <p:cNvSpPr txBox="1">
            <a:spLocks noChangeArrowheads="1"/>
          </p:cNvSpPr>
          <p:nvPr/>
        </p:nvSpPr>
        <p:spPr bwMode="auto">
          <a:xfrm>
            <a:off x="3350041" y="1616952"/>
            <a:ext cx="1670050" cy="231775"/>
          </a:xfrm>
          <a:prstGeom prst="rect">
            <a:avLst/>
          </a:prstGeom>
          <a:noFill/>
          <a:ln w="9525" algn="ctr">
            <a:noFill/>
            <a:miter lim="800000"/>
            <a:headEnd/>
            <a:tailEnd/>
          </a:ln>
        </p:spPr>
        <p:txBody>
          <a:bodyPr wrap="square">
            <a:spAutoFit/>
          </a:bodyPr>
          <a:lstStyle/>
          <a:p>
            <a:pPr algn="ctr">
              <a:spcBef>
                <a:spcPct val="50000"/>
              </a:spcBef>
            </a:pPr>
            <a:r>
              <a:rPr lang="en-US" altLang="ko-KR" sz="900" dirty="0" smtClean="0">
                <a:solidFill>
                  <a:schemeClr val="tx1"/>
                </a:solidFill>
                <a:latin typeface="Arial" charset="0"/>
              </a:rPr>
              <a:t>5. </a:t>
            </a:r>
            <a:r>
              <a:rPr lang="en-US" altLang="ko-KR" sz="900" b="1" dirty="0">
                <a:solidFill>
                  <a:schemeClr val="tx1"/>
                </a:solidFill>
                <a:latin typeface="Arial" charset="0"/>
              </a:rPr>
              <a:t>Function Keys</a:t>
            </a:r>
          </a:p>
        </p:txBody>
      </p:sp>
      <p:sp>
        <p:nvSpPr>
          <p:cNvPr id="28" name="Text Box 79"/>
          <p:cNvSpPr txBox="1">
            <a:spLocks noChangeArrowheads="1"/>
          </p:cNvSpPr>
          <p:nvPr/>
        </p:nvSpPr>
        <p:spPr bwMode="auto">
          <a:xfrm>
            <a:off x="764178" y="831288"/>
            <a:ext cx="1331912" cy="260350"/>
          </a:xfrm>
          <a:prstGeom prst="rect">
            <a:avLst/>
          </a:prstGeom>
          <a:noFill/>
          <a:ln w="9525">
            <a:noFill/>
            <a:miter lim="800000"/>
            <a:headEnd/>
            <a:tailEnd/>
          </a:ln>
          <a:effectLst/>
        </p:spPr>
        <p:txBody>
          <a:bodyPr>
            <a:spAutoFit/>
          </a:bodyPr>
          <a:lstStyle/>
          <a:p>
            <a:pPr>
              <a:spcBef>
                <a:spcPct val="50000"/>
              </a:spcBef>
            </a:pPr>
            <a:r>
              <a:rPr lang="en-US" altLang="ko-KR" b="1" dirty="0">
                <a:solidFill>
                  <a:schemeClr val="tx1"/>
                </a:solidFill>
                <a:latin typeface="Arial" panose="020B0604020202020204" pitchFamily="34" charset="0"/>
                <a:ea typeface="돋움" pitchFamily="50" charset="-127"/>
                <a:cs typeface="Arial" panose="020B0604020202020204" pitchFamily="34" charset="0"/>
              </a:rPr>
              <a:t>[</a:t>
            </a:r>
            <a:r>
              <a:rPr lang="ko-KR" altLang="ko-KR" b="1" dirty="0">
                <a:solidFill>
                  <a:schemeClr val="tx1"/>
                </a:solidFill>
                <a:latin typeface="Arial" panose="020B0604020202020204" pitchFamily="34" charset="0"/>
                <a:cs typeface="Arial" panose="020B0604020202020204" pitchFamily="34" charset="0"/>
              </a:rPr>
              <a:t>Front </a:t>
            </a:r>
            <a:r>
              <a:rPr lang="en-US" altLang="ko-KR" b="1" dirty="0">
                <a:solidFill>
                  <a:schemeClr val="tx1"/>
                </a:solidFill>
                <a:latin typeface="Arial" panose="020B0604020202020204" pitchFamily="34" charset="0"/>
                <a:cs typeface="Arial" panose="020B0604020202020204" pitchFamily="34" charset="0"/>
              </a:rPr>
              <a:t>Panel</a:t>
            </a:r>
            <a:r>
              <a:rPr lang="en-US" altLang="ko-KR" b="1" dirty="0">
                <a:solidFill>
                  <a:schemeClr val="tx1"/>
                </a:solidFill>
                <a:latin typeface="Arial" panose="020B0604020202020204" pitchFamily="34" charset="0"/>
                <a:ea typeface="돋움" pitchFamily="50" charset="-127"/>
                <a:cs typeface="Arial" panose="020B0604020202020204" pitchFamily="34" charset="0"/>
              </a:rPr>
              <a:t>]</a:t>
            </a:r>
          </a:p>
        </p:txBody>
      </p:sp>
    </p:spTree>
    <p:extLst>
      <p:ext uri="{BB962C8B-B14F-4D97-AF65-F5344CB8AC3E}">
        <p14:creationId xmlns:p14="http://schemas.microsoft.com/office/powerpoint/2010/main" val="350826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1" hangingPunct="1">
          <a:lnSpc>
            <a:spcPct val="100000"/>
          </a:lnSpc>
          <a:spcBef>
            <a:spcPct val="0"/>
          </a:spcBef>
          <a:spcAft>
            <a:spcPct val="0"/>
          </a:spcAft>
          <a:buClrTx/>
          <a:buSzTx/>
          <a:buFontTx/>
          <a:buNone/>
          <a:tabLst/>
          <a:defRPr kumimoji="1" sz="1100" b="0" i="0" u="none" strike="noStrike" cap="none" normalizeH="0" baseline="0" smtClean="0">
            <a:ln>
              <a:noFill/>
            </a:ln>
            <a:solidFill>
              <a:srgbClr val="FF0000"/>
            </a:solidFill>
            <a:effectLst/>
            <a:latin typeface="Times New Roman" pitchFamily="18" charset="0"/>
            <a:ea typeface="굴림" charset="-127"/>
          </a:defRPr>
        </a:defPPr>
      </a:lstStyle>
    </a:spDef>
    <a:lnDef>
      <a:spPr bwMode="auto">
        <a:noFill/>
        <a:ln w="25400" cap="flat" cmpd="sng" algn="ctr">
          <a:solidFill>
            <a:schemeClr val="bg2"/>
          </a:solidFill>
          <a:prstDash val="solid"/>
          <a:round/>
          <a:headEnd type="none" w="med" len="med"/>
          <a:tailEnd type="none" w="med" len="med"/>
        </a:ln>
        <a:effectLst/>
      </a:spPr>
      <a:body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118467</TotalTime>
  <Words>9476</Words>
  <Application>Microsoft Office PowerPoint</Application>
  <PresentationFormat>사용자 지정</PresentationFormat>
  <Paragraphs>1417</Paragraphs>
  <Slides>87</Slides>
  <Notes>2</Notes>
  <HiddenSlides>0</HiddenSlides>
  <MMClips>0</MMClips>
  <ScaleCrop>false</ScaleCrop>
  <HeadingPairs>
    <vt:vector size="8" baseType="variant">
      <vt:variant>
        <vt:lpstr>사용한 글꼴</vt:lpstr>
      </vt:variant>
      <vt:variant>
        <vt:i4>14</vt:i4>
      </vt:variant>
      <vt:variant>
        <vt:lpstr>테마</vt:lpstr>
      </vt:variant>
      <vt:variant>
        <vt:i4>1</vt:i4>
      </vt:variant>
      <vt:variant>
        <vt:lpstr>포함된 OLE 서버</vt:lpstr>
      </vt:variant>
      <vt:variant>
        <vt:i4>2</vt:i4>
      </vt:variant>
      <vt:variant>
        <vt:lpstr>슬라이드 제목</vt:lpstr>
      </vt:variant>
      <vt:variant>
        <vt:i4>87</vt:i4>
      </vt:variant>
    </vt:vector>
  </HeadingPairs>
  <TitlesOfParts>
    <vt:vector size="104" baseType="lpstr">
      <vt:lpstr>Adobe 명조 Std M</vt:lpstr>
      <vt:lpstr>Meiryo UI</vt:lpstr>
      <vt:lpstr>굴림</vt:lpstr>
      <vt:lpstr>굴림체</vt:lpstr>
      <vt:lpstr>돋움</vt:lpstr>
      <vt:lpstr>맑은 고딕</vt:lpstr>
      <vt:lpstr>바탕</vt:lpstr>
      <vt:lpstr>휴먼둥근헤드라인</vt:lpstr>
      <vt:lpstr>휴먼옛체</vt:lpstr>
      <vt:lpstr>Arial</vt:lpstr>
      <vt:lpstr>Calibri Light</vt:lpstr>
      <vt:lpstr>Lucida Sans</vt:lpstr>
      <vt:lpstr>Times New Roman</vt:lpstr>
      <vt:lpstr>Wingdings</vt:lpstr>
      <vt:lpstr>기본 디자인</vt:lpstr>
      <vt:lpstr>Image</vt:lpstr>
      <vt:lpstr>그림</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dggen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Randy Lee</dc:creator>
  <cp:lastModifiedBy>aao12</cp:lastModifiedBy>
  <cp:revision>1994</cp:revision>
  <cp:lastPrinted>2019-10-02T05:25:59Z</cp:lastPrinted>
  <dcterms:created xsi:type="dcterms:W3CDTF">2005-10-10T21:13:49Z</dcterms:created>
  <dcterms:modified xsi:type="dcterms:W3CDTF">2023-09-21T07:35:42Z</dcterms:modified>
</cp:coreProperties>
</file>