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8"/>
  </p:notesMasterIdLst>
  <p:handoutMasterIdLst>
    <p:handoutMasterId r:id="rId89"/>
  </p:handoutMasterIdLst>
  <p:sldIdLst>
    <p:sldId id="689" r:id="rId2"/>
    <p:sldId id="690" r:id="rId3"/>
    <p:sldId id="408" r:id="rId4"/>
    <p:sldId id="259" r:id="rId5"/>
    <p:sldId id="388" r:id="rId6"/>
    <p:sldId id="262" r:id="rId7"/>
    <p:sldId id="725" r:id="rId8"/>
    <p:sldId id="739" r:id="rId9"/>
    <p:sldId id="749" r:id="rId10"/>
    <p:sldId id="750" r:id="rId11"/>
    <p:sldId id="736" r:id="rId12"/>
    <p:sldId id="272" r:id="rId13"/>
    <p:sldId id="273" r:id="rId14"/>
    <p:sldId id="409" r:id="rId15"/>
    <p:sldId id="730" r:id="rId16"/>
    <p:sldId id="731" r:id="rId17"/>
    <p:sldId id="732" r:id="rId18"/>
    <p:sldId id="277" r:id="rId19"/>
    <p:sldId id="733" r:id="rId20"/>
    <p:sldId id="740" r:id="rId21"/>
    <p:sldId id="414" r:id="rId22"/>
    <p:sldId id="700" r:id="rId23"/>
    <p:sldId id="673" r:id="rId24"/>
    <p:sldId id="701" r:id="rId25"/>
    <p:sldId id="674" r:id="rId26"/>
    <p:sldId id="702" r:id="rId27"/>
    <p:sldId id="741" r:id="rId28"/>
    <p:sldId id="675" r:id="rId29"/>
    <p:sldId id="679" r:id="rId30"/>
    <p:sldId id="680" r:id="rId31"/>
    <p:sldId id="677" r:id="rId32"/>
    <p:sldId id="681" r:id="rId33"/>
    <p:sldId id="682" r:id="rId34"/>
    <p:sldId id="723" r:id="rId35"/>
    <p:sldId id="724" r:id="rId36"/>
    <p:sldId id="463" r:id="rId37"/>
    <p:sldId id="751" r:id="rId38"/>
    <p:sldId id="462" r:id="rId39"/>
    <p:sldId id="423" r:id="rId40"/>
    <p:sldId id="288" r:id="rId41"/>
    <p:sldId id="426" r:id="rId42"/>
    <p:sldId id="289" r:id="rId43"/>
    <p:sldId id="703" r:id="rId44"/>
    <p:sldId id="683" r:id="rId45"/>
    <p:sldId id="293" r:id="rId46"/>
    <p:sldId id="427" r:id="rId47"/>
    <p:sldId id="335" r:id="rId48"/>
    <p:sldId id="704" r:id="rId49"/>
    <p:sldId id="742" r:id="rId50"/>
    <p:sldId id="428" r:id="rId51"/>
    <p:sldId id="694" r:id="rId52"/>
    <p:sldId id="429" r:id="rId53"/>
    <p:sldId id="707" r:id="rId54"/>
    <p:sldId id="752" r:id="rId55"/>
    <p:sldId id="706" r:id="rId56"/>
    <p:sldId id="714" r:id="rId57"/>
    <p:sldId id="738" r:id="rId58"/>
    <p:sldId id="743" r:id="rId59"/>
    <p:sldId id="744" r:id="rId60"/>
    <p:sldId id="745" r:id="rId61"/>
    <p:sldId id="489" r:id="rId62"/>
    <p:sldId id="684" r:id="rId63"/>
    <p:sldId id="488" r:id="rId64"/>
    <p:sldId id="717" r:id="rId65"/>
    <p:sldId id="718" r:id="rId66"/>
    <p:sldId id="719" r:id="rId67"/>
    <p:sldId id="492" r:id="rId68"/>
    <p:sldId id="746" r:id="rId69"/>
    <p:sldId id="720" r:id="rId70"/>
    <p:sldId id="721" r:id="rId71"/>
    <p:sldId id="747" r:id="rId72"/>
    <p:sldId id="433" r:id="rId73"/>
    <p:sldId id="496" r:id="rId74"/>
    <p:sldId id="434" r:id="rId75"/>
    <p:sldId id="748" r:id="rId76"/>
    <p:sldId id="696" r:id="rId77"/>
    <p:sldId id="435" r:id="rId78"/>
    <p:sldId id="500" r:id="rId79"/>
    <p:sldId id="502" r:id="rId80"/>
    <p:sldId id="501" r:id="rId81"/>
    <p:sldId id="439" r:id="rId82"/>
    <p:sldId id="722" r:id="rId83"/>
    <p:sldId id="503" r:id="rId84"/>
    <p:sldId id="686" r:id="rId85"/>
    <p:sldId id="687" r:id="rId86"/>
    <p:sldId id="602" r:id="rId87"/>
  </p:sldIdLst>
  <p:sldSz cx="6553200" cy="9253538"/>
  <p:notesSz cx="7104063" cy="10234613"/>
  <p:defaultTextStyle>
    <a:defPPr>
      <a:defRPr lang="ko-KR"/>
    </a:defPPr>
    <a:lvl1pPr algn="l" rtl="0" fontAlgn="base" latinLnBrk="1">
      <a:spcBef>
        <a:spcPct val="0"/>
      </a:spcBef>
      <a:spcAft>
        <a:spcPct val="0"/>
      </a:spcAft>
      <a:defRPr kumimoji="1" sz="1100" kern="1200">
        <a:solidFill>
          <a:srgbClr val="FF0000"/>
        </a:solidFill>
        <a:latin typeface="Times New Roman" pitchFamily="18" charset="0"/>
        <a:ea typeface="굴림" charset="-127"/>
        <a:cs typeface="+mn-cs"/>
      </a:defRPr>
    </a:lvl1pPr>
    <a:lvl2pPr marL="457200" algn="l" rtl="0" fontAlgn="base" latinLnBrk="1">
      <a:spcBef>
        <a:spcPct val="0"/>
      </a:spcBef>
      <a:spcAft>
        <a:spcPct val="0"/>
      </a:spcAft>
      <a:defRPr kumimoji="1" sz="1100" kern="1200">
        <a:solidFill>
          <a:srgbClr val="FF0000"/>
        </a:solidFill>
        <a:latin typeface="Times New Roman" pitchFamily="18" charset="0"/>
        <a:ea typeface="굴림" charset="-127"/>
        <a:cs typeface="+mn-cs"/>
      </a:defRPr>
    </a:lvl2pPr>
    <a:lvl3pPr marL="914400" algn="l" rtl="0" fontAlgn="base" latinLnBrk="1">
      <a:spcBef>
        <a:spcPct val="0"/>
      </a:spcBef>
      <a:spcAft>
        <a:spcPct val="0"/>
      </a:spcAft>
      <a:defRPr kumimoji="1" sz="1100" kern="1200">
        <a:solidFill>
          <a:srgbClr val="FF0000"/>
        </a:solidFill>
        <a:latin typeface="Times New Roman" pitchFamily="18" charset="0"/>
        <a:ea typeface="굴림" charset="-127"/>
        <a:cs typeface="+mn-cs"/>
      </a:defRPr>
    </a:lvl3pPr>
    <a:lvl4pPr marL="1371600" algn="l" rtl="0" fontAlgn="base" latinLnBrk="1">
      <a:spcBef>
        <a:spcPct val="0"/>
      </a:spcBef>
      <a:spcAft>
        <a:spcPct val="0"/>
      </a:spcAft>
      <a:defRPr kumimoji="1" sz="1100" kern="1200">
        <a:solidFill>
          <a:srgbClr val="FF0000"/>
        </a:solidFill>
        <a:latin typeface="Times New Roman" pitchFamily="18" charset="0"/>
        <a:ea typeface="굴림" charset="-127"/>
        <a:cs typeface="+mn-cs"/>
      </a:defRPr>
    </a:lvl4pPr>
    <a:lvl5pPr marL="1828800" algn="l" rtl="0" fontAlgn="base" latinLnBrk="1">
      <a:spcBef>
        <a:spcPct val="0"/>
      </a:spcBef>
      <a:spcAft>
        <a:spcPct val="0"/>
      </a:spcAft>
      <a:defRPr kumimoji="1" sz="1100" kern="1200">
        <a:solidFill>
          <a:srgbClr val="FF0000"/>
        </a:solidFill>
        <a:latin typeface="Times New Roman" pitchFamily="18" charset="0"/>
        <a:ea typeface="굴림" charset="-127"/>
        <a:cs typeface="+mn-cs"/>
      </a:defRPr>
    </a:lvl5pPr>
    <a:lvl6pPr marL="2286000" algn="l" defTabSz="914400" rtl="0" eaLnBrk="1" latinLnBrk="1" hangingPunct="1">
      <a:defRPr kumimoji="1" sz="1100" kern="1200">
        <a:solidFill>
          <a:srgbClr val="FF0000"/>
        </a:solidFill>
        <a:latin typeface="Times New Roman" pitchFamily="18" charset="0"/>
        <a:ea typeface="굴림" charset="-127"/>
        <a:cs typeface="+mn-cs"/>
      </a:defRPr>
    </a:lvl6pPr>
    <a:lvl7pPr marL="2743200" algn="l" defTabSz="914400" rtl="0" eaLnBrk="1" latinLnBrk="1" hangingPunct="1">
      <a:defRPr kumimoji="1" sz="1100" kern="1200">
        <a:solidFill>
          <a:srgbClr val="FF0000"/>
        </a:solidFill>
        <a:latin typeface="Times New Roman" pitchFamily="18" charset="0"/>
        <a:ea typeface="굴림" charset="-127"/>
        <a:cs typeface="+mn-cs"/>
      </a:defRPr>
    </a:lvl7pPr>
    <a:lvl8pPr marL="3200400" algn="l" defTabSz="914400" rtl="0" eaLnBrk="1" latinLnBrk="1" hangingPunct="1">
      <a:defRPr kumimoji="1" sz="1100" kern="1200">
        <a:solidFill>
          <a:srgbClr val="FF0000"/>
        </a:solidFill>
        <a:latin typeface="Times New Roman" pitchFamily="18" charset="0"/>
        <a:ea typeface="굴림" charset="-127"/>
        <a:cs typeface="+mn-cs"/>
      </a:defRPr>
    </a:lvl8pPr>
    <a:lvl9pPr marL="3657600" algn="l" defTabSz="914400" rtl="0" eaLnBrk="1" latinLnBrk="1" hangingPunct="1">
      <a:defRPr kumimoji="1" sz="1100" kern="1200">
        <a:solidFill>
          <a:srgbClr val="FF0000"/>
        </a:solidFill>
        <a:latin typeface="Times New Roman" pitchFamily="18" charset="0"/>
        <a:ea typeface="굴림" charset="-127"/>
        <a:cs typeface="+mn-cs"/>
      </a:defRPr>
    </a:lvl9pPr>
  </p:defaultTextStyle>
  <p:extLst>
    <p:ext uri="{EFAFB233-063F-42B5-8137-9DF3F51BA10A}">
      <p15:sldGuideLst xmlns:p15="http://schemas.microsoft.com/office/powerpoint/2012/main">
        <p15:guide id="1" orient="horz" pos="555">
          <p15:clr>
            <a:srgbClr val="A4A3A4"/>
          </p15:clr>
        </p15:guide>
        <p15:guide id="2" orient="horz" pos="419">
          <p15:clr>
            <a:srgbClr val="A4A3A4"/>
          </p15:clr>
        </p15:guide>
        <p15:guide id="3" pos="499">
          <p15:clr>
            <a:srgbClr val="A4A3A4"/>
          </p15:clr>
        </p15:guide>
        <p15:guide id="4" pos="3629">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FF"/>
    <a:srgbClr val="000066"/>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테마 스타일 1 - 강조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스타일 없음, 눈금 없음">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테마 스타일 1 - 강조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87" autoAdjust="0"/>
    <p:restoredTop sz="99190" autoAdjust="0"/>
  </p:normalViewPr>
  <p:slideViewPr>
    <p:cSldViewPr snapToGrid="0">
      <p:cViewPr varScale="1">
        <p:scale>
          <a:sx n="86" d="100"/>
          <a:sy n="86" d="100"/>
        </p:scale>
        <p:origin x="2988" y="90"/>
      </p:cViewPr>
      <p:guideLst>
        <p:guide orient="horz" pos="555"/>
        <p:guide orient="horz" pos="419"/>
        <p:guide pos="499"/>
        <p:guide pos="362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5" d="100"/>
        <a:sy n="25" d="100"/>
      </p:scale>
      <p:origin x="0" y="0"/>
    </p:cViewPr>
  </p:sorterViewPr>
  <p:notesViewPr>
    <p:cSldViewPr snapToGrid="0">
      <p:cViewPr varScale="1">
        <p:scale>
          <a:sx n="91" d="100"/>
          <a:sy n="91" d="100"/>
        </p:scale>
        <p:origin x="-2730" y="-126"/>
      </p:cViewPr>
      <p:guideLst>
        <p:guide orient="horz" pos="3224"/>
        <p:guide pos="2238"/>
      </p:guideLst>
    </p:cSldViewPr>
  </p:notesViewPr>
  <p:gridSpacing cx="45005" cy="45005"/>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3" y="3"/>
            <a:ext cx="3078639" cy="511175"/>
          </a:xfrm>
          <a:prstGeom prst="rect">
            <a:avLst/>
          </a:prstGeom>
          <a:noFill/>
          <a:ln w="9525">
            <a:noFill/>
            <a:miter lim="800000"/>
            <a:headEnd/>
            <a:tailEnd/>
          </a:ln>
          <a:effectLst/>
        </p:spPr>
        <p:txBody>
          <a:bodyPr vert="horz" wrap="square" lIns="99038" tIns="49519" rIns="99038" bIns="49519" numCol="1" anchor="t" anchorCtr="0" compatLnSpc="1">
            <a:prstTxWarp prst="textNoShape">
              <a:avLst/>
            </a:prstTxWarp>
          </a:bodyPr>
          <a:lstStyle>
            <a:lvl1pPr defTabSz="990501">
              <a:defRPr sz="1300">
                <a:solidFill>
                  <a:schemeClr val="tx1"/>
                </a:solidFill>
                <a:latin typeface="굴림" charset="-127"/>
              </a:defRPr>
            </a:lvl1pPr>
          </a:lstStyle>
          <a:p>
            <a:endParaRPr lang="en-US" altLang="ko-KR"/>
          </a:p>
        </p:txBody>
      </p:sp>
      <p:sp>
        <p:nvSpPr>
          <p:cNvPr id="69635" name="Rectangle 3"/>
          <p:cNvSpPr>
            <a:spLocks noGrp="1" noChangeArrowheads="1"/>
          </p:cNvSpPr>
          <p:nvPr>
            <p:ph type="dt" sz="quarter" idx="1"/>
          </p:nvPr>
        </p:nvSpPr>
        <p:spPr bwMode="auto">
          <a:xfrm>
            <a:off x="4023837" y="3"/>
            <a:ext cx="3078639" cy="511175"/>
          </a:xfrm>
          <a:prstGeom prst="rect">
            <a:avLst/>
          </a:prstGeom>
          <a:noFill/>
          <a:ln w="9525">
            <a:noFill/>
            <a:miter lim="800000"/>
            <a:headEnd/>
            <a:tailEnd/>
          </a:ln>
          <a:effectLst/>
        </p:spPr>
        <p:txBody>
          <a:bodyPr vert="horz" wrap="square" lIns="99038" tIns="49519" rIns="99038" bIns="49519" numCol="1" anchor="t" anchorCtr="0" compatLnSpc="1">
            <a:prstTxWarp prst="textNoShape">
              <a:avLst/>
            </a:prstTxWarp>
          </a:bodyPr>
          <a:lstStyle>
            <a:lvl1pPr algn="r" defTabSz="990501">
              <a:defRPr sz="1300">
                <a:solidFill>
                  <a:schemeClr val="tx1"/>
                </a:solidFill>
                <a:latin typeface="굴림" charset="-127"/>
              </a:defRPr>
            </a:lvl1pPr>
          </a:lstStyle>
          <a:p>
            <a:endParaRPr lang="en-US" altLang="ko-KR"/>
          </a:p>
        </p:txBody>
      </p:sp>
      <p:sp>
        <p:nvSpPr>
          <p:cNvPr id="69636" name="Rectangle 4"/>
          <p:cNvSpPr>
            <a:spLocks noGrp="1" noChangeArrowheads="1"/>
          </p:cNvSpPr>
          <p:nvPr>
            <p:ph type="ftr" sz="quarter" idx="2"/>
          </p:nvPr>
        </p:nvSpPr>
        <p:spPr bwMode="auto">
          <a:xfrm>
            <a:off x="3" y="9721852"/>
            <a:ext cx="3078639" cy="511175"/>
          </a:xfrm>
          <a:prstGeom prst="rect">
            <a:avLst/>
          </a:prstGeom>
          <a:noFill/>
          <a:ln w="9525">
            <a:noFill/>
            <a:miter lim="800000"/>
            <a:headEnd/>
            <a:tailEnd/>
          </a:ln>
          <a:effectLst/>
        </p:spPr>
        <p:txBody>
          <a:bodyPr vert="horz" wrap="square" lIns="99038" tIns="49519" rIns="99038" bIns="49519" numCol="1" anchor="b" anchorCtr="0" compatLnSpc="1">
            <a:prstTxWarp prst="textNoShape">
              <a:avLst/>
            </a:prstTxWarp>
          </a:bodyPr>
          <a:lstStyle>
            <a:lvl1pPr defTabSz="990501">
              <a:defRPr sz="1300">
                <a:solidFill>
                  <a:schemeClr val="tx1"/>
                </a:solidFill>
                <a:latin typeface="굴림" charset="-127"/>
              </a:defRPr>
            </a:lvl1pPr>
          </a:lstStyle>
          <a:p>
            <a:endParaRPr lang="en-US" altLang="ko-KR"/>
          </a:p>
        </p:txBody>
      </p:sp>
      <p:sp>
        <p:nvSpPr>
          <p:cNvPr id="69637" name="Rectangle 5"/>
          <p:cNvSpPr>
            <a:spLocks noGrp="1" noChangeArrowheads="1"/>
          </p:cNvSpPr>
          <p:nvPr>
            <p:ph type="sldNum" sz="quarter" idx="3"/>
          </p:nvPr>
        </p:nvSpPr>
        <p:spPr bwMode="auto">
          <a:xfrm>
            <a:off x="4023837" y="9721852"/>
            <a:ext cx="3078639" cy="511175"/>
          </a:xfrm>
          <a:prstGeom prst="rect">
            <a:avLst/>
          </a:prstGeom>
          <a:noFill/>
          <a:ln w="9525">
            <a:noFill/>
            <a:miter lim="800000"/>
            <a:headEnd/>
            <a:tailEnd/>
          </a:ln>
          <a:effectLst/>
        </p:spPr>
        <p:txBody>
          <a:bodyPr vert="horz" wrap="square" lIns="99038" tIns="49519" rIns="99038" bIns="49519" numCol="1" anchor="b" anchorCtr="0" compatLnSpc="1">
            <a:prstTxWarp prst="textNoShape">
              <a:avLst/>
            </a:prstTxWarp>
          </a:bodyPr>
          <a:lstStyle>
            <a:lvl1pPr algn="r" defTabSz="990501">
              <a:defRPr sz="1300">
                <a:solidFill>
                  <a:schemeClr val="tx1"/>
                </a:solidFill>
                <a:latin typeface="굴림" charset="-127"/>
              </a:defRPr>
            </a:lvl1pPr>
          </a:lstStyle>
          <a:p>
            <a:fld id="{DBC6B033-3286-4852-8629-B0A283CEE30A}" type="slidenum">
              <a:rPr lang="en-US" altLang="ko-KR"/>
              <a:pPr/>
              <a:t>‹#›</a:t>
            </a:fld>
            <a:endParaRPr lang="en-US" altLang="ko-KR"/>
          </a:p>
        </p:txBody>
      </p:sp>
    </p:spTree>
    <p:extLst>
      <p:ext uri="{BB962C8B-B14F-4D97-AF65-F5344CB8AC3E}">
        <p14:creationId xmlns:p14="http://schemas.microsoft.com/office/powerpoint/2010/main" val="28419233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3" y="3"/>
            <a:ext cx="3078639" cy="511175"/>
          </a:xfrm>
          <a:prstGeom prst="rect">
            <a:avLst/>
          </a:prstGeom>
          <a:noFill/>
          <a:ln w="9525">
            <a:noFill/>
            <a:miter lim="800000"/>
            <a:headEnd/>
            <a:tailEnd/>
          </a:ln>
          <a:effectLst/>
        </p:spPr>
        <p:txBody>
          <a:bodyPr vert="horz" wrap="square" lIns="99038" tIns="49519" rIns="99038" bIns="49519" numCol="1" anchor="t" anchorCtr="0" compatLnSpc="1">
            <a:prstTxWarp prst="textNoShape">
              <a:avLst/>
            </a:prstTxWarp>
          </a:bodyPr>
          <a:lstStyle>
            <a:lvl1pPr defTabSz="990501">
              <a:defRPr sz="1300">
                <a:solidFill>
                  <a:schemeClr val="tx1"/>
                </a:solidFill>
                <a:latin typeface="굴림" charset="-127"/>
              </a:defRPr>
            </a:lvl1pPr>
          </a:lstStyle>
          <a:p>
            <a:endParaRPr lang="en-US" altLang="ko-KR"/>
          </a:p>
        </p:txBody>
      </p:sp>
      <p:sp>
        <p:nvSpPr>
          <p:cNvPr id="67587" name="Rectangle 3"/>
          <p:cNvSpPr>
            <a:spLocks noGrp="1" noChangeArrowheads="1"/>
          </p:cNvSpPr>
          <p:nvPr>
            <p:ph type="dt" idx="1"/>
          </p:nvPr>
        </p:nvSpPr>
        <p:spPr bwMode="auto">
          <a:xfrm>
            <a:off x="4023837" y="3"/>
            <a:ext cx="3078639" cy="511175"/>
          </a:xfrm>
          <a:prstGeom prst="rect">
            <a:avLst/>
          </a:prstGeom>
          <a:noFill/>
          <a:ln w="9525">
            <a:noFill/>
            <a:miter lim="800000"/>
            <a:headEnd/>
            <a:tailEnd/>
          </a:ln>
          <a:effectLst/>
        </p:spPr>
        <p:txBody>
          <a:bodyPr vert="horz" wrap="square" lIns="99038" tIns="49519" rIns="99038" bIns="49519" numCol="1" anchor="t" anchorCtr="0" compatLnSpc="1">
            <a:prstTxWarp prst="textNoShape">
              <a:avLst/>
            </a:prstTxWarp>
          </a:bodyPr>
          <a:lstStyle>
            <a:lvl1pPr algn="r" defTabSz="990501">
              <a:defRPr sz="1300">
                <a:solidFill>
                  <a:schemeClr val="tx1"/>
                </a:solidFill>
                <a:latin typeface="굴림" charset="-127"/>
              </a:defRPr>
            </a:lvl1pPr>
          </a:lstStyle>
          <a:p>
            <a:endParaRPr lang="en-US" altLang="ko-KR"/>
          </a:p>
        </p:txBody>
      </p:sp>
      <p:sp>
        <p:nvSpPr>
          <p:cNvPr id="67588" name="Rectangle 4"/>
          <p:cNvSpPr>
            <a:spLocks noGrp="1" noRot="1" noChangeAspect="1" noChangeArrowheads="1" noTextEdit="1"/>
          </p:cNvSpPr>
          <p:nvPr>
            <p:ph type="sldImg" idx="2"/>
          </p:nvPr>
        </p:nvSpPr>
        <p:spPr bwMode="auto">
          <a:xfrm>
            <a:off x="2195513" y="768350"/>
            <a:ext cx="2714625" cy="3836988"/>
          </a:xfrm>
          <a:prstGeom prst="rect">
            <a:avLst/>
          </a:prstGeom>
          <a:noFill/>
          <a:ln w="9525">
            <a:solidFill>
              <a:srgbClr val="000000"/>
            </a:solidFill>
            <a:miter lim="800000"/>
            <a:headEnd/>
            <a:tailEnd/>
          </a:ln>
          <a:effectLst/>
        </p:spPr>
      </p:sp>
      <p:sp>
        <p:nvSpPr>
          <p:cNvPr id="67589" name="Rectangle 5"/>
          <p:cNvSpPr>
            <a:spLocks noGrp="1" noChangeArrowheads="1"/>
          </p:cNvSpPr>
          <p:nvPr>
            <p:ph type="body" sz="quarter" idx="3"/>
          </p:nvPr>
        </p:nvSpPr>
        <p:spPr bwMode="auto">
          <a:xfrm>
            <a:off x="710090" y="4860926"/>
            <a:ext cx="5683886" cy="4605338"/>
          </a:xfrm>
          <a:prstGeom prst="rect">
            <a:avLst/>
          </a:prstGeom>
          <a:noFill/>
          <a:ln w="9525">
            <a:noFill/>
            <a:miter lim="800000"/>
            <a:headEnd/>
            <a:tailEnd/>
          </a:ln>
          <a:effectLst/>
        </p:spPr>
        <p:txBody>
          <a:bodyPr vert="horz" wrap="square" lIns="99038" tIns="49519" rIns="99038" bIns="49519"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67590" name="Rectangle 6"/>
          <p:cNvSpPr>
            <a:spLocks noGrp="1" noChangeArrowheads="1"/>
          </p:cNvSpPr>
          <p:nvPr>
            <p:ph type="ftr" sz="quarter" idx="4"/>
          </p:nvPr>
        </p:nvSpPr>
        <p:spPr bwMode="auto">
          <a:xfrm>
            <a:off x="3" y="9721852"/>
            <a:ext cx="3078639" cy="511175"/>
          </a:xfrm>
          <a:prstGeom prst="rect">
            <a:avLst/>
          </a:prstGeom>
          <a:noFill/>
          <a:ln w="9525">
            <a:noFill/>
            <a:miter lim="800000"/>
            <a:headEnd/>
            <a:tailEnd/>
          </a:ln>
          <a:effectLst/>
        </p:spPr>
        <p:txBody>
          <a:bodyPr vert="horz" wrap="square" lIns="99038" tIns="49519" rIns="99038" bIns="49519" numCol="1" anchor="b" anchorCtr="0" compatLnSpc="1">
            <a:prstTxWarp prst="textNoShape">
              <a:avLst/>
            </a:prstTxWarp>
          </a:bodyPr>
          <a:lstStyle>
            <a:lvl1pPr defTabSz="990501">
              <a:defRPr sz="1300">
                <a:solidFill>
                  <a:schemeClr val="tx1"/>
                </a:solidFill>
                <a:latin typeface="굴림" charset="-127"/>
              </a:defRPr>
            </a:lvl1pPr>
          </a:lstStyle>
          <a:p>
            <a:endParaRPr lang="en-US" altLang="ko-KR"/>
          </a:p>
        </p:txBody>
      </p:sp>
      <p:sp>
        <p:nvSpPr>
          <p:cNvPr id="67591" name="Rectangle 7"/>
          <p:cNvSpPr>
            <a:spLocks noGrp="1" noChangeArrowheads="1"/>
          </p:cNvSpPr>
          <p:nvPr>
            <p:ph type="sldNum" sz="quarter" idx="5"/>
          </p:nvPr>
        </p:nvSpPr>
        <p:spPr bwMode="auto">
          <a:xfrm>
            <a:off x="4023837" y="9721852"/>
            <a:ext cx="3078639" cy="511175"/>
          </a:xfrm>
          <a:prstGeom prst="rect">
            <a:avLst/>
          </a:prstGeom>
          <a:noFill/>
          <a:ln w="9525">
            <a:noFill/>
            <a:miter lim="800000"/>
            <a:headEnd/>
            <a:tailEnd/>
          </a:ln>
          <a:effectLst/>
        </p:spPr>
        <p:txBody>
          <a:bodyPr vert="horz" wrap="square" lIns="99038" tIns="49519" rIns="99038" bIns="49519" numCol="1" anchor="b" anchorCtr="0" compatLnSpc="1">
            <a:prstTxWarp prst="textNoShape">
              <a:avLst/>
            </a:prstTxWarp>
          </a:bodyPr>
          <a:lstStyle>
            <a:lvl1pPr algn="r" defTabSz="990501">
              <a:defRPr sz="1300">
                <a:solidFill>
                  <a:schemeClr val="tx1"/>
                </a:solidFill>
                <a:latin typeface="굴림" charset="-127"/>
              </a:defRPr>
            </a:lvl1pPr>
          </a:lstStyle>
          <a:p>
            <a:fld id="{338795AA-DEDE-4254-865D-4155AE67C526}" type="slidenum">
              <a:rPr lang="en-US" altLang="ko-KR"/>
              <a:pPr/>
              <a:t>‹#›</a:t>
            </a:fld>
            <a:endParaRPr lang="en-US" altLang="ko-KR"/>
          </a:p>
        </p:txBody>
      </p:sp>
    </p:spTree>
    <p:extLst>
      <p:ext uri="{BB962C8B-B14F-4D97-AF65-F5344CB8AC3E}">
        <p14:creationId xmlns:p14="http://schemas.microsoft.com/office/powerpoint/2010/main" val="2514535903"/>
      </p:ext>
    </p:extLst>
  </p:cSld>
  <p:clrMap bg1="lt1" tx1="dk1" bg2="lt2" tx2="dk2" accent1="accent1" accent2="accent2" accent3="accent3" accent4="accent4" accent5="accent5" accent6="accent6" hlink="hlink" folHlink="folHlink"/>
  <p:notesStyle>
    <a:lvl1pPr algn="l" rtl="0" fontAlgn="base" latinLnBrk="1">
      <a:spcBef>
        <a:spcPct val="30000"/>
      </a:spcBef>
      <a:spcAft>
        <a:spcPct val="0"/>
      </a:spcAft>
      <a:defRPr kumimoji="1" sz="1200" kern="1200">
        <a:solidFill>
          <a:schemeClr val="tx1"/>
        </a:solidFill>
        <a:latin typeface="굴림" charset="-127"/>
        <a:ea typeface="굴림" charset="-127"/>
        <a:cs typeface="+mn-cs"/>
      </a:defRPr>
    </a:lvl1pPr>
    <a:lvl2pPr marL="457200" algn="l" rtl="0" fontAlgn="base" latinLnBrk="1">
      <a:spcBef>
        <a:spcPct val="30000"/>
      </a:spcBef>
      <a:spcAft>
        <a:spcPct val="0"/>
      </a:spcAft>
      <a:defRPr kumimoji="1" sz="1200" kern="1200">
        <a:solidFill>
          <a:schemeClr val="tx1"/>
        </a:solidFill>
        <a:latin typeface="굴림" charset="-127"/>
        <a:ea typeface="굴림" charset="-127"/>
        <a:cs typeface="+mn-cs"/>
      </a:defRPr>
    </a:lvl2pPr>
    <a:lvl3pPr marL="914400" algn="l" rtl="0" fontAlgn="base" latinLnBrk="1">
      <a:spcBef>
        <a:spcPct val="30000"/>
      </a:spcBef>
      <a:spcAft>
        <a:spcPct val="0"/>
      </a:spcAft>
      <a:defRPr kumimoji="1" sz="1200" kern="1200">
        <a:solidFill>
          <a:schemeClr val="tx1"/>
        </a:solidFill>
        <a:latin typeface="굴림" charset="-127"/>
        <a:ea typeface="굴림" charset="-127"/>
        <a:cs typeface="+mn-cs"/>
      </a:defRPr>
    </a:lvl3pPr>
    <a:lvl4pPr marL="1371600" algn="l" rtl="0" fontAlgn="base" latinLnBrk="1">
      <a:spcBef>
        <a:spcPct val="30000"/>
      </a:spcBef>
      <a:spcAft>
        <a:spcPct val="0"/>
      </a:spcAft>
      <a:defRPr kumimoji="1" sz="1200" kern="1200">
        <a:solidFill>
          <a:schemeClr val="tx1"/>
        </a:solidFill>
        <a:latin typeface="굴림" charset="-127"/>
        <a:ea typeface="굴림" charset="-127"/>
        <a:cs typeface="+mn-cs"/>
      </a:defRPr>
    </a:lvl4pPr>
    <a:lvl5pPr marL="1828800" algn="l" rtl="0" fontAlgn="base" latinLnBrk="1">
      <a:spcBef>
        <a:spcPct val="30000"/>
      </a:spcBef>
      <a:spcAft>
        <a:spcPct val="0"/>
      </a:spcAft>
      <a:defRPr kumimoji="1" sz="1200" kern="1200">
        <a:solidFill>
          <a:schemeClr val="tx1"/>
        </a:solidFill>
        <a:latin typeface="굴림" charset="-127"/>
        <a:ea typeface="굴림" charset="-127"/>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BE16C85A-C386-43F2-B83A-64F146BD2F63}" type="slidenum">
              <a:rPr lang="en-US" altLang="ko-KR"/>
              <a:pPr/>
              <a:t>1</a:t>
            </a:fld>
            <a:endParaRPr lang="en-US" altLang="ko-K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endParaRPr lang="ko-KR" altLang="ko-KR"/>
          </a:p>
        </p:txBody>
      </p:sp>
    </p:spTree>
    <p:extLst>
      <p:ext uri="{BB962C8B-B14F-4D97-AF65-F5344CB8AC3E}">
        <p14:creationId xmlns:p14="http://schemas.microsoft.com/office/powerpoint/2010/main" val="2692064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63D707BE-5357-4987-A321-A2EF3FEC55A3}" type="slidenum">
              <a:rPr lang="en-US" altLang="ko-KR"/>
              <a:pPr/>
              <a:t>2</a:t>
            </a:fld>
            <a:endParaRPr lang="en-US" altLang="ko-K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p:txBody>
          <a:bodyPr/>
          <a:lstStyle/>
          <a:p>
            <a:endParaRPr lang="ko-KR" altLang="ko-KR"/>
          </a:p>
        </p:txBody>
      </p:sp>
    </p:spTree>
    <p:extLst>
      <p:ext uri="{BB962C8B-B14F-4D97-AF65-F5344CB8AC3E}">
        <p14:creationId xmlns:p14="http://schemas.microsoft.com/office/powerpoint/2010/main" val="2397485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492125" y="2874963"/>
            <a:ext cx="5568950" cy="1982787"/>
          </a:xfrm>
          <a:prstGeom prst="rect">
            <a:avLst/>
          </a:prstGeo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982663" y="5243513"/>
            <a:ext cx="4587875" cy="2365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
        <p:nvSpPr>
          <p:cNvPr id="4" name="슬라이드 번호 개체 틀 3"/>
          <p:cNvSpPr>
            <a:spLocks noGrp="1"/>
          </p:cNvSpPr>
          <p:nvPr>
            <p:ph type="sldNum" sz="quarter" idx="10"/>
          </p:nvPr>
        </p:nvSpPr>
        <p:spPr/>
        <p:txBody>
          <a:bodyPr/>
          <a:lstStyle>
            <a:lvl1pPr>
              <a:defRPr/>
            </a:lvl1pPr>
          </a:lstStyle>
          <a:p>
            <a:fld id="{FC8A59DB-155B-4581-8337-57FCF138270F}" type="slidenum">
              <a:rPr lang="en-US" altLang="ko-KR"/>
              <a:pPr/>
              <a:t>‹#›</a:t>
            </a:fld>
            <a:endParaRPr lang="en-US" altLang="ko-K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a:xfrm>
            <a:off x="327025" y="369888"/>
            <a:ext cx="5899150" cy="1543050"/>
          </a:xfrm>
          <a:prstGeom prst="rect">
            <a:avLst/>
          </a:prstGeom>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327025" y="2159000"/>
            <a:ext cx="5899150" cy="6107113"/>
          </a:xfrm>
          <a:prstGeom prst="rect">
            <a:avLst/>
          </a:prstGeo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슬라이드 번호 개체 틀 3"/>
          <p:cNvSpPr>
            <a:spLocks noGrp="1"/>
          </p:cNvSpPr>
          <p:nvPr>
            <p:ph type="sldNum" sz="quarter" idx="10"/>
          </p:nvPr>
        </p:nvSpPr>
        <p:spPr/>
        <p:txBody>
          <a:bodyPr/>
          <a:lstStyle>
            <a:lvl1pPr>
              <a:defRPr/>
            </a:lvl1pPr>
          </a:lstStyle>
          <a:p>
            <a:fld id="{AE1474EE-C4DF-405A-8D9D-F16CE4EBB318}" type="slidenum">
              <a:rPr lang="en-US" altLang="ko-KR"/>
              <a:pPr/>
              <a:t>‹#›</a:t>
            </a:fld>
            <a:endParaRPr lang="en-US" altLang="ko-K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4751388" y="369888"/>
            <a:ext cx="1474787" cy="7896225"/>
          </a:xfrm>
          <a:prstGeom prst="rect">
            <a:avLst/>
          </a:prstGeo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327025" y="369888"/>
            <a:ext cx="4271963" cy="7896225"/>
          </a:xfrm>
          <a:prstGeom prst="rect">
            <a:avLst/>
          </a:prstGeo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슬라이드 번호 개체 틀 3"/>
          <p:cNvSpPr>
            <a:spLocks noGrp="1"/>
          </p:cNvSpPr>
          <p:nvPr>
            <p:ph type="sldNum" sz="quarter" idx="10"/>
          </p:nvPr>
        </p:nvSpPr>
        <p:spPr/>
        <p:txBody>
          <a:bodyPr/>
          <a:lstStyle>
            <a:lvl1pPr>
              <a:defRPr/>
            </a:lvl1pPr>
          </a:lstStyle>
          <a:p>
            <a:fld id="{44DE625A-84A9-4898-BC61-D763B23CC130}" type="slidenum">
              <a:rPr lang="en-US" altLang="ko-KR"/>
              <a:pPr/>
              <a:t>‹#›</a:t>
            </a:fld>
            <a:endParaRPr lang="en-US" altLang="ko-K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내용">
    <p:spTree>
      <p:nvGrpSpPr>
        <p:cNvPr id="1" name=""/>
        <p:cNvGrpSpPr/>
        <p:nvPr/>
      </p:nvGrpSpPr>
      <p:grpSpPr>
        <a:xfrm>
          <a:off x="0" y="0"/>
          <a:ext cx="0" cy="0"/>
          <a:chOff x="0" y="0"/>
          <a:chExt cx="0" cy="0"/>
        </a:xfrm>
      </p:grpSpPr>
      <p:sp>
        <p:nvSpPr>
          <p:cNvPr id="2" name="내용 개체 틀 1"/>
          <p:cNvSpPr>
            <a:spLocks noGrp="1"/>
          </p:cNvSpPr>
          <p:nvPr>
            <p:ph/>
          </p:nvPr>
        </p:nvSpPr>
        <p:spPr>
          <a:xfrm>
            <a:off x="327025" y="369888"/>
            <a:ext cx="5899150" cy="7896225"/>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3" name="슬라이드 번호 개체 틀 2"/>
          <p:cNvSpPr>
            <a:spLocks noGrp="1"/>
          </p:cNvSpPr>
          <p:nvPr>
            <p:ph type="sldNum" sz="quarter" idx="10"/>
          </p:nvPr>
        </p:nvSpPr>
        <p:spPr>
          <a:xfrm>
            <a:off x="720725" y="8726488"/>
            <a:ext cx="5111750" cy="179387"/>
          </a:xfrm>
        </p:spPr>
        <p:txBody>
          <a:bodyPr/>
          <a:lstStyle>
            <a:lvl1pPr>
              <a:defRPr/>
            </a:lvl1pPr>
          </a:lstStyle>
          <a:p>
            <a:fld id="{FA07D026-43FA-4806-B91D-6AD09E4659D8}" type="slidenum">
              <a:rPr lang="en-US" altLang="ko-KR"/>
              <a:pPr/>
              <a:t>‹#›</a:t>
            </a:fld>
            <a:endParaRPr lang="en-US" altLang="ko-K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327025" y="369888"/>
            <a:ext cx="5899150" cy="154305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a:xfrm>
            <a:off x="327025" y="2159000"/>
            <a:ext cx="5899150" cy="6107113"/>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슬라이드 번호 개체 틀 3"/>
          <p:cNvSpPr>
            <a:spLocks noGrp="1"/>
          </p:cNvSpPr>
          <p:nvPr>
            <p:ph type="sldNum" sz="quarter" idx="10"/>
          </p:nvPr>
        </p:nvSpPr>
        <p:spPr/>
        <p:txBody>
          <a:bodyPr/>
          <a:lstStyle>
            <a:lvl1pPr>
              <a:defRPr/>
            </a:lvl1pPr>
          </a:lstStyle>
          <a:p>
            <a:fld id="{4AAC2FD6-1B33-4163-8CE5-0634B3056EA6}" type="slidenum">
              <a:rPr lang="en-US" altLang="ko-KR"/>
              <a:pPr/>
              <a:t>‹#›</a:t>
            </a:fld>
            <a:endParaRPr lang="en-US" altLang="ko-K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517525" y="5946775"/>
            <a:ext cx="5570538" cy="1836738"/>
          </a:xfrm>
          <a:prstGeom prst="rect">
            <a:avLst/>
          </a:prstGeo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517525" y="3922713"/>
            <a:ext cx="5570538" cy="2024062"/>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
        <p:nvSpPr>
          <p:cNvPr id="4" name="슬라이드 번호 개체 틀 3"/>
          <p:cNvSpPr>
            <a:spLocks noGrp="1"/>
          </p:cNvSpPr>
          <p:nvPr>
            <p:ph type="sldNum" sz="quarter" idx="10"/>
          </p:nvPr>
        </p:nvSpPr>
        <p:spPr/>
        <p:txBody>
          <a:bodyPr/>
          <a:lstStyle>
            <a:lvl1pPr>
              <a:defRPr/>
            </a:lvl1pPr>
          </a:lstStyle>
          <a:p>
            <a:fld id="{695B985A-829B-4AAE-965E-CFCBF0577CB2}" type="slidenum">
              <a:rPr lang="en-US" altLang="ko-KR"/>
              <a:pPr/>
              <a:t>‹#›</a:t>
            </a:fld>
            <a:endParaRPr lang="en-US" altLang="ko-K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327025" y="369888"/>
            <a:ext cx="5899150" cy="154305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327025" y="2159000"/>
            <a:ext cx="2873375" cy="610711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3352800" y="2159000"/>
            <a:ext cx="2873375" cy="610711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슬라이드 번호 개체 틀 4"/>
          <p:cNvSpPr>
            <a:spLocks noGrp="1"/>
          </p:cNvSpPr>
          <p:nvPr>
            <p:ph type="sldNum" sz="quarter" idx="10"/>
          </p:nvPr>
        </p:nvSpPr>
        <p:spPr/>
        <p:txBody>
          <a:bodyPr/>
          <a:lstStyle>
            <a:lvl1pPr>
              <a:defRPr/>
            </a:lvl1pPr>
          </a:lstStyle>
          <a:p>
            <a:fld id="{93B75BC1-8C0E-4737-9484-F59CE241C5CB}" type="slidenum">
              <a:rPr lang="en-US" altLang="ko-KR"/>
              <a:pPr/>
              <a:t>‹#›</a:t>
            </a:fld>
            <a:endParaRPr lang="en-US" altLang="ko-K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327025" y="369888"/>
            <a:ext cx="5899150" cy="1543050"/>
          </a:xfrm>
          <a:prstGeom prst="rect">
            <a:avLst/>
          </a:prstGeom>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327025" y="2071688"/>
            <a:ext cx="2895600" cy="86360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327025" y="2935288"/>
            <a:ext cx="2895600" cy="53308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3328988" y="2071688"/>
            <a:ext cx="2897187" cy="86360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3328988" y="2935288"/>
            <a:ext cx="2897187" cy="53308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슬라이드 번호 개체 틀 6"/>
          <p:cNvSpPr>
            <a:spLocks noGrp="1"/>
          </p:cNvSpPr>
          <p:nvPr>
            <p:ph type="sldNum" sz="quarter" idx="10"/>
          </p:nvPr>
        </p:nvSpPr>
        <p:spPr/>
        <p:txBody>
          <a:bodyPr/>
          <a:lstStyle>
            <a:lvl1pPr>
              <a:defRPr/>
            </a:lvl1pPr>
          </a:lstStyle>
          <a:p>
            <a:fld id="{F7998815-AB63-46EF-AF14-BCA2733FFD89}" type="slidenum">
              <a:rPr lang="en-US" altLang="ko-KR"/>
              <a:pPr/>
              <a:t>‹#›</a:t>
            </a:fld>
            <a:endParaRPr lang="en-US" altLang="ko-K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327025" y="369888"/>
            <a:ext cx="5899150" cy="1543050"/>
          </a:xfrm>
          <a:prstGeom prst="rect">
            <a:avLst/>
          </a:prstGeom>
        </p:spPr>
        <p:txBody>
          <a:bodyPr/>
          <a:lstStyle/>
          <a:p>
            <a:r>
              <a:rPr lang="ko-KR" altLang="en-US" smtClean="0"/>
              <a:t>마스터 제목 스타일 편집</a:t>
            </a:r>
            <a:endParaRPr lang="ko-KR" altLang="en-US"/>
          </a:p>
        </p:txBody>
      </p:sp>
      <p:sp>
        <p:nvSpPr>
          <p:cNvPr id="3" name="슬라이드 번호 개체 틀 2"/>
          <p:cNvSpPr>
            <a:spLocks noGrp="1"/>
          </p:cNvSpPr>
          <p:nvPr>
            <p:ph type="sldNum" sz="quarter" idx="10"/>
          </p:nvPr>
        </p:nvSpPr>
        <p:spPr/>
        <p:txBody>
          <a:bodyPr/>
          <a:lstStyle>
            <a:lvl1pPr>
              <a:defRPr/>
            </a:lvl1pPr>
          </a:lstStyle>
          <a:p>
            <a:fld id="{00113F21-7E55-4DDF-AB8F-8A8ACFC1D06C}" type="slidenum">
              <a:rPr lang="en-US" altLang="ko-KR"/>
              <a:pPr/>
              <a:t>‹#›</a:t>
            </a:fld>
            <a:endParaRPr lang="en-US" altLang="ko-K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슬라이드 번호 개체 틀 1"/>
          <p:cNvSpPr>
            <a:spLocks noGrp="1"/>
          </p:cNvSpPr>
          <p:nvPr>
            <p:ph type="sldNum" sz="quarter" idx="10"/>
          </p:nvPr>
        </p:nvSpPr>
        <p:spPr/>
        <p:txBody>
          <a:bodyPr/>
          <a:lstStyle>
            <a:lvl1pPr>
              <a:defRPr/>
            </a:lvl1pPr>
          </a:lstStyle>
          <a:p>
            <a:fld id="{4A40E13C-785F-4771-9A2B-B2BA067DC4B2}" type="slidenum">
              <a:rPr lang="en-US" altLang="ko-KR"/>
              <a:pPr/>
              <a:t>‹#›</a:t>
            </a:fld>
            <a:endParaRPr lang="en-US" altLang="ko-K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327025" y="368300"/>
            <a:ext cx="2155825" cy="1568450"/>
          </a:xfrm>
          <a:prstGeom prst="rect">
            <a:avLst/>
          </a:prstGeo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2562225" y="368300"/>
            <a:ext cx="3663950" cy="78978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327025" y="1936750"/>
            <a:ext cx="2155825" cy="63293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슬라이드 번호 개체 틀 4"/>
          <p:cNvSpPr>
            <a:spLocks noGrp="1"/>
          </p:cNvSpPr>
          <p:nvPr>
            <p:ph type="sldNum" sz="quarter" idx="10"/>
          </p:nvPr>
        </p:nvSpPr>
        <p:spPr/>
        <p:txBody>
          <a:bodyPr/>
          <a:lstStyle>
            <a:lvl1pPr>
              <a:defRPr/>
            </a:lvl1pPr>
          </a:lstStyle>
          <a:p>
            <a:fld id="{37753870-D46C-4FF3-ABC2-EE0E89546697}" type="slidenum">
              <a:rPr lang="en-US" altLang="ko-KR"/>
              <a:pPr/>
              <a:t>‹#›</a:t>
            </a:fld>
            <a:endParaRPr lang="en-US" altLang="ko-K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284288" y="6477000"/>
            <a:ext cx="3932237" cy="765175"/>
          </a:xfrm>
          <a:prstGeom prst="rect">
            <a:avLst/>
          </a:prstGeo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284288" y="827088"/>
            <a:ext cx="3932237" cy="555148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284288" y="7242175"/>
            <a:ext cx="3932237" cy="10858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슬라이드 번호 개체 틀 4"/>
          <p:cNvSpPr>
            <a:spLocks noGrp="1"/>
          </p:cNvSpPr>
          <p:nvPr>
            <p:ph type="sldNum" sz="quarter" idx="10"/>
          </p:nvPr>
        </p:nvSpPr>
        <p:spPr/>
        <p:txBody>
          <a:bodyPr/>
          <a:lstStyle>
            <a:lvl1pPr>
              <a:defRPr/>
            </a:lvl1pPr>
          </a:lstStyle>
          <a:p>
            <a:fld id="{325D1C7E-1AD7-40CB-8034-8328F9117BC9}" type="slidenum">
              <a:rPr lang="en-US" altLang="ko-KR"/>
              <a:pPr/>
              <a:t>‹#›</a:t>
            </a:fld>
            <a:endParaRPr lang="en-US" altLang="ko-K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sldNum" sz="quarter" idx="4"/>
          </p:nvPr>
        </p:nvSpPr>
        <p:spPr bwMode="auto">
          <a:xfrm>
            <a:off x="720725" y="8726488"/>
            <a:ext cx="5111750" cy="179387"/>
          </a:xfrm>
          <a:prstGeom prst="rect">
            <a:avLst/>
          </a:prstGeom>
          <a:noFill/>
          <a:ln w="9525">
            <a:noFill/>
            <a:miter lim="800000"/>
            <a:headEnd/>
            <a:tailEnd/>
          </a:ln>
          <a:effectLst/>
        </p:spPr>
        <p:txBody>
          <a:bodyPr vert="horz" wrap="square" lIns="91440" tIns="0" rIns="91440" bIns="45720" numCol="1" anchor="t" anchorCtr="0" compatLnSpc="1">
            <a:prstTxWarp prst="textNoShape">
              <a:avLst/>
            </a:prstTxWarp>
          </a:bodyPr>
          <a:lstStyle>
            <a:lvl1pPr algn="ctr">
              <a:defRPr sz="800" b="1">
                <a:solidFill>
                  <a:schemeClr val="tx1"/>
                </a:solidFill>
                <a:latin typeface="Arial" charset="0"/>
                <a:ea typeface="휴먼둥근헤드라인" pitchFamily="18" charset="-127"/>
              </a:defRPr>
            </a:lvl1pPr>
          </a:lstStyle>
          <a:p>
            <a:fld id="{E3E5CA1E-F1A4-4A61-A1A7-1B9C935DEC50}" type="slidenum">
              <a:rPr lang="en-US" altLang="ko-KR"/>
              <a:pPr/>
              <a:t>‹#›</a:t>
            </a:fld>
            <a:endParaRPr lang="en-US" altLang="ko-KR"/>
          </a:p>
        </p:txBody>
      </p:sp>
      <p:sp>
        <p:nvSpPr>
          <p:cNvPr id="1032" name="Line 8"/>
          <p:cNvSpPr>
            <a:spLocks noChangeShapeType="1"/>
          </p:cNvSpPr>
          <p:nvPr userDrawn="1"/>
        </p:nvSpPr>
        <p:spPr bwMode="auto">
          <a:xfrm>
            <a:off x="790575" y="719138"/>
            <a:ext cx="4965700" cy="0"/>
          </a:xfrm>
          <a:prstGeom prst="line">
            <a:avLst/>
          </a:prstGeom>
          <a:noFill/>
          <a:ln w="25400">
            <a:solidFill>
              <a:schemeClr val="tx1"/>
            </a:solidFill>
            <a:round/>
            <a:headEnd/>
            <a:tailEnd/>
          </a:ln>
          <a:effectLst/>
        </p:spPr>
        <p:txBody>
          <a:bodyPr/>
          <a:lstStyle/>
          <a:p>
            <a:endParaRPr lang="ko-KR" altLang="en-US"/>
          </a:p>
        </p:txBody>
      </p:sp>
      <p:sp>
        <p:nvSpPr>
          <p:cNvPr id="1036" name="Line 12"/>
          <p:cNvSpPr>
            <a:spLocks noChangeShapeType="1"/>
          </p:cNvSpPr>
          <p:nvPr userDrawn="1"/>
        </p:nvSpPr>
        <p:spPr bwMode="auto">
          <a:xfrm>
            <a:off x="790575" y="8636000"/>
            <a:ext cx="4965700" cy="0"/>
          </a:xfrm>
          <a:prstGeom prst="line">
            <a:avLst/>
          </a:prstGeom>
          <a:noFill/>
          <a:ln w="25400">
            <a:solidFill>
              <a:schemeClr val="tx1"/>
            </a:solidFill>
            <a:round/>
            <a:headEnd/>
            <a:tailEnd/>
          </a:ln>
          <a:effectLst/>
        </p:spPr>
        <p:txBody>
          <a:bodyPr/>
          <a:lstStyle/>
          <a:p>
            <a:endParaRPr lang="ko-KR"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fontAlgn="base" latinLnBrk="1">
        <a:spcBef>
          <a:spcPct val="0"/>
        </a:spcBef>
        <a:spcAft>
          <a:spcPct val="0"/>
        </a:spcAft>
        <a:defRPr kumimoji="1" sz="4400">
          <a:solidFill>
            <a:schemeClr val="tx2"/>
          </a:solidFill>
          <a:latin typeface="+mj-lt"/>
          <a:ea typeface="+mj-ea"/>
          <a:cs typeface="+mj-cs"/>
        </a:defRPr>
      </a:lvl1pPr>
      <a:lvl2pPr algn="ctr" rtl="0" fontAlgn="base" latinLnBrk="1">
        <a:spcBef>
          <a:spcPct val="0"/>
        </a:spcBef>
        <a:spcAft>
          <a:spcPct val="0"/>
        </a:spcAft>
        <a:defRPr kumimoji="1" sz="4400">
          <a:solidFill>
            <a:schemeClr val="tx2"/>
          </a:solidFill>
          <a:latin typeface="굴림" charset="-127"/>
          <a:ea typeface="굴림" charset="-127"/>
        </a:defRPr>
      </a:lvl2pPr>
      <a:lvl3pPr algn="ctr" rtl="0" fontAlgn="base" latinLnBrk="1">
        <a:spcBef>
          <a:spcPct val="0"/>
        </a:spcBef>
        <a:spcAft>
          <a:spcPct val="0"/>
        </a:spcAft>
        <a:defRPr kumimoji="1" sz="4400">
          <a:solidFill>
            <a:schemeClr val="tx2"/>
          </a:solidFill>
          <a:latin typeface="굴림" charset="-127"/>
          <a:ea typeface="굴림" charset="-127"/>
        </a:defRPr>
      </a:lvl3pPr>
      <a:lvl4pPr algn="ctr" rtl="0" fontAlgn="base" latinLnBrk="1">
        <a:spcBef>
          <a:spcPct val="0"/>
        </a:spcBef>
        <a:spcAft>
          <a:spcPct val="0"/>
        </a:spcAft>
        <a:defRPr kumimoji="1" sz="4400">
          <a:solidFill>
            <a:schemeClr val="tx2"/>
          </a:solidFill>
          <a:latin typeface="굴림" charset="-127"/>
          <a:ea typeface="굴림" charset="-127"/>
        </a:defRPr>
      </a:lvl4pPr>
      <a:lvl5pPr algn="ctr" rtl="0" fontAlgn="base" latinLnBrk="1">
        <a:spcBef>
          <a:spcPct val="0"/>
        </a:spcBef>
        <a:spcAft>
          <a:spcPct val="0"/>
        </a:spcAft>
        <a:defRPr kumimoji="1" sz="4400">
          <a:solidFill>
            <a:schemeClr val="tx2"/>
          </a:solidFill>
          <a:latin typeface="굴림" charset="-127"/>
          <a:ea typeface="굴림" charset="-127"/>
        </a:defRPr>
      </a:lvl5pPr>
      <a:lvl6pPr marL="457200" algn="ctr" rtl="0" fontAlgn="base" latinLnBrk="1">
        <a:spcBef>
          <a:spcPct val="0"/>
        </a:spcBef>
        <a:spcAft>
          <a:spcPct val="0"/>
        </a:spcAft>
        <a:defRPr kumimoji="1" sz="4400">
          <a:solidFill>
            <a:schemeClr val="tx2"/>
          </a:solidFill>
          <a:latin typeface="굴림" charset="-127"/>
          <a:ea typeface="굴림" charset="-127"/>
        </a:defRPr>
      </a:lvl6pPr>
      <a:lvl7pPr marL="914400" algn="ctr" rtl="0" fontAlgn="base" latinLnBrk="1">
        <a:spcBef>
          <a:spcPct val="0"/>
        </a:spcBef>
        <a:spcAft>
          <a:spcPct val="0"/>
        </a:spcAft>
        <a:defRPr kumimoji="1" sz="4400">
          <a:solidFill>
            <a:schemeClr val="tx2"/>
          </a:solidFill>
          <a:latin typeface="굴림" charset="-127"/>
          <a:ea typeface="굴림" charset="-127"/>
        </a:defRPr>
      </a:lvl7pPr>
      <a:lvl8pPr marL="1371600" algn="ctr" rtl="0" fontAlgn="base" latinLnBrk="1">
        <a:spcBef>
          <a:spcPct val="0"/>
        </a:spcBef>
        <a:spcAft>
          <a:spcPct val="0"/>
        </a:spcAft>
        <a:defRPr kumimoji="1" sz="4400">
          <a:solidFill>
            <a:schemeClr val="tx2"/>
          </a:solidFill>
          <a:latin typeface="굴림" charset="-127"/>
          <a:ea typeface="굴림" charset="-127"/>
        </a:defRPr>
      </a:lvl8pPr>
      <a:lvl9pPr marL="1828800" algn="ctr" rtl="0" fontAlgn="base" latinLnBrk="1">
        <a:spcBef>
          <a:spcPct val="0"/>
        </a:spcBef>
        <a:spcAft>
          <a:spcPct val="0"/>
        </a:spcAft>
        <a:defRPr kumimoji="1" sz="4400">
          <a:solidFill>
            <a:schemeClr val="tx2"/>
          </a:solidFill>
          <a:latin typeface="굴림" charset="-127"/>
          <a:ea typeface="굴림" charset="-127"/>
        </a:defRPr>
      </a:lvl9pPr>
    </p:titleStyle>
    <p:bodyStyle>
      <a:lvl1pPr marL="342900" indent="-342900" algn="l" rtl="0" fontAlgn="base" latinLnBrk="1">
        <a:spcBef>
          <a:spcPct val="20000"/>
        </a:spcBef>
        <a:spcAft>
          <a:spcPct val="0"/>
        </a:spcAft>
        <a:buChar char="•"/>
        <a:defRPr kumimoji="1" sz="3200">
          <a:solidFill>
            <a:schemeClr val="tx1"/>
          </a:solidFill>
          <a:latin typeface="+mn-lt"/>
          <a:ea typeface="+mn-ea"/>
          <a:cs typeface="+mn-cs"/>
        </a:defRPr>
      </a:lvl1pPr>
      <a:lvl2pPr marL="742950" indent="-285750" algn="l" rtl="0" fontAlgn="base" latinLnBrk="1">
        <a:spcBef>
          <a:spcPct val="20000"/>
        </a:spcBef>
        <a:spcAft>
          <a:spcPct val="0"/>
        </a:spcAft>
        <a:buChar char="–"/>
        <a:defRPr kumimoji="1" sz="2800">
          <a:solidFill>
            <a:schemeClr val="tx1"/>
          </a:solidFill>
          <a:latin typeface="+mn-lt"/>
          <a:ea typeface="+mn-ea"/>
        </a:defRPr>
      </a:lvl2pPr>
      <a:lvl3pPr marL="1143000" indent="-228600" algn="l" rtl="0" fontAlgn="base" latinLnBrk="1">
        <a:spcBef>
          <a:spcPct val="20000"/>
        </a:spcBef>
        <a:spcAft>
          <a:spcPct val="0"/>
        </a:spcAft>
        <a:buChar char="•"/>
        <a:defRPr kumimoji="1" sz="2400">
          <a:solidFill>
            <a:schemeClr val="tx1"/>
          </a:solidFill>
          <a:latin typeface="+mn-lt"/>
          <a:ea typeface="+mn-ea"/>
        </a:defRPr>
      </a:lvl3pPr>
      <a:lvl4pPr marL="1600200" indent="-228600" algn="l" rtl="0" fontAlgn="base" latinLnBrk="1">
        <a:spcBef>
          <a:spcPct val="20000"/>
        </a:spcBef>
        <a:spcAft>
          <a:spcPct val="0"/>
        </a:spcAft>
        <a:buChar char="–"/>
        <a:defRPr kumimoji="1" sz="2000">
          <a:solidFill>
            <a:schemeClr val="tx1"/>
          </a:solidFill>
          <a:latin typeface="+mn-lt"/>
          <a:ea typeface="+mn-ea"/>
        </a:defRPr>
      </a:lvl4pPr>
      <a:lvl5pPr marL="2057400" indent="-228600" algn="l" rtl="0" fontAlgn="base" latinLnBrk="1">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2.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emf"/></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5.png"/><Relationship Id="rId2" Type="http://schemas.openxmlformats.org/officeDocument/2006/relationships/image" Target="../media/image31.png"/><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8.png"/><Relationship Id="rId7"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55.PNG"/><Relationship Id="rId4" Type="http://schemas.openxmlformats.org/officeDocument/2006/relationships/image" Target="../media/image12.wmf"/></Relationships>
</file>

<file path=ppt/slides/_rels/slide27.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17" Type="http://schemas.openxmlformats.org/officeDocument/2006/relationships/image" Target="../media/image71.png"/><Relationship Id="rId2" Type="http://schemas.openxmlformats.org/officeDocument/2006/relationships/image" Target="../media/image56.png"/><Relationship Id="rId16"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6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s>
</file>

<file path=ppt/slides/_rels/slide2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4.png"/><Relationship Id="rId7" Type="http://schemas.openxmlformats.org/officeDocument/2006/relationships/image" Target="../media/image63.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76.png"/><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81.png"/><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png"/></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104.png"/></Relationships>
</file>

<file path=ppt/slides/_rels/slide3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 Id="rId5" Type="http://schemas.openxmlformats.org/officeDocument/2006/relationships/image" Target="../media/image115.png"/><Relationship Id="rId4" Type="http://schemas.openxmlformats.org/officeDocument/2006/relationships/image" Target="../media/image114.png"/></Relationships>
</file>

<file path=ppt/slides/_rels/slide4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oleObject" Target="../embeddings/oleObject1.bin"/><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jpeg"/><Relationship Id="rId10" Type="http://schemas.openxmlformats.org/officeDocument/2006/relationships/image" Target="../media/image6.png"/><Relationship Id="rId4" Type="http://schemas.openxmlformats.org/officeDocument/2006/relationships/image" Target="../media/image1.wmf"/><Relationship Id="rId9" Type="http://schemas.openxmlformats.org/officeDocument/2006/relationships/image" Target="../media/image5.jpeg"/></Relationships>
</file>

<file path=ppt/slides/_rels/slide5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png"/><Relationship Id="rId1" Type="http://schemas.openxmlformats.org/officeDocument/2006/relationships/slideLayout" Target="../slideLayouts/slideLayout7.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7.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1"/>
          <p:cNvSpPr>
            <a:spLocks noGrp="1"/>
          </p:cNvSpPr>
          <p:nvPr>
            <p:ph type="sldNum" sz="quarter" idx="10"/>
          </p:nvPr>
        </p:nvSpPr>
        <p:spPr/>
        <p:txBody>
          <a:bodyPr/>
          <a:lstStyle/>
          <a:p>
            <a:fld id="{65CE02B2-2794-4B06-AF9E-90E716827395}" type="slidenum">
              <a:rPr lang="en-US" altLang="ko-KR"/>
              <a:pPr/>
              <a:t>1</a:t>
            </a:fld>
            <a:endParaRPr lang="en-US" altLang="ko-KR"/>
          </a:p>
        </p:txBody>
      </p:sp>
      <p:sp>
        <p:nvSpPr>
          <p:cNvPr id="4103" name="Text Box 7"/>
          <p:cNvSpPr txBox="1">
            <a:spLocks noChangeArrowheads="1"/>
          </p:cNvSpPr>
          <p:nvPr/>
        </p:nvSpPr>
        <p:spPr bwMode="auto">
          <a:xfrm>
            <a:off x="792162" y="1446213"/>
            <a:ext cx="4968875" cy="2800767"/>
          </a:xfrm>
          <a:prstGeom prst="rect">
            <a:avLst/>
          </a:prstGeom>
          <a:noFill/>
          <a:ln w="9525">
            <a:noFill/>
            <a:miter lim="800000"/>
            <a:headEnd/>
            <a:tailEnd/>
          </a:ln>
          <a:effectLst/>
        </p:spPr>
        <p:txBody>
          <a:bodyPr>
            <a:spAutoFit/>
          </a:bodyPr>
          <a:lstStyle/>
          <a:p>
            <a:pPr marL="177800" indent="-177800" algn="ctr"/>
            <a:r>
              <a:rPr lang="en-US" altLang="ko-KR" sz="3200" b="1" dirty="0" smtClean="0">
                <a:solidFill>
                  <a:schemeClr val="tx1"/>
                </a:solidFill>
                <a:latin typeface="Arial" charset="0"/>
              </a:rPr>
              <a:t>Network </a:t>
            </a:r>
            <a:r>
              <a:rPr lang="en-US" altLang="ko-KR" sz="3200" b="1" dirty="0">
                <a:solidFill>
                  <a:schemeClr val="tx1"/>
                </a:solidFill>
                <a:latin typeface="Arial" charset="0"/>
              </a:rPr>
              <a:t>Video Recorder</a:t>
            </a:r>
          </a:p>
          <a:p>
            <a:pPr marL="177800" indent="-177800" algn="ctr"/>
            <a:endParaRPr lang="en-US" altLang="ko-KR" sz="3600" b="1" dirty="0">
              <a:solidFill>
                <a:schemeClr val="tx1"/>
              </a:solidFill>
              <a:latin typeface="Arial" charset="0"/>
            </a:endParaRPr>
          </a:p>
          <a:p>
            <a:pPr marL="177800" indent="-177800" algn="ctr"/>
            <a:endParaRPr lang="en-US" altLang="ko-KR" sz="3600" b="1" dirty="0">
              <a:solidFill>
                <a:schemeClr val="tx1"/>
              </a:solidFill>
              <a:latin typeface="Arial" charset="0"/>
            </a:endParaRPr>
          </a:p>
          <a:p>
            <a:pPr marL="177800" indent="-177800" algn="ctr"/>
            <a:endParaRPr lang="en-US" altLang="ko-KR" sz="3600" b="1" dirty="0">
              <a:solidFill>
                <a:schemeClr val="tx1"/>
              </a:solidFill>
              <a:latin typeface="Arial" charset="0"/>
            </a:endParaRPr>
          </a:p>
          <a:p>
            <a:pPr marL="177800" indent="-177800" algn="ctr"/>
            <a:r>
              <a:rPr lang="en-US" altLang="ko-KR" sz="3600" b="1" dirty="0">
                <a:solidFill>
                  <a:srgbClr val="FF9900"/>
                </a:solidFill>
                <a:latin typeface="Arial" charset="0"/>
                <a:ea typeface="바탕" pitchFamily="18" charset="-127"/>
              </a:rPr>
              <a:t>User’s </a:t>
            </a:r>
            <a:r>
              <a:rPr lang="en-US" altLang="ko-KR" sz="3600" b="1" dirty="0" smtClean="0">
                <a:solidFill>
                  <a:srgbClr val="FF9900"/>
                </a:solidFill>
                <a:latin typeface="Arial" charset="0"/>
                <a:ea typeface="바탕" pitchFamily="18" charset="-127"/>
              </a:rPr>
              <a:t>Manual</a:t>
            </a:r>
            <a:endParaRPr lang="en-US" altLang="ko-KR" sz="3600" b="1" dirty="0">
              <a:solidFill>
                <a:srgbClr val="FF9900"/>
              </a:solidFill>
              <a:latin typeface="Arial" charset="0"/>
              <a:ea typeface="바탕" pitchFamily="18" charset="-127"/>
            </a:endParaRPr>
          </a:p>
        </p:txBody>
      </p:sp>
      <p:sp>
        <p:nvSpPr>
          <p:cNvPr id="5" name="Text Box 11"/>
          <p:cNvSpPr txBox="1">
            <a:spLocks noChangeArrowheads="1"/>
          </p:cNvSpPr>
          <p:nvPr/>
        </p:nvSpPr>
        <p:spPr bwMode="auto">
          <a:xfrm>
            <a:off x="792162" y="6815801"/>
            <a:ext cx="4968875" cy="1384995"/>
          </a:xfrm>
          <a:prstGeom prst="rect">
            <a:avLst/>
          </a:prstGeom>
          <a:noFill/>
          <a:ln w="9525">
            <a:noFill/>
            <a:miter lim="800000"/>
            <a:headEnd/>
            <a:tailEnd/>
          </a:ln>
          <a:effectLst/>
        </p:spPr>
        <p:txBody>
          <a:bodyPr>
            <a:spAutoFit/>
          </a:bodyPr>
          <a:lstStyle/>
          <a:p>
            <a:pPr marL="177800" lvl="0" indent="-177800" algn="ctr"/>
            <a:r>
              <a:rPr lang="en-US" altLang="ko-KR" sz="2800" b="1" dirty="0">
                <a:solidFill>
                  <a:srgbClr val="000000"/>
                </a:solidFill>
                <a:latin typeface="Arial" charset="0"/>
              </a:rPr>
              <a:t>i</a:t>
            </a:r>
            <a:r>
              <a:rPr lang="en-US" altLang="ko-KR" sz="2800" b="1" dirty="0" smtClean="0">
                <a:solidFill>
                  <a:srgbClr val="000000"/>
                </a:solidFill>
                <a:latin typeface="Arial" charset="0"/>
              </a:rPr>
              <a:t>N-Lite04M</a:t>
            </a:r>
          </a:p>
          <a:p>
            <a:pPr marL="177800" lvl="0" indent="-177800" algn="ctr"/>
            <a:r>
              <a:rPr lang="en-US" altLang="ko-KR" sz="2800" b="1" dirty="0">
                <a:solidFill>
                  <a:srgbClr val="000000"/>
                </a:solidFill>
                <a:latin typeface="Arial" charset="0"/>
              </a:rPr>
              <a:t>i</a:t>
            </a:r>
            <a:r>
              <a:rPr lang="en-US" altLang="ko-KR" sz="2800" b="1" dirty="0" smtClean="0">
                <a:solidFill>
                  <a:srgbClr val="000000"/>
                </a:solidFill>
                <a:latin typeface="Arial" charset="0"/>
              </a:rPr>
              <a:t>N-Lite08M</a:t>
            </a:r>
            <a:endParaRPr lang="en-US" altLang="ko-KR" sz="2800" b="1" dirty="0">
              <a:solidFill>
                <a:srgbClr val="000000"/>
              </a:solidFill>
              <a:latin typeface="Arial" charset="0"/>
            </a:endParaRPr>
          </a:p>
          <a:p>
            <a:pPr marL="177800" indent="-177800" algn="ctr"/>
            <a:r>
              <a:rPr lang="en-US" altLang="ko-KR" sz="2800" b="1" dirty="0">
                <a:solidFill>
                  <a:srgbClr val="000000"/>
                </a:solidFill>
                <a:latin typeface="Arial" charset="0"/>
              </a:rPr>
              <a:t>i</a:t>
            </a:r>
            <a:r>
              <a:rPr lang="en-US" altLang="ko-KR" sz="2800" b="1" dirty="0" smtClean="0">
                <a:solidFill>
                  <a:srgbClr val="000000"/>
                </a:solidFill>
                <a:latin typeface="Arial" charset="0"/>
              </a:rPr>
              <a:t>N-Lite16W</a:t>
            </a:r>
            <a:endParaRPr lang="en-US" altLang="ko-KR" sz="2800" b="1" dirty="0">
              <a:solidFill>
                <a:srgbClr val="000000"/>
              </a:solidFill>
              <a:latin typeface="Arial" charset="0"/>
            </a:endParaRPr>
          </a:p>
        </p:txBody>
      </p:sp>
    </p:spTree>
    <p:extLst>
      <p:ext uri="{BB962C8B-B14F-4D97-AF65-F5344CB8AC3E}">
        <p14:creationId xmlns:p14="http://schemas.microsoft.com/office/powerpoint/2010/main" val="194616133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xmlns="" id="{EDFE21CA-C4F6-40AA-B1AC-43F84E924A20}"/>
              </a:ext>
            </a:extLst>
          </p:cNvPr>
          <p:cNvPicPr>
            <a:picLocks noChangeAspect="1"/>
          </p:cNvPicPr>
          <p:nvPr/>
        </p:nvPicPr>
        <p:blipFill>
          <a:blip r:embed="rId2"/>
          <a:stretch>
            <a:fillRect/>
          </a:stretch>
        </p:blipFill>
        <p:spPr>
          <a:xfrm>
            <a:off x="860524" y="1975889"/>
            <a:ext cx="4895493" cy="812891"/>
          </a:xfrm>
          <a:prstGeom prst="rect">
            <a:avLst/>
          </a:prstGeom>
        </p:spPr>
      </p:pic>
      <p:sp>
        <p:nvSpPr>
          <p:cNvPr id="41" name="슬라이드 번호 개체 틀 1"/>
          <p:cNvSpPr>
            <a:spLocks noGrp="1"/>
          </p:cNvSpPr>
          <p:nvPr>
            <p:ph type="sldNum" sz="quarter" idx="10"/>
          </p:nvPr>
        </p:nvSpPr>
        <p:spPr/>
        <p:txBody>
          <a:bodyPr/>
          <a:lstStyle/>
          <a:p>
            <a:fld id="{3A86E58C-8B79-4A7E-81CE-C38BAD646F1C}" type="slidenum">
              <a:rPr lang="en-US" altLang="ko-KR"/>
              <a:pPr/>
              <a:t>10</a:t>
            </a:fld>
            <a:endParaRPr lang="en-US" altLang="ko-KR"/>
          </a:p>
        </p:txBody>
      </p:sp>
      <p:grpSp>
        <p:nvGrpSpPr>
          <p:cNvPr id="45" name="그룹 82"/>
          <p:cNvGrpSpPr>
            <a:grpSpLocks/>
          </p:cNvGrpSpPr>
          <p:nvPr/>
        </p:nvGrpSpPr>
        <p:grpSpPr bwMode="auto">
          <a:xfrm>
            <a:off x="1975251" y="1365031"/>
            <a:ext cx="2520217" cy="1932588"/>
            <a:chOff x="2252913" y="1981356"/>
            <a:chExt cx="2489603" cy="1907690"/>
          </a:xfrm>
        </p:grpSpPr>
        <p:sp>
          <p:nvSpPr>
            <p:cNvPr id="59" name="Text Box 1275"/>
            <p:cNvSpPr txBox="1">
              <a:spLocks noChangeArrowheads="1"/>
            </p:cNvSpPr>
            <p:nvPr/>
          </p:nvSpPr>
          <p:spPr bwMode="auto">
            <a:xfrm>
              <a:off x="4067828" y="2317302"/>
              <a:ext cx="674688" cy="214312"/>
            </a:xfrm>
            <a:prstGeom prst="rect">
              <a:avLst/>
            </a:prstGeom>
            <a:noFill/>
            <a:ln w="9525" algn="ctr">
              <a:noFill/>
              <a:miter lim="800000"/>
              <a:headEnd/>
              <a:tailEnd/>
            </a:ln>
          </p:spPr>
          <p:txBody>
            <a:bodyPr>
              <a:spAutoFit/>
            </a:bodyPr>
            <a:lstStyle/>
            <a:p>
              <a:pPr algn="ctr">
                <a:spcBef>
                  <a:spcPct val="50000"/>
                </a:spcBef>
              </a:pPr>
              <a:r>
                <a:rPr lang="en-US" altLang="ko-KR" sz="800" dirty="0">
                  <a:solidFill>
                    <a:schemeClr val="tx1"/>
                  </a:solidFill>
                  <a:latin typeface="Arial" charset="0"/>
                </a:rPr>
                <a:t>6.HDMI</a:t>
              </a:r>
            </a:p>
          </p:txBody>
        </p:sp>
        <p:sp>
          <p:nvSpPr>
            <p:cNvPr id="61" name="Text Box 1277"/>
            <p:cNvSpPr txBox="1">
              <a:spLocks noChangeArrowheads="1"/>
            </p:cNvSpPr>
            <p:nvPr/>
          </p:nvSpPr>
          <p:spPr bwMode="auto">
            <a:xfrm>
              <a:off x="2354379" y="3554854"/>
              <a:ext cx="765175" cy="334192"/>
            </a:xfrm>
            <a:prstGeom prst="rect">
              <a:avLst/>
            </a:prstGeom>
            <a:noFill/>
            <a:ln w="9525" algn="ctr">
              <a:noFill/>
              <a:miter lim="800000"/>
              <a:headEnd/>
              <a:tailEnd/>
            </a:ln>
          </p:spPr>
          <p:txBody>
            <a:bodyPr>
              <a:spAutoFit/>
            </a:bodyPr>
            <a:lstStyle/>
            <a:p>
              <a:pPr algn="ctr">
                <a:spcBef>
                  <a:spcPct val="50000"/>
                </a:spcBef>
              </a:pPr>
              <a:r>
                <a:rPr lang="en-US" altLang="ko-KR" sz="800" dirty="0">
                  <a:solidFill>
                    <a:schemeClr val="tx1"/>
                  </a:solidFill>
                  <a:latin typeface="Arial" charset="0"/>
                </a:rPr>
                <a:t>1. POWER INPUT</a:t>
              </a:r>
            </a:p>
          </p:txBody>
        </p:sp>
        <p:sp>
          <p:nvSpPr>
            <p:cNvPr id="65" name="Text Box 1282"/>
            <p:cNvSpPr txBox="1">
              <a:spLocks noChangeArrowheads="1"/>
            </p:cNvSpPr>
            <p:nvPr/>
          </p:nvSpPr>
          <p:spPr bwMode="auto">
            <a:xfrm>
              <a:off x="3078008" y="3554862"/>
              <a:ext cx="933585" cy="212668"/>
            </a:xfrm>
            <a:prstGeom prst="rect">
              <a:avLst/>
            </a:prstGeom>
            <a:noFill/>
            <a:ln w="9525" algn="ctr">
              <a:noFill/>
              <a:miter lim="800000"/>
              <a:headEnd/>
              <a:tailEnd/>
            </a:ln>
          </p:spPr>
          <p:txBody>
            <a:bodyPr wrap="square">
              <a:spAutoFit/>
            </a:bodyPr>
            <a:lstStyle/>
            <a:p>
              <a:pPr algn="ctr">
                <a:spcBef>
                  <a:spcPct val="50000"/>
                </a:spcBef>
              </a:pPr>
              <a:r>
                <a:rPr lang="en-US" altLang="ko-KR" sz="800" dirty="0">
                  <a:solidFill>
                    <a:schemeClr val="tx1"/>
                  </a:solidFill>
                  <a:latin typeface="Arial" charset="0"/>
                </a:rPr>
                <a:t>3. AUDIO OUT</a:t>
              </a:r>
            </a:p>
          </p:txBody>
        </p:sp>
        <p:sp>
          <p:nvSpPr>
            <p:cNvPr id="70" name="Text Box 1288"/>
            <p:cNvSpPr txBox="1">
              <a:spLocks noChangeArrowheads="1"/>
            </p:cNvSpPr>
            <p:nvPr/>
          </p:nvSpPr>
          <p:spPr bwMode="auto">
            <a:xfrm>
              <a:off x="2252913" y="1981356"/>
              <a:ext cx="1684376" cy="212668"/>
            </a:xfrm>
            <a:prstGeom prst="rect">
              <a:avLst/>
            </a:prstGeom>
            <a:noFill/>
            <a:ln w="9525" algn="ctr">
              <a:noFill/>
              <a:miter lim="800000"/>
              <a:headEnd/>
              <a:tailEnd/>
            </a:ln>
          </p:spPr>
          <p:txBody>
            <a:bodyPr wrap="square">
              <a:spAutoFit/>
            </a:bodyPr>
            <a:lstStyle/>
            <a:p>
              <a:pPr algn="ctr">
                <a:spcBef>
                  <a:spcPct val="50000"/>
                </a:spcBef>
              </a:pPr>
              <a:r>
                <a:rPr lang="en-US" altLang="ko-KR" sz="800" dirty="0">
                  <a:solidFill>
                    <a:schemeClr val="tx1"/>
                  </a:solidFill>
                  <a:latin typeface="Arial" charset="0"/>
                </a:rPr>
                <a:t>2.SENSOR IN</a:t>
              </a:r>
            </a:p>
          </p:txBody>
        </p:sp>
        <p:sp>
          <p:nvSpPr>
            <p:cNvPr id="128" name="Line 1281"/>
            <p:cNvSpPr>
              <a:spLocks noChangeShapeType="1"/>
            </p:cNvSpPr>
            <p:nvPr/>
          </p:nvSpPr>
          <p:spPr bwMode="auto">
            <a:xfrm>
              <a:off x="3518037" y="2520831"/>
              <a:ext cx="0" cy="234950"/>
            </a:xfrm>
            <a:prstGeom prst="line">
              <a:avLst/>
            </a:prstGeom>
            <a:noFill/>
            <a:ln w="25400">
              <a:solidFill>
                <a:srgbClr val="FF0000"/>
              </a:solidFill>
              <a:round/>
              <a:headEnd/>
              <a:tailEnd type="triangle" w="med" len="med"/>
            </a:ln>
          </p:spPr>
          <p:txBody>
            <a:bodyPr>
              <a:spAutoFit/>
            </a:bodyPr>
            <a:lstStyle/>
            <a:p>
              <a:endParaRPr lang="ko-KR" altLang="en-US">
                <a:solidFill>
                  <a:schemeClr val="tx1"/>
                </a:solidFill>
              </a:endParaRPr>
            </a:p>
          </p:txBody>
        </p:sp>
      </p:grpSp>
      <p:sp>
        <p:nvSpPr>
          <p:cNvPr id="77" name="Text Box 1267"/>
          <p:cNvSpPr txBox="1">
            <a:spLocks noChangeArrowheads="1"/>
          </p:cNvSpPr>
          <p:nvPr/>
        </p:nvSpPr>
        <p:spPr bwMode="auto">
          <a:xfrm>
            <a:off x="3394833" y="3223298"/>
            <a:ext cx="765175" cy="215444"/>
          </a:xfrm>
          <a:prstGeom prst="rect">
            <a:avLst/>
          </a:prstGeom>
          <a:noFill/>
          <a:ln w="9525" algn="ctr">
            <a:noFill/>
            <a:miter lim="800000"/>
            <a:headEnd/>
            <a:tailEnd/>
          </a:ln>
          <a:effectLst/>
        </p:spPr>
        <p:txBody>
          <a:bodyPr>
            <a:spAutoFit/>
          </a:bodyPr>
          <a:lstStyle/>
          <a:p>
            <a:pPr algn="ctr">
              <a:spcBef>
                <a:spcPct val="50000"/>
              </a:spcBef>
            </a:pPr>
            <a:r>
              <a:rPr lang="en-US" altLang="ko-KR" sz="800" dirty="0">
                <a:solidFill>
                  <a:schemeClr val="tx1"/>
                </a:solidFill>
                <a:latin typeface="Arial" charset="0"/>
              </a:rPr>
              <a:t>5. VGA</a:t>
            </a:r>
          </a:p>
        </p:txBody>
      </p:sp>
      <p:sp>
        <p:nvSpPr>
          <p:cNvPr id="123" name="Line 1276"/>
          <p:cNvSpPr>
            <a:spLocks noChangeShapeType="1"/>
          </p:cNvSpPr>
          <p:nvPr/>
        </p:nvSpPr>
        <p:spPr bwMode="auto">
          <a:xfrm flipH="1" flipV="1">
            <a:off x="3695031" y="2782668"/>
            <a:ext cx="0" cy="457200"/>
          </a:xfrm>
          <a:prstGeom prst="line">
            <a:avLst/>
          </a:prstGeom>
          <a:noFill/>
          <a:ln w="25400">
            <a:solidFill>
              <a:srgbClr val="FF0000"/>
            </a:solidFill>
            <a:round/>
            <a:headEnd/>
            <a:tailEnd type="triangle" w="med" len="med"/>
          </a:ln>
        </p:spPr>
        <p:txBody>
          <a:bodyPr wrap="square">
            <a:spAutoFit/>
          </a:bodyPr>
          <a:lstStyle/>
          <a:p>
            <a:endParaRPr lang="ko-KR" altLang="en-US">
              <a:solidFill>
                <a:schemeClr val="tx1"/>
              </a:solidFill>
            </a:endParaRPr>
          </a:p>
        </p:txBody>
      </p:sp>
      <p:sp>
        <p:nvSpPr>
          <p:cNvPr id="125" name="Line 1276"/>
          <p:cNvSpPr>
            <a:spLocks noChangeShapeType="1"/>
          </p:cNvSpPr>
          <p:nvPr/>
        </p:nvSpPr>
        <p:spPr bwMode="auto">
          <a:xfrm flipH="1" flipV="1">
            <a:off x="4861139" y="2800956"/>
            <a:ext cx="0" cy="183336"/>
          </a:xfrm>
          <a:prstGeom prst="line">
            <a:avLst/>
          </a:prstGeom>
          <a:noFill/>
          <a:ln w="25400">
            <a:solidFill>
              <a:srgbClr val="FF0000"/>
            </a:solidFill>
            <a:round/>
            <a:headEnd/>
            <a:tailEnd type="triangle" w="med" len="med"/>
          </a:ln>
        </p:spPr>
        <p:txBody>
          <a:bodyPr wrap="square">
            <a:spAutoFit/>
          </a:bodyPr>
          <a:lstStyle/>
          <a:p>
            <a:endParaRPr lang="ko-KR" altLang="en-US">
              <a:solidFill>
                <a:schemeClr val="tx1"/>
              </a:solidFill>
            </a:endParaRPr>
          </a:p>
        </p:txBody>
      </p:sp>
      <p:sp>
        <p:nvSpPr>
          <p:cNvPr id="99" name="Line 1281"/>
          <p:cNvSpPr>
            <a:spLocks noChangeShapeType="1"/>
          </p:cNvSpPr>
          <p:nvPr/>
        </p:nvSpPr>
        <p:spPr bwMode="auto">
          <a:xfrm>
            <a:off x="2888568" y="1829229"/>
            <a:ext cx="0" cy="555307"/>
          </a:xfrm>
          <a:prstGeom prst="line">
            <a:avLst/>
          </a:prstGeom>
          <a:noFill/>
          <a:ln w="25400">
            <a:solidFill>
              <a:srgbClr val="FF0000"/>
            </a:solidFill>
            <a:round/>
            <a:headEnd/>
            <a:tailEnd type="triangle" w="med" len="med"/>
          </a:ln>
        </p:spPr>
        <p:txBody>
          <a:bodyPr wrap="square">
            <a:spAutoFit/>
          </a:bodyPr>
          <a:lstStyle/>
          <a:p>
            <a:endParaRPr lang="ko-KR" altLang="en-US" dirty="0">
              <a:solidFill>
                <a:schemeClr val="tx1"/>
              </a:solidFill>
            </a:endParaRPr>
          </a:p>
        </p:txBody>
      </p:sp>
      <p:sp>
        <p:nvSpPr>
          <p:cNvPr id="101" name="Text Box 1280"/>
          <p:cNvSpPr txBox="1">
            <a:spLocks noChangeArrowheads="1"/>
          </p:cNvSpPr>
          <p:nvPr/>
        </p:nvSpPr>
        <p:spPr bwMode="auto">
          <a:xfrm>
            <a:off x="2901303" y="1710847"/>
            <a:ext cx="911181" cy="217109"/>
          </a:xfrm>
          <a:prstGeom prst="rect">
            <a:avLst/>
          </a:prstGeom>
          <a:noFill/>
          <a:ln w="9525" algn="ctr">
            <a:noFill/>
            <a:miter lim="800000"/>
            <a:headEnd/>
            <a:tailEnd/>
          </a:ln>
        </p:spPr>
        <p:txBody>
          <a:bodyPr>
            <a:spAutoFit/>
          </a:bodyPr>
          <a:lstStyle/>
          <a:p>
            <a:pPr algn="ctr">
              <a:spcBef>
                <a:spcPct val="50000"/>
              </a:spcBef>
            </a:pPr>
            <a:r>
              <a:rPr lang="en-US" altLang="ko-KR" sz="800" dirty="0">
                <a:solidFill>
                  <a:schemeClr val="tx1"/>
                </a:solidFill>
                <a:latin typeface="Arial" charset="0"/>
              </a:rPr>
              <a:t>4. AUDIO IN</a:t>
            </a:r>
          </a:p>
        </p:txBody>
      </p:sp>
      <p:sp>
        <p:nvSpPr>
          <p:cNvPr id="102" name="Line 1281"/>
          <p:cNvSpPr>
            <a:spLocks noChangeShapeType="1"/>
          </p:cNvSpPr>
          <p:nvPr/>
        </p:nvSpPr>
        <p:spPr bwMode="auto">
          <a:xfrm>
            <a:off x="5304183" y="1909207"/>
            <a:ext cx="0" cy="238016"/>
          </a:xfrm>
          <a:prstGeom prst="line">
            <a:avLst/>
          </a:prstGeom>
          <a:noFill/>
          <a:ln w="25400">
            <a:solidFill>
              <a:srgbClr val="FF0000"/>
            </a:solidFill>
            <a:round/>
            <a:headEnd/>
            <a:tailEnd type="triangle" w="med" len="med"/>
          </a:ln>
        </p:spPr>
        <p:txBody>
          <a:bodyPr>
            <a:spAutoFit/>
          </a:bodyPr>
          <a:lstStyle/>
          <a:p>
            <a:endParaRPr lang="ko-KR" altLang="en-US">
              <a:solidFill>
                <a:schemeClr val="tx1"/>
              </a:solidFill>
            </a:endParaRPr>
          </a:p>
        </p:txBody>
      </p:sp>
      <p:sp>
        <p:nvSpPr>
          <p:cNvPr id="103" name="Line 1276"/>
          <p:cNvSpPr>
            <a:spLocks noChangeShapeType="1"/>
          </p:cNvSpPr>
          <p:nvPr/>
        </p:nvSpPr>
        <p:spPr bwMode="auto">
          <a:xfrm flipH="1" flipV="1">
            <a:off x="2534884" y="2776572"/>
            <a:ext cx="0" cy="183336"/>
          </a:xfrm>
          <a:prstGeom prst="line">
            <a:avLst/>
          </a:prstGeom>
          <a:noFill/>
          <a:ln w="25400">
            <a:solidFill>
              <a:srgbClr val="FF0000"/>
            </a:solidFill>
            <a:round/>
            <a:headEnd/>
            <a:tailEnd type="triangle" w="med" len="med"/>
          </a:ln>
        </p:spPr>
        <p:txBody>
          <a:bodyPr wrap="square">
            <a:spAutoFit/>
          </a:bodyPr>
          <a:lstStyle/>
          <a:p>
            <a:endParaRPr lang="ko-KR" altLang="en-US">
              <a:solidFill>
                <a:schemeClr val="tx1"/>
              </a:solidFill>
            </a:endParaRPr>
          </a:p>
        </p:txBody>
      </p:sp>
      <p:sp>
        <p:nvSpPr>
          <p:cNvPr id="105" name="Text Box 1282"/>
          <p:cNvSpPr txBox="1">
            <a:spLocks noChangeArrowheads="1"/>
          </p:cNvSpPr>
          <p:nvPr/>
        </p:nvSpPr>
        <p:spPr bwMode="auto">
          <a:xfrm>
            <a:off x="4412990" y="2977362"/>
            <a:ext cx="945065" cy="215444"/>
          </a:xfrm>
          <a:prstGeom prst="rect">
            <a:avLst/>
          </a:prstGeom>
          <a:noFill/>
          <a:ln w="9525" algn="ctr">
            <a:noFill/>
            <a:miter lim="800000"/>
            <a:headEnd/>
            <a:tailEnd/>
          </a:ln>
        </p:spPr>
        <p:txBody>
          <a:bodyPr wrap="square">
            <a:spAutoFit/>
          </a:bodyPr>
          <a:lstStyle/>
          <a:p>
            <a:pPr algn="ctr">
              <a:spcBef>
                <a:spcPct val="50000"/>
              </a:spcBef>
            </a:pPr>
            <a:r>
              <a:rPr lang="en-US" altLang="ko-KR" sz="800" dirty="0">
                <a:solidFill>
                  <a:schemeClr val="tx1"/>
                </a:solidFill>
                <a:latin typeface="Arial" charset="0"/>
              </a:rPr>
              <a:t>7. WAN</a:t>
            </a:r>
          </a:p>
        </p:txBody>
      </p:sp>
      <p:sp>
        <p:nvSpPr>
          <p:cNvPr id="106" name="Text Box 1280"/>
          <p:cNvSpPr txBox="1">
            <a:spLocks noChangeArrowheads="1"/>
          </p:cNvSpPr>
          <p:nvPr/>
        </p:nvSpPr>
        <p:spPr bwMode="auto">
          <a:xfrm>
            <a:off x="4934015" y="1657429"/>
            <a:ext cx="970742" cy="215444"/>
          </a:xfrm>
          <a:prstGeom prst="rect">
            <a:avLst/>
          </a:prstGeom>
          <a:noFill/>
          <a:ln w="9525" algn="ctr">
            <a:noFill/>
            <a:miter lim="800000"/>
            <a:headEnd/>
            <a:tailEnd/>
          </a:ln>
        </p:spPr>
        <p:txBody>
          <a:bodyPr wrap="square">
            <a:spAutoFit/>
          </a:bodyPr>
          <a:lstStyle/>
          <a:p>
            <a:pPr algn="ctr">
              <a:spcBef>
                <a:spcPct val="50000"/>
              </a:spcBef>
            </a:pPr>
            <a:r>
              <a:rPr lang="en-US" altLang="ko-KR" sz="800" dirty="0">
                <a:solidFill>
                  <a:schemeClr val="tx1"/>
                </a:solidFill>
                <a:latin typeface="Arial" charset="0"/>
              </a:rPr>
              <a:t>8. POE PORTS</a:t>
            </a:r>
          </a:p>
        </p:txBody>
      </p:sp>
      <p:pic>
        <p:nvPicPr>
          <p:cNvPr id="8" name="그림 7">
            <a:extLst>
              <a:ext uri="{FF2B5EF4-FFF2-40B4-BE49-F238E27FC236}">
                <a16:creationId xmlns:a16="http://schemas.microsoft.com/office/drawing/2014/main" xmlns="" id="{BC616F8C-82FC-4221-B60D-A5DB63E929C0}"/>
              </a:ext>
            </a:extLst>
          </p:cNvPr>
          <p:cNvPicPr>
            <a:picLocks noChangeAspect="1"/>
          </p:cNvPicPr>
          <p:nvPr/>
        </p:nvPicPr>
        <p:blipFill>
          <a:blip r:embed="rId3"/>
          <a:stretch>
            <a:fillRect/>
          </a:stretch>
        </p:blipFill>
        <p:spPr>
          <a:xfrm>
            <a:off x="863977" y="4506645"/>
            <a:ext cx="4892040" cy="806897"/>
          </a:xfrm>
          <a:prstGeom prst="rect">
            <a:avLst/>
          </a:prstGeom>
        </p:spPr>
      </p:pic>
      <p:pic>
        <p:nvPicPr>
          <p:cNvPr id="10" name="그림 9">
            <a:extLst>
              <a:ext uri="{FF2B5EF4-FFF2-40B4-BE49-F238E27FC236}">
                <a16:creationId xmlns:a16="http://schemas.microsoft.com/office/drawing/2014/main" xmlns="" id="{C52F79A4-0F22-470E-8E9D-94524EC4E489}"/>
              </a:ext>
            </a:extLst>
          </p:cNvPr>
          <p:cNvPicPr>
            <a:picLocks noChangeAspect="1"/>
          </p:cNvPicPr>
          <p:nvPr/>
        </p:nvPicPr>
        <p:blipFill>
          <a:blip r:embed="rId4"/>
          <a:stretch>
            <a:fillRect/>
          </a:stretch>
        </p:blipFill>
        <p:spPr>
          <a:xfrm>
            <a:off x="866604" y="7270132"/>
            <a:ext cx="4892040" cy="684483"/>
          </a:xfrm>
          <a:prstGeom prst="rect">
            <a:avLst/>
          </a:prstGeom>
        </p:spPr>
      </p:pic>
      <p:sp>
        <p:nvSpPr>
          <p:cNvPr id="92" name="Line 1281">
            <a:extLst>
              <a:ext uri="{FF2B5EF4-FFF2-40B4-BE49-F238E27FC236}">
                <a16:creationId xmlns:a16="http://schemas.microsoft.com/office/drawing/2014/main" xmlns="" id="{35407D0F-4DDE-4B09-89CC-FFC64C3F3532}"/>
              </a:ext>
            </a:extLst>
          </p:cNvPr>
          <p:cNvSpPr>
            <a:spLocks noChangeShapeType="1"/>
          </p:cNvSpPr>
          <p:nvPr/>
        </p:nvSpPr>
        <p:spPr bwMode="auto">
          <a:xfrm>
            <a:off x="4153977" y="1878146"/>
            <a:ext cx="0" cy="640080"/>
          </a:xfrm>
          <a:prstGeom prst="line">
            <a:avLst/>
          </a:prstGeom>
          <a:noFill/>
          <a:ln w="25400">
            <a:solidFill>
              <a:srgbClr val="FF0000"/>
            </a:solidFill>
            <a:round/>
            <a:headEnd/>
            <a:tailEnd type="triangle" w="med" len="med"/>
          </a:ln>
        </p:spPr>
        <p:txBody>
          <a:bodyPr wrap="square">
            <a:spAutoFit/>
          </a:bodyPr>
          <a:lstStyle/>
          <a:p>
            <a:endParaRPr lang="ko-KR" altLang="en-US" dirty="0">
              <a:solidFill>
                <a:schemeClr val="tx1"/>
              </a:solidFill>
            </a:endParaRPr>
          </a:p>
        </p:txBody>
      </p:sp>
      <p:sp>
        <p:nvSpPr>
          <p:cNvPr id="93" name="Text Box 1288">
            <a:extLst>
              <a:ext uri="{FF2B5EF4-FFF2-40B4-BE49-F238E27FC236}">
                <a16:creationId xmlns:a16="http://schemas.microsoft.com/office/drawing/2014/main" xmlns="" id="{B72E402B-3EBB-4ADD-9FD9-F01294333022}"/>
              </a:ext>
            </a:extLst>
          </p:cNvPr>
          <p:cNvSpPr txBox="1">
            <a:spLocks noChangeArrowheads="1"/>
          </p:cNvSpPr>
          <p:nvPr/>
        </p:nvSpPr>
        <p:spPr bwMode="auto">
          <a:xfrm>
            <a:off x="1909105" y="1493976"/>
            <a:ext cx="1705088" cy="215444"/>
          </a:xfrm>
          <a:prstGeom prst="rect">
            <a:avLst/>
          </a:prstGeom>
          <a:noFill/>
          <a:ln w="9525" algn="ctr">
            <a:noFill/>
            <a:miter lim="800000"/>
            <a:headEnd/>
            <a:tailEnd/>
          </a:ln>
        </p:spPr>
        <p:txBody>
          <a:bodyPr wrap="square">
            <a:spAutoFit/>
          </a:bodyPr>
          <a:lstStyle/>
          <a:p>
            <a:pPr algn="ctr">
              <a:spcBef>
                <a:spcPct val="50000"/>
              </a:spcBef>
            </a:pPr>
            <a:r>
              <a:rPr lang="en-US" altLang="ko-KR" sz="800" dirty="0">
                <a:solidFill>
                  <a:schemeClr val="tx1"/>
                </a:solidFill>
                <a:latin typeface="Arial" charset="0"/>
              </a:rPr>
              <a:t>/ RELAY</a:t>
            </a:r>
          </a:p>
        </p:txBody>
      </p:sp>
      <p:sp>
        <p:nvSpPr>
          <p:cNvPr id="95" name="Text Box 1288">
            <a:extLst>
              <a:ext uri="{FF2B5EF4-FFF2-40B4-BE49-F238E27FC236}">
                <a16:creationId xmlns:a16="http://schemas.microsoft.com/office/drawing/2014/main" xmlns="" id="{C1932245-B561-4E1A-B383-48E5E441F589}"/>
              </a:ext>
            </a:extLst>
          </p:cNvPr>
          <p:cNvSpPr txBox="1">
            <a:spLocks noChangeArrowheads="1"/>
          </p:cNvSpPr>
          <p:nvPr/>
        </p:nvSpPr>
        <p:spPr bwMode="auto">
          <a:xfrm>
            <a:off x="1888866" y="1640051"/>
            <a:ext cx="1705088" cy="215444"/>
          </a:xfrm>
          <a:prstGeom prst="rect">
            <a:avLst/>
          </a:prstGeom>
          <a:noFill/>
          <a:ln w="9525" algn="ctr">
            <a:noFill/>
            <a:miter lim="800000"/>
            <a:headEnd/>
            <a:tailEnd/>
          </a:ln>
        </p:spPr>
        <p:txBody>
          <a:bodyPr wrap="square">
            <a:spAutoFit/>
          </a:bodyPr>
          <a:lstStyle/>
          <a:p>
            <a:pPr algn="ctr">
              <a:spcBef>
                <a:spcPct val="50000"/>
              </a:spcBef>
            </a:pPr>
            <a:r>
              <a:rPr lang="en-US" altLang="ko-KR" sz="800" dirty="0">
                <a:solidFill>
                  <a:schemeClr val="tx1"/>
                </a:solidFill>
                <a:latin typeface="Arial" charset="0"/>
              </a:rPr>
              <a:t>/ RS485</a:t>
            </a:r>
          </a:p>
        </p:txBody>
      </p:sp>
      <p:sp>
        <p:nvSpPr>
          <p:cNvPr id="96" name="Line 1276">
            <a:extLst>
              <a:ext uri="{FF2B5EF4-FFF2-40B4-BE49-F238E27FC236}">
                <a16:creationId xmlns:a16="http://schemas.microsoft.com/office/drawing/2014/main" xmlns="" id="{95D2D329-CCFC-4A2E-8F99-2B905EB5902F}"/>
              </a:ext>
            </a:extLst>
          </p:cNvPr>
          <p:cNvSpPr>
            <a:spLocks noChangeShapeType="1"/>
          </p:cNvSpPr>
          <p:nvPr/>
        </p:nvSpPr>
        <p:spPr bwMode="auto">
          <a:xfrm flipH="1" flipV="1">
            <a:off x="3276600" y="2776572"/>
            <a:ext cx="0" cy="183336"/>
          </a:xfrm>
          <a:prstGeom prst="line">
            <a:avLst/>
          </a:prstGeom>
          <a:noFill/>
          <a:ln w="25400">
            <a:solidFill>
              <a:srgbClr val="FF0000"/>
            </a:solidFill>
            <a:round/>
            <a:headEnd/>
            <a:tailEnd type="triangle" w="med" len="med"/>
          </a:ln>
        </p:spPr>
        <p:txBody>
          <a:bodyPr wrap="square">
            <a:spAutoFit/>
          </a:bodyPr>
          <a:lstStyle/>
          <a:p>
            <a:endParaRPr lang="ko-KR" altLang="en-US">
              <a:solidFill>
                <a:schemeClr val="tx1"/>
              </a:solidFill>
            </a:endParaRPr>
          </a:p>
        </p:txBody>
      </p:sp>
      <p:sp>
        <p:nvSpPr>
          <p:cNvPr id="104" name="Text Box 1267">
            <a:extLst>
              <a:ext uri="{FF2B5EF4-FFF2-40B4-BE49-F238E27FC236}">
                <a16:creationId xmlns:a16="http://schemas.microsoft.com/office/drawing/2014/main" xmlns="" id="{308D4476-7DF0-462C-A958-78BB6DA0C374}"/>
              </a:ext>
            </a:extLst>
          </p:cNvPr>
          <p:cNvSpPr txBox="1">
            <a:spLocks noChangeArrowheads="1"/>
          </p:cNvSpPr>
          <p:nvPr/>
        </p:nvSpPr>
        <p:spPr bwMode="auto">
          <a:xfrm>
            <a:off x="2754753" y="5748856"/>
            <a:ext cx="765175" cy="215444"/>
          </a:xfrm>
          <a:prstGeom prst="rect">
            <a:avLst/>
          </a:prstGeom>
          <a:noFill/>
          <a:ln w="9525" algn="ctr">
            <a:noFill/>
            <a:miter lim="800000"/>
            <a:headEnd/>
            <a:tailEnd/>
          </a:ln>
          <a:effectLst/>
        </p:spPr>
        <p:txBody>
          <a:bodyPr>
            <a:spAutoFit/>
          </a:bodyPr>
          <a:lstStyle/>
          <a:p>
            <a:pPr algn="ctr">
              <a:spcBef>
                <a:spcPct val="50000"/>
              </a:spcBef>
            </a:pPr>
            <a:r>
              <a:rPr lang="en-US" altLang="ko-KR" sz="800" dirty="0">
                <a:solidFill>
                  <a:schemeClr val="tx1"/>
                </a:solidFill>
                <a:latin typeface="Arial" charset="0"/>
              </a:rPr>
              <a:t>5. VGA</a:t>
            </a:r>
          </a:p>
        </p:txBody>
      </p:sp>
      <p:sp>
        <p:nvSpPr>
          <p:cNvPr id="107" name="Line 1276">
            <a:extLst>
              <a:ext uri="{FF2B5EF4-FFF2-40B4-BE49-F238E27FC236}">
                <a16:creationId xmlns:a16="http://schemas.microsoft.com/office/drawing/2014/main" xmlns="" id="{70C18485-3AF0-4A3B-9E5A-485A8386D672}"/>
              </a:ext>
            </a:extLst>
          </p:cNvPr>
          <p:cNvSpPr>
            <a:spLocks noChangeShapeType="1"/>
          </p:cNvSpPr>
          <p:nvPr/>
        </p:nvSpPr>
        <p:spPr bwMode="auto">
          <a:xfrm flipH="1" flipV="1">
            <a:off x="3128103" y="5308226"/>
            <a:ext cx="0" cy="457200"/>
          </a:xfrm>
          <a:prstGeom prst="line">
            <a:avLst/>
          </a:prstGeom>
          <a:noFill/>
          <a:ln w="25400">
            <a:solidFill>
              <a:srgbClr val="FF0000"/>
            </a:solidFill>
            <a:round/>
            <a:headEnd/>
            <a:tailEnd type="triangle" w="med" len="med"/>
          </a:ln>
        </p:spPr>
        <p:txBody>
          <a:bodyPr wrap="square">
            <a:spAutoFit/>
          </a:bodyPr>
          <a:lstStyle/>
          <a:p>
            <a:endParaRPr lang="ko-KR" altLang="en-US">
              <a:solidFill>
                <a:schemeClr val="tx1"/>
              </a:solidFill>
            </a:endParaRPr>
          </a:p>
        </p:txBody>
      </p:sp>
      <p:sp>
        <p:nvSpPr>
          <p:cNvPr id="138" name="Line 1276">
            <a:extLst>
              <a:ext uri="{FF2B5EF4-FFF2-40B4-BE49-F238E27FC236}">
                <a16:creationId xmlns:a16="http://schemas.microsoft.com/office/drawing/2014/main" xmlns="" id="{F654C401-1D30-49AD-A70A-595F73999C67}"/>
              </a:ext>
            </a:extLst>
          </p:cNvPr>
          <p:cNvSpPr>
            <a:spLocks noChangeShapeType="1"/>
          </p:cNvSpPr>
          <p:nvPr/>
        </p:nvSpPr>
        <p:spPr bwMode="auto">
          <a:xfrm flipH="1" flipV="1">
            <a:off x="4282019" y="5326514"/>
            <a:ext cx="0" cy="183336"/>
          </a:xfrm>
          <a:prstGeom prst="line">
            <a:avLst/>
          </a:prstGeom>
          <a:noFill/>
          <a:ln w="25400">
            <a:solidFill>
              <a:srgbClr val="FF0000"/>
            </a:solidFill>
            <a:round/>
            <a:headEnd/>
            <a:tailEnd type="triangle" w="med" len="med"/>
          </a:ln>
        </p:spPr>
        <p:txBody>
          <a:bodyPr wrap="square">
            <a:spAutoFit/>
          </a:bodyPr>
          <a:lstStyle/>
          <a:p>
            <a:endParaRPr lang="ko-KR" altLang="en-US">
              <a:solidFill>
                <a:schemeClr val="tx1"/>
              </a:solidFill>
            </a:endParaRPr>
          </a:p>
        </p:txBody>
      </p:sp>
      <p:sp>
        <p:nvSpPr>
          <p:cNvPr id="142" name="Line 1281">
            <a:extLst>
              <a:ext uri="{FF2B5EF4-FFF2-40B4-BE49-F238E27FC236}">
                <a16:creationId xmlns:a16="http://schemas.microsoft.com/office/drawing/2014/main" xmlns="" id="{7793B121-3943-4FD4-B680-E4AA7E86DA76}"/>
              </a:ext>
            </a:extLst>
          </p:cNvPr>
          <p:cNvSpPr>
            <a:spLocks noChangeShapeType="1"/>
          </p:cNvSpPr>
          <p:nvPr/>
        </p:nvSpPr>
        <p:spPr bwMode="auto">
          <a:xfrm>
            <a:off x="3571320" y="4312114"/>
            <a:ext cx="0" cy="731520"/>
          </a:xfrm>
          <a:prstGeom prst="line">
            <a:avLst/>
          </a:prstGeom>
          <a:noFill/>
          <a:ln w="25400">
            <a:solidFill>
              <a:srgbClr val="FF0000"/>
            </a:solidFill>
            <a:round/>
            <a:headEnd/>
            <a:tailEnd type="triangle" w="med" len="med"/>
          </a:ln>
        </p:spPr>
        <p:txBody>
          <a:bodyPr wrap="square">
            <a:spAutoFit/>
          </a:bodyPr>
          <a:lstStyle/>
          <a:p>
            <a:endParaRPr lang="ko-KR" altLang="en-US" dirty="0">
              <a:solidFill>
                <a:schemeClr val="tx1"/>
              </a:solidFill>
            </a:endParaRPr>
          </a:p>
        </p:txBody>
      </p:sp>
      <p:sp>
        <p:nvSpPr>
          <p:cNvPr id="150" name="Text Box 1280">
            <a:extLst>
              <a:ext uri="{FF2B5EF4-FFF2-40B4-BE49-F238E27FC236}">
                <a16:creationId xmlns:a16="http://schemas.microsoft.com/office/drawing/2014/main" xmlns="" id="{66261F04-7DA3-471A-BDF7-B205B6D2805A}"/>
              </a:ext>
            </a:extLst>
          </p:cNvPr>
          <p:cNvSpPr txBox="1">
            <a:spLocks noChangeArrowheads="1"/>
          </p:cNvSpPr>
          <p:nvPr/>
        </p:nvSpPr>
        <p:spPr bwMode="auto">
          <a:xfrm>
            <a:off x="2292447" y="4231743"/>
            <a:ext cx="911181" cy="217109"/>
          </a:xfrm>
          <a:prstGeom prst="rect">
            <a:avLst/>
          </a:prstGeom>
          <a:noFill/>
          <a:ln w="9525" algn="ctr">
            <a:noFill/>
            <a:miter lim="800000"/>
            <a:headEnd/>
            <a:tailEnd/>
          </a:ln>
        </p:spPr>
        <p:txBody>
          <a:bodyPr>
            <a:spAutoFit/>
          </a:bodyPr>
          <a:lstStyle/>
          <a:p>
            <a:pPr algn="ctr">
              <a:spcBef>
                <a:spcPct val="50000"/>
              </a:spcBef>
            </a:pPr>
            <a:r>
              <a:rPr lang="en-US" altLang="ko-KR" sz="800" dirty="0">
                <a:solidFill>
                  <a:schemeClr val="tx1"/>
                </a:solidFill>
                <a:latin typeface="Arial" charset="0"/>
              </a:rPr>
              <a:t>4. AUDIO IN</a:t>
            </a:r>
          </a:p>
        </p:txBody>
      </p:sp>
      <p:sp>
        <p:nvSpPr>
          <p:cNvPr id="153" name="Line 1281">
            <a:extLst>
              <a:ext uri="{FF2B5EF4-FFF2-40B4-BE49-F238E27FC236}">
                <a16:creationId xmlns:a16="http://schemas.microsoft.com/office/drawing/2014/main" xmlns="" id="{02395AAA-F867-497C-811A-F2046181F6C6}"/>
              </a:ext>
            </a:extLst>
          </p:cNvPr>
          <p:cNvSpPr>
            <a:spLocks noChangeShapeType="1"/>
          </p:cNvSpPr>
          <p:nvPr/>
        </p:nvSpPr>
        <p:spPr bwMode="auto">
          <a:xfrm>
            <a:off x="4999383" y="4434765"/>
            <a:ext cx="0" cy="238016"/>
          </a:xfrm>
          <a:prstGeom prst="line">
            <a:avLst/>
          </a:prstGeom>
          <a:noFill/>
          <a:ln w="25400">
            <a:solidFill>
              <a:srgbClr val="FF0000"/>
            </a:solidFill>
            <a:round/>
            <a:headEnd/>
            <a:tailEnd type="triangle" w="med" len="med"/>
          </a:ln>
        </p:spPr>
        <p:txBody>
          <a:bodyPr>
            <a:spAutoFit/>
          </a:bodyPr>
          <a:lstStyle/>
          <a:p>
            <a:endParaRPr lang="ko-KR" altLang="en-US">
              <a:solidFill>
                <a:schemeClr val="tx1"/>
              </a:solidFill>
            </a:endParaRPr>
          </a:p>
        </p:txBody>
      </p:sp>
      <p:sp>
        <p:nvSpPr>
          <p:cNvPr id="161" name="Text Box 1282">
            <a:extLst>
              <a:ext uri="{FF2B5EF4-FFF2-40B4-BE49-F238E27FC236}">
                <a16:creationId xmlns:a16="http://schemas.microsoft.com/office/drawing/2014/main" xmlns="" id="{0B077820-EB0C-4599-9A32-07113FE73136}"/>
              </a:ext>
            </a:extLst>
          </p:cNvPr>
          <p:cNvSpPr txBox="1">
            <a:spLocks noChangeArrowheads="1"/>
          </p:cNvSpPr>
          <p:nvPr/>
        </p:nvSpPr>
        <p:spPr bwMode="auto">
          <a:xfrm>
            <a:off x="3827774" y="5502920"/>
            <a:ext cx="945065" cy="215444"/>
          </a:xfrm>
          <a:prstGeom prst="rect">
            <a:avLst/>
          </a:prstGeom>
          <a:noFill/>
          <a:ln w="9525" algn="ctr">
            <a:noFill/>
            <a:miter lim="800000"/>
            <a:headEnd/>
            <a:tailEnd/>
          </a:ln>
        </p:spPr>
        <p:txBody>
          <a:bodyPr wrap="square">
            <a:spAutoFit/>
          </a:bodyPr>
          <a:lstStyle/>
          <a:p>
            <a:pPr algn="ctr">
              <a:spcBef>
                <a:spcPct val="50000"/>
              </a:spcBef>
            </a:pPr>
            <a:r>
              <a:rPr lang="en-US" altLang="ko-KR" sz="800" dirty="0">
                <a:solidFill>
                  <a:schemeClr val="tx1"/>
                </a:solidFill>
                <a:latin typeface="Arial" charset="0"/>
              </a:rPr>
              <a:t>7. WAN</a:t>
            </a:r>
          </a:p>
        </p:txBody>
      </p:sp>
      <p:sp>
        <p:nvSpPr>
          <p:cNvPr id="162" name="Text Box 1280">
            <a:extLst>
              <a:ext uri="{FF2B5EF4-FFF2-40B4-BE49-F238E27FC236}">
                <a16:creationId xmlns:a16="http://schemas.microsoft.com/office/drawing/2014/main" xmlns="" id="{2190A358-ADE6-4BA6-B383-306B81337F36}"/>
              </a:ext>
            </a:extLst>
          </p:cNvPr>
          <p:cNvSpPr txBox="1">
            <a:spLocks noChangeArrowheads="1"/>
          </p:cNvSpPr>
          <p:nvPr/>
        </p:nvSpPr>
        <p:spPr bwMode="auto">
          <a:xfrm>
            <a:off x="4580447" y="4182987"/>
            <a:ext cx="970742" cy="215444"/>
          </a:xfrm>
          <a:prstGeom prst="rect">
            <a:avLst/>
          </a:prstGeom>
          <a:noFill/>
          <a:ln w="9525" algn="ctr">
            <a:noFill/>
            <a:miter lim="800000"/>
            <a:headEnd/>
            <a:tailEnd/>
          </a:ln>
        </p:spPr>
        <p:txBody>
          <a:bodyPr wrap="square">
            <a:spAutoFit/>
          </a:bodyPr>
          <a:lstStyle/>
          <a:p>
            <a:pPr algn="ctr">
              <a:spcBef>
                <a:spcPct val="50000"/>
              </a:spcBef>
            </a:pPr>
            <a:r>
              <a:rPr lang="en-US" altLang="ko-KR" sz="800" dirty="0">
                <a:solidFill>
                  <a:schemeClr val="tx1"/>
                </a:solidFill>
                <a:latin typeface="Arial" charset="0"/>
              </a:rPr>
              <a:t>8. POE PORTS</a:t>
            </a:r>
          </a:p>
        </p:txBody>
      </p:sp>
      <p:sp>
        <p:nvSpPr>
          <p:cNvPr id="165" name="Text Box 1288">
            <a:extLst>
              <a:ext uri="{FF2B5EF4-FFF2-40B4-BE49-F238E27FC236}">
                <a16:creationId xmlns:a16="http://schemas.microsoft.com/office/drawing/2014/main" xmlns="" id="{03BB90F6-639D-4AB6-8227-E3680A244E87}"/>
              </a:ext>
            </a:extLst>
          </p:cNvPr>
          <p:cNvSpPr txBox="1">
            <a:spLocks noChangeArrowheads="1"/>
          </p:cNvSpPr>
          <p:nvPr/>
        </p:nvSpPr>
        <p:spPr bwMode="auto">
          <a:xfrm>
            <a:off x="1342177" y="4074398"/>
            <a:ext cx="1705088" cy="215444"/>
          </a:xfrm>
          <a:prstGeom prst="rect">
            <a:avLst/>
          </a:prstGeom>
          <a:noFill/>
          <a:ln w="9525" algn="ctr">
            <a:noFill/>
            <a:miter lim="800000"/>
            <a:headEnd/>
            <a:tailEnd/>
          </a:ln>
        </p:spPr>
        <p:txBody>
          <a:bodyPr wrap="square">
            <a:spAutoFit/>
          </a:bodyPr>
          <a:lstStyle/>
          <a:p>
            <a:pPr algn="ctr">
              <a:spcBef>
                <a:spcPct val="50000"/>
              </a:spcBef>
            </a:pPr>
            <a:r>
              <a:rPr lang="en-US" altLang="ko-KR" sz="800" dirty="0">
                <a:solidFill>
                  <a:schemeClr val="tx1"/>
                </a:solidFill>
                <a:latin typeface="Arial" charset="0"/>
              </a:rPr>
              <a:t>/ RELAY</a:t>
            </a:r>
          </a:p>
        </p:txBody>
      </p:sp>
      <p:sp>
        <p:nvSpPr>
          <p:cNvPr id="166" name="Text Box 1288">
            <a:extLst>
              <a:ext uri="{FF2B5EF4-FFF2-40B4-BE49-F238E27FC236}">
                <a16:creationId xmlns:a16="http://schemas.microsoft.com/office/drawing/2014/main" xmlns="" id="{7977FBD9-4A26-4FBB-B8B1-00B50F34269F}"/>
              </a:ext>
            </a:extLst>
          </p:cNvPr>
          <p:cNvSpPr txBox="1">
            <a:spLocks noChangeArrowheads="1"/>
          </p:cNvSpPr>
          <p:nvPr/>
        </p:nvSpPr>
        <p:spPr bwMode="auto">
          <a:xfrm>
            <a:off x="1321938" y="4220473"/>
            <a:ext cx="1705088" cy="215444"/>
          </a:xfrm>
          <a:prstGeom prst="rect">
            <a:avLst/>
          </a:prstGeom>
          <a:noFill/>
          <a:ln w="9525" algn="ctr">
            <a:noFill/>
            <a:miter lim="800000"/>
            <a:headEnd/>
            <a:tailEnd/>
          </a:ln>
        </p:spPr>
        <p:txBody>
          <a:bodyPr wrap="square">
            <a:spAutoFit/>
          </a:bodyPr>
          <a:lstStyle/>
          <a:p>
            <a:pPr algn="ctr">
              <a:spcBef>
                <a:spcPct val="50000"/>
              </a:spcBef>
            </a:pPr>
            <a:r>
              <a:rPr lang="en-US" altLang="ko-KR" sz="800" dirty="0">
                <a:solidFill>
                  <a:schemeClr val="tx1"/>
                </a:solidFill>
                <a:latin typeface="Arial" charset="0"/>
              </a:rPr>
              <a:t>/ RS485</a:t>
            </a:r>
          </a:p>
        </p:txBody>
      </p:sp>
      <p:sp>
        <p:nvSpPr>
          <p:cNvPr id="167" name="Line 1276">
            <a:extLst>
              <a:ext uri="{FF2B5EF4-FFF2-40B4-BE49-F238E27FC236}">
                <a16:creationId xmlns:a16="http://schemas.microsoft.com/office/drawing/2014/main" xmlns="" id="{202D9E7F-41FD-4C80-AD13-1CC41E251AE8}"/>
              </a:ext>
            </a:extLst>
          </p:cNvPr>
          <p:cNvSpPr>
            <a:spLocks noChangeShapeType="1"/>
          </p:cNvSpPr>
          <p:nvPr/>
        </p:nvSpPr>
        <p:spPr bwMode="auto">
          <a:xfrm flipH="1" flipV="1">
            <a:off x="2685288" y="5302130"/>
            <a:ext cx="0" cy="183336"/>
          </a:xfrm>
          <a:prstGeom prst="line">
            <a:avLst/>
          </a:prstGeom>
          <a:noFill/>
          <a:ln w="25400">
            <a:solidFill>
              <a:srgbClr val="FF0000"/>
            </a:solidFill>
            <a:round/>
            <a:headEnd/>
            <a:tailEnd type="triangle" w="med" len="med"/>
          </a:ln>
        </p:spPr>
        <p:txBody>
          <a:bodyPr wrap="square">
            <a:spAutoFit/>
          </a:bodyPr>
          <a:lstStyle/>
          <a:p>
            <a:endParaRPr lang="ko-KR" altLang="en-US">
              <a:solidFill>
                <a:schemeClr val="tx1"/>
              </a:solidFill>
            </a:endParaRPr>
          </a:p>
        </p:txBody>
      </p:sp>
      <p:sp>
        <p:nvSpPr>
          <p:cNvPr id="169" name="Text Box 1277">
            <a:extLst>
              <a:ext uri="{FF2B5EF4-FFF2-40B4-BE49-F238E27FC236}">
                <a16:creationId xmlns:a16="http://schemas.microsoft.com/office/drawing/2014/main" xmlns="" id="{623C3AE8-DC34-455E-8190-D41434CB4D53}"/>
              </a:ext>
            </a:extLst>
          </p:cNvPr>
          <p:cNvSpPr txBox="1">
            <a:spLocks noChangeArrowheads="1"/>
          </p:cNvSpPr>
          <p:nvPr/>
        </p:nvSpPr>
        <p:spPr bwMode="auto">
          <a:xfrm>
            <a:off x="1373400" y="5508447"/>
            <a:ext cx="774584" cy="338555"/>
          </a:xfrm>
          <a:prstGeom prst="rect">
            <a:avLst/>
          </a:prstGeom>
          <a:noFill/>
          <a:ln w="9525" algn="ctr">
            <a:noFill/>
            <a:miter lim="800000"/>
            <a:headEnd/>
            <a:tailEnd/>
          </a:ln>
        </p:spPr>
        <p:txBody>
          <a:bodyPr>
            <a:spAutoFit/>
          </a:bodyPr>
          <a:lstStyle/>
          <a:p>
            <a:pPr algn="ctr">
              <a:spcBef>
                <a:spcPct val="50000"/>
              </a:spcBef>
            </a:pPr>
            <a:r>
              <a:rPr lang="en-US" altLang="ko-KR" sz="800" dirty="0">
                <a:solidFill>
                  <a:schemeClr val="tx1"/>
                </a:solidFill>
                <a:latin typeface="Arial" charset="0"/>
              </a:rPr>
              <a:t>1. POWER INPUT</a:t>
            </a:r>
          </a:p>
        </p:txBody>
      </p:sp>
      <p:sp>
        <p:nvSpPr>
          <p:cNvPr id="170" name="Text Box 1282">
            <a:extLst>
              <a:ext uri="{FF2B5EF4-FFF2-40B4-BE49-F238E27FC236}">
                <a16:creationId xmlns:a16="http://schemas.microsoft.com/office/drawing/2014/main" xmlns="" id="{CBF5238B-63CB-4360-BC1A-04CE52A10744}"/>
              </a:ext>
            </a:extLst>
          </p:cNvPr>
          <p:cNvSpPr txBox="1">
            <a:spLocks noChangeArrowheads="1"/>
          </p:cNvSpPr>
          <p:nvPr/>
        </p:nvSpPr>
        <p:spPr bwMode="auto">
          <a:xfrm>
            <a:off x="2272984" y="5512056"/>
            <a:ext cx="945065" cy="215444"/>
          </a:xfrm>
          <a:prstGeom prst="rect">
            <a:avLst/>
          </a:prstGeom>
          <a:noFill/>
          <a:ln w="9525" algn="ctr">
            <a:noFill/>
            <a:miter lim="800000"/>
            <a:headEnd/>
            <a:tailEnd/>
          </a:ln>
        </p:spPr>
        <p:txBody>
          <a:bodyPr wrap="square">
            <a:spAutoFit/>
          </a:bodyPr>
          <a:lstStyle/>
          <a:p>
            <a:pPr algn="ctr">
              <a:spcBef>
                <a:spcPct val="50000"/>
              </a:spcBef>
            </a:pPr>
            <a:r>
              <a:rPr lang="en-US" altLang="ko-KR" sz="800" dirty="0">
                <a:solidFill>
                  <a:schemeClr val="tx1"/>
                </a:solidFill>
                <a:latin typeface="Arial" charset="0"/>
              </a:rPr>
              <a:t>3. AUDIO OUT</a:t>
            </a:r>
          </a:p>
        </p:txBody>
      </p:sp>
      <p:sp>
        <p:nvSpPr>
          <p:cNvPr id="171" name="Text Box 1288">
            <a:extLst>
              <a:ext uri="{FF2B5EF4-FFF2-40B4-BE49-F238E27FC236}">
                <a16:creationId xmlns:a16="http://schemas.microsoft.com/office/drawing/2014/main" xmlns="" id="{00C4C92B-F31D-424A-93E1-72BFBE389A7D}"/>
              </a:ext>
            </a:extLst>
          </p:cNvPr>
          <p:cNvSpPr txBox="1">
            <a:spLocks noChangeArrowheads="1"/>
          </p:cNvSpPr>
          <p:nvPr/>
        </p:nvSpPr>
        <p:spPr bwMode="auto">
          <a:xfrm>
            <a:off x="1265816" y="3951287"/>
            <a:ext cx="1705088" cy="215444"/>
          </a:xfrm>
          <a:prstGeom prst="rect">
            <a:avLst/>
          </a:prstGeom>
          <a:noFill/>
          <a:ln w="9525" algn="ctr">
            <a:noFill/>
            <a:miter lim="800000"/>
            <a:headEnd/>
            <a:tailEnd/>
          </a:ln>
        </p:spPr>
        <p:txBody>
          <a:bodyPr wrap="square">
            <a:spAutoFit/>
          </a:bodyPr>
          <a:lstStyle/>
          <a:p>
            <a:pPr algn="ctr">
              <a:spcBef>
                <a:spcPct val="50000"/>
              </a:spcBef>
            </a:pPr>
            <a:r>
              <a:rPr lang="en-US" altLang="ko-KR" sz="800" dirty="0">
                <a:solidFill>
                  <a:schemeClr val="tx1"/>
                </a:solidFill>
                <a:latin typeface="Arial" charset="0"/>
              </a:rPr>
              <a:t>2.SENSOR IN</a:t>
            </a:r>
          </a:p>
        </p:txBody>
      </p:sp>
      <p:sp>
        <p:nvSpPr>
          <p:cNvPr id="172" name="Line 1281">
            <a:extLst>
              <a:ext uri="{FF2B5EF4-FFF2-40B4-BE49-F238E27FC236}">
                <a16:creationId xmlns:a16="http://schemas.microsoft.com/office/drawing/2014/main" xmlns="" id="{7CB5C9B4-4944-4C92-8A36-0E3DA51CE066}"/>
              </a:ext>
            </a:extLst>
          </p:cNvPr>
          <p:cNvSpPr>
            <a:spLocks noChangeShapeType="1"/>
          </p:cNvSpPr>
          <p:nvPr/>
        </p:nvSpPr>
        <p:spPr bwMode="auto">
          <a:xfrm>
            <a:off x="2692052" y="4434764"/>
            <a:ext cx="0" cy="238017"/>
          </a:xfrm>
          <a:prstGeom prst="line">
            <a:avLst/>
          </a:prstGeom>
          <a:noFill/>
          <a:ln w="25400">
            <a:solidFill>
              <a:srgbClr val="FF0000"/>
            </a:solidFill>
            <a:round/>
            <a:headEnd/>
            <a:tailEnd type="triangle" w="med" len="med"/>
          </a:ln>
        </p:spPr>
        <p:txBody>
          <a:bodyPr>
            <a:spAutoFit/>
          </a:bodyPr>
          <a:lstStyle/>
          <a:p>
            <a:endParaRPr lang="ko-KR" altLang="en-US">
              <a:solidFill>
                <a:schemeClr val="tx1"/>
              </a:solidFill>
            </a:endParaRPr>
          </a:p>
        </p:txBody>
      </p:sp>
      <p:sp>
        <p:nvSpPr>
          <p:cNvPr id="173" name="Line 1281">
            <a:extLst>
              <a:ext uri="{FF2B5EF4-FFF2-40B4-BE49-F238E27FC236}">
                <a16:creationId xmlns:a16="http://schemas.microsoft.com/office/drawing/2014/main" xmlns="" id="{8277CDB2-C6B9-4EBA-BBE9-E89E06AA7096}"/>
              </a:ext>
            </a:extLst>
          </p:cNvPr>
          <p:cNvSpPr>
            <a:spLocks noChangeShapeType="1"/>
          </p:cNvSpPr>
          <p:nvPr/>
        </p:nvSpPr>
        <p:spPr bwMode="auto">
          <a:xfrm>
            <a:off x="2194721" y="4395127"/>
            <a:ext cx="0" cy="555307"/>
          </a:xfrm>
          <a:prstGeom prst="line">
            <a:avLst/>
          </a:prstGeom>
          <a:noFill/>
          <a:ln w="25400">
            <a:solidFill>
              <a:srgbClr val="FF0000"/>
            </a:solidFill>
            <a:round/>
            <a:headEnd/>
            <a:tailEnd type="triangle" w="med" len="med"/>
          </a:ln>
        </p:spPr>
        <p:txBody>
          <a:bodyPr wrap="square">
            <a:spAutoFit/>
          </a:bodyPr>
          <a:lstStyle/>
          <a:p>
            <a:endParaRPr lang="ko-KR" altLang="en-US" dirty="0">
              <a:solidFill>
                <a:schemeClr val="tx1"/>
              </a:solidFill>
            </a:endParaRPr>
          </a:p>
        </p:txBody>
      </p:sp>
      <p:sp>
        <p:nvSpPr>
          <p:cNvPr id="174" name="Text Box 1275">
            <a:extLst>
              <a:ext uri="{FF2B5EF4-FFF2-40B4-BE49-F238E27FC236}">
                <a16:creationId xmlns:a16="http://schemas.microsoft.com/office/drawing/2014/main" xmlns="" id="{82849554-1A70-400A-AE8D-A720DCA467AC}"/>
              </a:ext>
            </a:extLst>
          </p:cNvPr>
          <p:cNvSpPr txBox="1">
            <a:spLocks noChangeArrowheads="1"/>
          </p:cNvSpPr>
          <p:nvPr/>
        </p:nvSpPr>
        <p:spPr bwMode="auto">
          <a:xfrm>
            <a:off x="3233716" y="4072733"/>
            <a:ext cx="682984" cy="217109"/>
          </a:xfrm>
          <a:prstGeom prst="rect">
            <a:avLst/>
          </a:prstGeom>
          <a:noFill/>
          <a:ln w="9525" algn="ctr">
            <a:noFill/>
            <a:miter lim="800000"/>
            <a:headEnd/>
            <a:tailEnd/>
          </a:ln>
        </p:spPr>
        <p:txBody>
          <a:bodyPr>
            <a:spAutoFit/>
          </a:bodyPr>
          <a:lstStyle/>
          <a:p>
            <a:pPr algn="ctr">
              <a:spcBef>
                <a:spcPct val="50000"/>
              </a:spcBef>
            </a:pPr>
            <a:r>
              <a:rPr lang="en-US" altLang="ko-KR" sz="800" dirty="0">
                <a:solidFill>
                  <a:schemeClr val="tx1"/>
                </a:solidFill>
                <a:latin typeface="Arial" charset="0"/>
              </a:rPr>
              <a:t>6.HDMI</a:t>
            </a:r>
          </a:p>
        </p:txBody>
      </p:sp>
      <p:sp>
        <p:nvSpPr>
          <p:cNvPr id="200" name="Text Box 1267">
            <a:extLst>
              <a:ext uri="{FF2B5EF4-FFF2-40B4-BE49-F238E27FC236}">
                <a16:creationId xmlns:a16="http://schemas.microsoft.com/office/drawing/2014/main" xmlns="" id="{F383A686-1F6E-4C6F-B39F-6DF90118D4AA}"/>
              </a:ext>
            </a:extLst>
          </p:cNvPr>
          <p:cNvSpPr txBox="1">
            <a:spLocks noChangeArrowheads="1"/>
          </p:cNvSpPr>
          <p:nvPr/>
        </p:nvSpPr>
        <p:spPr bwMode="auto">
          <a:xfrm>
            <a:off x="2110640" y="8061428"/>
            <a:ext cx="765175" cy="215444"/>
          </a:xfrm>
          <a:prstGeom prst="rect">
            <a:avLst/>
          </a:prstGeom>
          <a:noFill/>
          <a:ln w="9525" algn="ctr">
            <a:noFill/>
            <a:miter lim="800000"/>
            <a:headEnd/>
            <a:tailEnd/>
          </a:ln>
          <a:effectLst/>
        </p:spPr>
        <p:txBody>
          <a:bodyPr>
            <a:spAutoFit/>
          </a:bodyPr>
          <a:lstStyle/>
          <a:p>
            <a:pPr algn="ctr">
              <a:spcBef>
                <a:spcPct val="50000"/>
              </a:spcBef>
            </a:pPr>
            <a:r>
              <a:rPr lang="en-US" altLang="ko-KR" sz="800" dirty="0">
                <a:solidFill>
                  <a:schemeClr val="tx1"/>
                </a:solidFill>
                <a:latin typeface="Arial" charset="0"/>
              </a:rPr>
              <a:t>5. VGA</a:t>
            </a:r>
          </a:p>
        </p:txBody>
      </p:sp>
      <p:sp>
        <p:nvSpPr>
          <p:cNvPr id="201" name="Line 1276">
            <a:extLst>
              <a:ext uri="{FF2B5EF4-FFF2-40B4-BE49-F238E27FC236}">
                <a16:creationId xmlns:a16="http://schemas.microsoft.com/office/drawing/2014/main" xmlns="" id="{9A30C753-B2AA-43B7-B81A-BC854E818871}"/>
              </a:ext>
            </a:extLst>
          </p:cNvPr>
          <p:cNvSpPr>
            <a:spLocks noChangeShapeType="1"/>
          </p:cNvSpPr>
          <p:nvPr/>
        </p:nvSpPr>
        <p:spPr bwMode="auto">
          <a:xfrm flipH="1" flipV="1">
            <a:off x="3165347" y="7706206"/>
            <a:ext cx="0" cy="457200"/>
          </a:xfrm>
          <a:prstGeom prst="line">
            <a:avLst/>
          </a:prstGeom>
          <a:noFill/>
          <a:ln w="25400">
            <a:solidFill>
              <a:srgbClr val="FF0000"/>
            </a:solidFill>
            <a:round/>
            <a:headEnd/>
            <a:tailEnd type="triangle" w="med" len="med"/>
          </a:ln>
        </p:spPr>
        <p:txBody>
          <a:bodyPr wrap="square">
            <a:spAutoFit/>
          </a:bodyPr>
          <a:lstStyle/>
          <a:p>
            <a:endParaRPr lang="ko-KR" altLang="en-US">
              <a:solidFill>
                <a:schemeClr val="tx1"/>
              </a:solidFill>
            </a:endParaRPr>
          </a:p>
        </p:txBody>
      </p:sp>
      <p:sp>
        <p:nvSpPr>
          <p:cNvPr id="202" name="Line 1276">
            <a:extLst>
              <a:ext uri="{FF2B5EF4-FFF2-40B4-BE49-F238E27FC236}">
                <a16:creationId xmlns:a16="http://schemas.microsoft.com/office/drawing/2014/main" xmlns="" id="{1F5E8D92-3F64-41BB-9AAD-F0CFFD3C39E8}"/>
              </a:ext>
            </a:extLst>
          </p:cNvPr>
          <p:cNvSpPr>
            <a:spLocks noChangeShapeType="1"/>
          </p:cNvSpPr>
          <p:nvPr/>
        </p:nvSpPr>
        <p:spPr bwMode="auto">
          <a:xfrm flipH="1" flipV="1">
            <a:off x="5062975" y="7864702"/>
            <a:ext cx="0" cy="183336"/>
          </a:xfrm>
          <a:prstGeom prst="line">
            <a:avLst/>
          </a:prstGeom>
          <a:noFill/>
          <a:ln w="25400">
            <a:solidFill>
              <a:srgbClr val="FF0000"/>
            </a:solidFill>
            <a:round/>
            <a:headEnd/>
            <a:tailEnd type="triangle" w="med" len="med"/>
          </a:ln>
        </p:spPr>
        <p:txBody>
          <a:bodyPr wrap="square">
            <a:spAutoFit/>
          </a:bodyPr>
          <a:lstStyle/>
          <a:p>
            <a:endParaRPr lang="ko-KR" altLang="en-US">
              <a:solidFill>
                <a:schemeClr val="tx1"/>
              </a:solidFill>
            </a:endParaRPr>
          </a:p>
        </p:txBody>
      </p:sp>
      <p:sp>
        <p:nvSpPr>
          <p:cNvPr id="203" name="Line 1281">
            <a:extLst>
              <a:ext uri="{FF2B5EF4-FFF2-40B4-BE49-F238E27FC236}">
                <a16:creationId xmlns:a16="http://schemas.microsoft.com/office/drawing/2014/main" xmlns="" id="{ED9E8EA4-1A7A-4242-BB51-7BC39EBB531A}"/>
              </a:ext>
            </a:extLst>
          </p:cNvPr>
          <p:cNvSpPr>
            <a:spLocks noChangeShapeType="1"/>
          </p:cNvSpPr>
          <p:nvPr/>
        </p:nvSpPr>
        <p:spPr bwMode="auto">
          <a:xfrm>
            <a:off x="2885797" y="6787161"/>
            <a:ext cx="0" cy="914400"/>
          </a:xfrm>
          <a:prstGeom prst="line">
            <a:avLst/>
          </a:prstGeom>
          <a:noFill/>
          <a:ln w="25400">
            <a:solidFill>
              <a:srgbClr val="FF0000"/>
            </a:solidFill>
            <a:round/>
            <a:headEnd/>
            <a:tailEnd type="triangle" w="med" len="med"/>
          </a:ln>
        </p:spPr>
        <p:txBody>
          <a:bodyPr wrap="square">
            <a:spAutoFit/>
          </a:bodyPr>
          <a:lstStyle/>
          <a:p>
            <a:endParaRPr lang="ko-KR" altLang="en-US" dirty="0">
              <a:solidFill>
                <a:schemeClr val="tx1"/>
              </a:solidFill>
            </a:endParaRPr>
          </a:p>
        </p:txBody>
      </p:sp>
      <p:sp>
        <p:nvSpPr>
          <p:cNvPr id="204" name="Text Box 1280">
            <a:extLst>
              <a:ext uri="{FF2B5EF4-FFF2-40B4-BE49-F238E27FC236}">
                <a16:creationId xmlns:a16="http://schemas.microsoft.com/office/drawing/2014/main" xmlns="" id="{80E6A65A-38E8-4111-96AF-E6C16CCB74D9}"/>
              </a:ext>
            </a:extLst>
          </p:cNvPr>
          <p:cNvSpPr txBox="1">
            <a:spLocks noChangeArrowheads="1"/>
          </p:cNvSpPr>
          <p:nvPr/>
        </p:nvSpPr>
        <p:spPr bwMode="auto">
          <a:xfrm>
            <a:off x="1666689" y="6568344"/>
            <a:ext cx="911181" cy="217109"/>
          </a:xfrm>
          <a:prstGeom prst="rect">
            <a:avLst/>
          </a:prstGeom>
          <a:noFill/>
          <a:ln w="9525" algn="ctr">
            <a:noFill/>
            <a:miter lim="800000"/>
            <a:headEnd/>
            <a:tailEnd/>
          </a:ln>
        </p:spPr>
        <p:txBody>
          <a:bodyPr>
            <a:spAutoFit/>
          </a:bodyPr>
          <a:lstStyle/>
          <a:p>
            <a:pPr algn="ctr">
              <a:spcBef>
                <a:spcPct val="50000"/>
              </a:spcBef>
            </a:pPr>
            <a:r>
              <a:rPr lang="en-US" altLang="ko-KR" sz="800" dirty="0">
                <a:solidFill>
                  <a:schemeClr val="tx1"/>
                </a:solidFill>
                <a:latin typeface="Arial" charset="0"/>
              </a:rPr>
              <a:t>4. AUDIO IN</a:t>
            </a:r>
          </a:p>
        </p:txBody>
      </p:sp>
      <p:sp>
        <p:nvSpPr>
          <p:cNvPr id="205" name="Line 1281">
            <a:extLst>
              <a:ext uri="{FF2B5EF4-FFF2-40B4-BE49-F238E27FC236}">
                <a16:creationId xmlns:a16="http://schemas.microsoft.com/office/drawing/2014/main" xmlns="" id="{101CE2BD-4DD5-43B1-BCB2-A7698657B26A}"/>
              </a:ext>
            </a:extLst>
          </p:cNvPr>
          <p:cNvSpPr>
            <a:spLocks noChangeShapeType="1"/>
          </p:cNvSpPr>
          <p:nvPr/>
        </p:nvSpPr>
        <p:spPr bwMode="auto">
          <a:xfrm>
            <a:off x="4122227" y="7125353"/>
            <a:ext cx="0" cy="238016"/>
          </a:xfrm>
          <a:prstGeom prst="line">
            <a:avLst/>
          </a:prstGeom>
          <a:noFill/>
          <a:ln w="25400">
            <a:solidFill>
              <a:srgbClr val="FF0000"/>
            </a:solidFill>
            <a:round/>
            <a:headEnd/>
            <a:tailEnd type="triangle" w="med" len="med"/>
          </a:ln>
        </p:spPr>
        <p:txBody>
          <a:bodyPr>
            <a:spAutoFit/>
          </a:bodyPr>
          <a:lstStyle/>
          <a:p>
            <a:endParaRPr lang="ko-KR" altLang="en-US">
              <a:solidFill>
                <a:schemeClr val="tx1"/>
              </a:solidFill>
            </a:endParaRPr>
          </a:p>
        </p:txBody>
      </p:sp>
      <p:sp>
        <p:nvSpPr>
          <p:cNvPr id="206" name="Line 1276">
            <a:extLst>
              <a:ext uri="{FF2B5EF4-FFF2-40B4-BE49-F238E27FC236}">
                <a16:creationId xmlns:a16="http://schemas.microsoft.com/office/drawing/2014/main" xmlns="" id="{6051326D-DC98-4A69-8C56-0F0E561D31B6}"/>
              </a:ext>
            </a:extLst>
          </p:cNvPr>
          <p:cNvSpPr>
            <a:spLocks noChangeShapeType="1"/>
          </p:cNvSpPr>
          <p:nvPr/>
        </p:nvSpPr>
        <p:spPr bwMode="auto">
          <a:xfrm flipH="1" flipV="1">
            <a:off x="5309232" y="7858606"/>
            <a:ext cx="0" cy="183336"/>
          </a:xfrm>
          <a:prstGeom prst="line">
            <a:avLst/>
          </a:prstGeom>
          <a:noFill/>
          <a:ln w="25400">
            <a:solidFill>
              <a:srgbClr val="FF0000"/>
            </a:solidFill>
            <a:round/>
            <a:headEnd/>
            <a:tailEnd type="triangle" w="med" len="med"/>
          </a:ln>
        </p:spPr>
        <p:txBody>
          <a:bodyPr wrap="square">
            <a:spAutoFit/>
          </a:bodyPr>
          <a:lstStyle/>
          <a:p>
            <a:endParaRPr lang="ko-KR" altLang="en-US">
              <a:solidFill>
                <a:schemeClr val="tx1"/>
              </a:solidFill>
            </a:endParaRPr>
          </a:p>
        </p:txBody>
      </p:sp>
      <p:sp>
        <p:nvSpPr>
          <p:cNvPr id="207" name="Text Box 1282">
            <a:extLst>
              <a:ext uri="{FF2B5EF4-FFF2-40B4-BE49-F238E27FC236}">
                <a16:creationId xmlns:a16="http://schemas.microsoft.com/office/drawing/2014/main" xmlns="" id="{94CB4982-B8A4-4EE5-A494-E537724A9D2E}"/>
              </a:ext>
            </a:extLst>
          </p:cNvPr>
          <p:cNvSpPr txBox="1">
            <a:spLocks noChangeArrowheads="1"/>
          </p:cNvSpPr>
          <p:nvPr/>
        </p:nvSpPr>
        <p:spPr bwMode="auto">
          <a:xfrm>
            <a:off x="4456330" y="8053300"/>
            <a:ext cx="945065" cy="215444"/>
          </a:xfrm>
          <a:prstGeom prst="rect">
            <a:avLst/>
          </a:prstGeom>
          <a:noFill/>
          <a:ln w="9525" algn="ctr">
            <a:noFill/>
            <a:miter lim="800000"/>
            <a:headEnd/>
            <a:tailEnd/>
          </a:ln>
        </p:spPr>
        <p:txBody>
          <a:bodyPr wrap="square">
            <a:spAutoFit/>
          </a:bodyPr>
          <a:lstStyle/>
          <a:p>
            <a:pPr algn="ctr">
              <a:spcBef>
                <a:spcPct val="50000"/>
              </a:spcBef>
            </a:pPr>
            <a:r>
              <a:rPr lang="en-US" altLang="ko-KR" sz="800" dirty="0">
                <a:solidFill>
                  <a:schemeClr val="tx1"/>
                </a:solidFill>
                <a:latin typeface="Arial" charset="0"/>
              </a:rPr>
              <a:t>7. WAN</a:t>
            </a:r>
          </a:p>
        </p:txBody>
      </p:sp>
      <p:sp>
        <p:nvSpPr>
          <p:cNvPr id="208" name="Text Box 1280">
            <a:extLst>
              <a:ext uri="{FF2B5EF4-FFF2-40B4-BE49-F238E27FC236}">
                <a16:creationId xmlns:a16="http://schemas.microsoft.com/office/drawing/2014/main" xmlns="" id="{68553C2C-CF49-49B8-A808-C40F14071900}"/>
              </a:ext>
            </a:extLst>
          </p:cNvPr>
          <p:cNvSpPr txBox="1">
            <a:spLocks noChangeArrowheads="1"/>
          </p:cNvSpPr>
          <p:nvPr/>
        </p:nvSpPr>
        <p:spPr bwMode="auto">
          <a:xfrm>
            <a:off x="3691099" y="6910151"/>
            <a:ext cx="970742" cy="215444"/>
          </a:xfrm>
          <a:prstGeom prst="rect">
            <a:avLst/>
          </a:prstGeom>
          <a:noFill/>
          <a:ln w="9525" algn="ctr">
            <a:noFill/>
            <a:miter lim="800000"/>
            <a:headEnd/>
            <a:tailEnd/>
          </a:ln>
        </p:spPr>
        <p:txBody>
          <a:bodyPr wrap="square">
            <a:spAutoFit/>
          </a:bodyPr>
          <a:lstStyle/>
          <a:p>
            <a:pPr algn="ctr">
              <a:spcBef>
                <a:spcPct val="50000"/>
              </a:spcBef>
            </a:pPr>
            <a:r>
              <a:rPr lang="en-US" altLang="ko-KR" sz="800" dirty="0">
                <a:solidFill>
                  <a:schemeClr val="tx1"/>
                </a:solidFill>
                <a:latin typeface="Arial" charset="0"/>
              </a:rPr>
              <a:t>8. POE PORTS</a:t>
            </a:r>
          </a:p>
        </p:txBody>
      </p:sp>
      <p:sp>
        <p:nvSpPr>
          <p:cNvPr id="209" name="Text Box 1288">
            <a:extLst>
              <a:ext uri="{FF2B5EF4-FFF2-40B4-BE49-F238E27FC236}">
                <a16:creationId xmlns:a16="http://schemas.microsoft.com/office/drawing/2014/main" xmlns="" id="{5D1C84D7-4D5E-4D6F-BD57-6B859F1A7470}"/>
              </a:ext>
            </a:extLst>
          </p:cNvPr>
          <p:cNvSpPr txBox="1">
            <a:spLocks noChangeArrowheads="1"/>
          </p:cNvSpPr>
          <p:nvPr/>
        </p:nvSpPr>
        <p:spPr bwMode="auto">
          <a:xfrm>
            <a:off x="1603182" y="6866684"/>
            <a:ext cx="1705088" cy="215444"/>
          </a:xfrm>
          <a:prstGeom prst="rect">
            <a:avLst/>
          </a:prstGeom>
          <a:noFill/>
          <a:ln w="9525" algn="ctr">
            <a:noFill/>
            <a:miter lim="800000"/>
            <a:headEnd/>
            <a:tailEnd/>
          </a:ln>
        </p:spPr>
        <p:txBody>
          <a:bodyPr wrap="square">
            <a:spAutoFit/>
          </a:bodyPr>
          <a:lstStyle/>
          <a:p>
            <a:pPr algn="ctr">
              <a:spcBef>
                <a:spcPct val="50000"/>
              </a:spcBef>
            </a:pPr>
            <a:r>
              <a:rPr lang="en-US" altLang="ko-KR" sz="800" dirty="0">
                <a:solidFill>
                  <a:schemeClr val="tx1"/>
                </a:solidFill>
                <a:latin typeface="Arial" charset="0"/>
              </a:rPr>
              <a:t>/ RELAY</a:t>
            </a:r>
          </a:p>
        </p:txBody>
      </p:sp>
      <p:sp>
        <p:nvSpPr>
          <p:cNvPr id="210" name="Text Box 1288">
            <a:extLst>
              <a:ext uri="{FF2B5EF4-FFF2-40B4-BE49-F238E27FC236}">
                <a16:creationId xmlns:a16="http://schemas.microsoft.com/office/drawing/2014/main" xmlns="" id="{DBC550C6-1361-4373-8FFA-B212EBE1242D}"/>
              </a:ext>
            </a:extLst>
          </p:cNvPr>
          <p:cNvSpPr txBox="1">
            <a:spLocks noChangeArrowheads="1"/>
          </p:cNvSpPr>
          <p:nvPr/>
        </p:nvSpPr>
        <p:spPr bwMode="auto">
          <a:xfrm>
            <a:off x="1049413" y="6853522"/>
            <a:ext cx="1705088" cy="215444"/>
          </a:xfrm>
          <a:prstGeom prst="rect">
            <a:avLst/>
          </a:prstGeom>
          <a:noFill/>
          <a:ln w="9525" algn="ctr">
            <a:noFill/>
            <a:miter lim="800000"/>
            <a:headEnd/>
            <a:tailEnd/>
          </a:ln>
        </p:spPr>
        <p:txBody>
          <a:bodyPr wrap="square">
            <a:spAutoFit/>
          </a:bodyPr>
          <a:lstStyle/>
          <a:p>
            <a:pPr algn="ctr">
              <a:spcBef>
                <a:spcPct val="50000"/>
              </a:spcBef>
            </a:pPr>
            <a:r>
              <a:rPr lang="en-US" altLang="ko-KR" sz="800" dirty="0">
                <a:solidFill>
                  <a:schemeClr val="tx1"/>
                </a:solidFill>
                <a:latin typeface="Arial" charset="0"/>
              </a:rPr>
              <a:t>2. RS485</a:t>
            </a:r>
          </a:p>
        </p:txBody>
      </p:sp>
      <p:sp>
        <p:nvSpPr>
          <p:cNvPr id="212" name="Text Box 1277">
            <a:extLst>
              <a:ext uri="{FF2B5EF4-FFF2-40B4-BE49-F238E27FC236}">
                <a16:creationId xmlns:a16="http://schemas.microsoft.com/office/drawing/2014/main" xmlns="" id="{63FB8330-56B0-42AF-9F03-7939EEE2F08F}"/>
              </a:ext>
            </a:extLst>
          </p:cNvPr>
          <p:cNvSpPr txBox="1">
            <a:spLocks noChangeArrowheads="1"/>
          </p:cNvSpPr>
          <p:nvPr/>
        </p:nvSpPr>
        <p:spPr bwMode="auto">
          <a:xfrm>
            <a:off x="5074340" y="8058827"/>
            <a:ext cx="774584" cy="338555"/>
          </a:xfrm>
          <a:prstGeom prst="rect">
            <a:avLst/>
          </a:prstGeom>
          <a:noFill/>
          <a:ln w="9525" algn="ctr">
            <a:noFill/>
            <a:miter lim="800000"/>
            <a:headEnd/>
            <a:tailEnd/>
          </a:ln>
        </p:spPr>
        <p:txBody>
          <a:bodyPr>
            <a:spAutoFit/>
          </a:bodyPr>
          <a:lstStyle/>
          <a:p>
            <a:pPr algn="ctr">
              <a:spcBef>
                <a:spcPct val="50000"/>
              </a:spcBef>
            </a:pPr>
            <a:r>
              <a:rPr lang="en-US" altLang="ko-KR" sz="800" dirty="0">
                <a:solidFill>
                  <a:schemeClr val="tx1"/>
                </a:solidFill>
                <a:latin typeface="Arial" charset="0"/>
              </a:rPr>
              <a:t>1. POWER INPUT</a:t>
            </a:r>
          </a:p>
        </p:txBody>
      </p:sp>
      <p:sp>
        <p:nvSpPr>
          <p:cNvPr id="213" name="Text Box 1282">
            <a:extLst>
              <a:ext uri="{FF2B5EF4-FFF2-40B4-BE49-F238E27FC236}">
                <a16:creationId xmlns:a16="http://schemas.microsoft.com/office/drawing/2014/main" xmlns="" id="{E682C301-C2C2-412F-8E78-935DAB242AFA}"/>
              </a:ext>
            </a:extLst>
          </p:cNvPr>
          <p:cNvSpPr txBox="1">
            <a:spLocks noChangeArrowheads="1"/>
          </p:cNvSpPr>
          <p:nvPr/>
        </p:nvSpPr>
        <p:spPr bwMode="auto">
          <a:xfrm>
            <a:off x="1737268" y="8301804"/>
            <a:ext cx="945065" cy="215444"/>
          </a:xfrm>
          <a:prstGeom prst="rect">
            <a:avLst/>
          </a:prstGeom>
          <a:noFill/>
          <a:ln w="9525" algn="ctr">
            <a:noFill/>
            <a:miter lim="800000"/>
            <a:headEnd/>
            <a:tailEnd/>
          </a:ln>
        </p:spPr>
        <p:txBody>
          <a:bodyPr wrap="square">
            <a:spAutoFit/>
          </a:bodyPr>
          <a:lstStyle/>
          <a:p>
            <a:pPr algn="ctr">
              <a:spcBef>
                <a:spcPct val="50000"/>
              </a:spcBef>
            </a:pPr>
            <a:r>
              <a:rPr lang="en-US" altLang="ko-KR" sz="800" dirty="0">
                <a:solidFill>
                  <a:schemeClr val="tx1"/>
                </a:solidFill>
                <a:latin typeface="Arial" charset="0"/>
              </a:rPr>
              <a:t>3. AUDIO OUT</a:t>
            </a:r>
          </a:p>
        </p:txBody>
      </p:sp>
      <p:sp>
        <p:nvSpPr>
          <p:cNvPr id="214" name="Text Box 1288">
            <a:extLst>
              <a:ext uri="{FF2B5EF4-FFF2-40B4-BE49-F238E27FC236}">
                <a16:creationId xmlns:a16="http://schemas.microsoft.com/office/drawing/2014/main" xmlns="" id="{FA27D946-4712-46CE-9B46-A69EA1E236F9}"/>
              </a:ext>
            </a:extLst>
          </p:cNvPr>
          <p:cNvSpPr txBox="1">
            <a:spLocks noChangeArrowheads="1"/>
          </p:cNvSpPr>
          <p:nvPr/>
        </p:nvSpPr>
        <p:spPr bwMode="auto">
          <a:xfrm>
            <a:off x="1664052" y="6765024"/>
            <a:ext cx="1705088" cy="215444"/>
          </a:xfrm>
          <a:prstGeom prst="rect">
            <a:avLst/>
          </a:prstGeom>
          <a:noFill/>
          <a:ln w="9525" algn="ctr">
            <a:noFill/>
            <a:miter lim="800000"/>
            <a:headEnd/>
            <a:tailEnd/>
          </a:ln>
        </p:spPr>
        <p:txBody>
          <a:bodyPr wrap="square">
            <a:spAutoFit/>
          </a:bodyPr>
          <a:lstStyle/>
          <a:p>
            <a:pPr algn="ctr">
              <a:spcBef>
                <a:spcPct val="50000"/>
              </a:spcBef>
            </a:pPr>
            <a:r>
              <a:rPr lang="en-US" altLang="ko-KR" sz="800" dirty="0">
                <a:solidFill>
                  <a:schemeClr val="tx1"/>
                </a:solidFill>
                <a:latin typeface="Arial" charset="0"/>
              </a:rPr>
              <a:t>2.SENSOR IN</a:t>
            </a:r>
          </a:p>
        </p:txBody>
      </p:sp>
      <p:sp>
        <p:nvSpPr>
          <p:cNvPr id="215" name="Line 1281">
            <a:extLst>
              <a:ext uri="{FF2B5EF4-FFF2-40B4-BE49-F238E27FC236}">
                <a16:creationId xmlns:a16="http://schemas.microsoft.com/office/drawing/2014/main" xmlns="" id="{0F9D66EC-9326-4E7A-BD0D-DD26949EE16B}"/>
              </a:ext>
            </a:extLst>
          </p:cNvPr>
          <p:cNvSpPr>
            <a:spLocks noChangeShapeType="1"/>
          </p:cNvSpPr>
          <p:nvPr/>
        </p:nvSpPr>
        <p:spPr bwMode="auto">
          <a:xfrm>
            <a:off x="2564704" y="7076584"/>
            <a:ext cx="0" cy="238017"/>
          </a:xfrm>
          <a:prstGeom prst="line">
            <a:avLst/>
          </a:prstGeom>
          <a:noFill/>
          <a:ln w="25400">
            <a:solidFill>
              <a:srgbClr val="FF0000"/>
            </a:solidFill>
            <a:round/>
            <a:headEnd/>
            <a:tailEnd type="triangle" w="med" len="med"/>
          </a:ln>
        </p:spPr>
        <p:txBody>
          <a:bodyPr>
            <a:spAutoFit/>
          </a:bodyPr>
          <a:lstStyle/>
          <a:p>
            <a:endParaRPr lang="ko-KR" altLang="en-US">
              <a:solidFill>
                <a:schemeClr val="tx1"/>
              </a:solidFill>
            </a:endParaRPr>
          </a:p>
        </p:txBody>
      </p:sp>
      <p:sp>
        <p:nvSpPr>
          <p:cNvPr id="216" name="Line 1281">
            <a:extLst>
              <a:ext uri="{FF2B5EF4-FFF2-40B4-BE49-F238E27FC236}">
                <a16:creationId xmlns:a16="http://schemas.microsoft.com/office/drawing/2014/main" xmlns="" id="{1A08BF3E-6FC4-41A6-8D41-A974CA703E78}"/>
              </a:ext>
            </a:extLst>
          </p:cNvPr>
          <p:cNvSpPr>
            <a:spLocks noChangeShapeType="1"/>
          </p:cNvSpPr>
          <p:nvPr/>
        </p:nvSpPr>
        <p:spPr bwMode="auto">
          <a:xfrm>
            <a:off x="2161480" y="6747386"/>
            <a:ext cx="0" cy="640080"/>
          </a:xfrm>
          <a:prstGeom prst="line">
            <a:avLst/>
          </a:prstGeom>
          <a:noFill/>
          <a:ln w="25400">
            <a:solidFill>
              <a:srgbClr val="FF0000"/>
            </a:solidFill>
            <a:round/>
            <a:headEnd/>
            <a:tailEnd type="triangle" w="med" len="med"/>
          </a:ln>
        </p:spPr>
        <p:txBody>
          <a:bodyPr wrap="square">
            <a:spAutoFit/>
          </a:bodyPr>
          <a:lstStyle/>
          <a:p>
            <a:endParaRPr lang="ko-KR" altLang="en-US" dirty="0">
              <a:solidFill>
                <a:schemeClr val="tx1"/>
              </a:solidFill>
            </a:endParaRPr>
          </a:p>
        </p:txBody>
      </p:sp>
      <p:sp>
        <p:nvSpPr>
          <p:cNvPr id="217" name="Text Box 1275">
            <a:extLst>
              <a:ext uri="{FF2B5EF4-FFF2-40B4-BE49-F238E27FC236}">
                <a16:creationId xmlns:a16="http://schemas.microsoft.com/office/drawing/2014/main" xmlns="" id="{E24E9E6B-039D-4311-9445-05CEF3C19E83}"/>
              </a:ext>
            </a:extLst>
          </p:cNvPr>
          <p:cNvSpPr txBox="1">
            <a:spLocks noChangeArrowheads="1"/>
          </p:cNvSpPr>
          <p:nvPr/>
        </p:nvSpPr>
        <p:spPr bwMode="auto">
          <a:xfrm>
            <a:off x="2593616" y="6570125"/>
            <a:ext cx="682984" cy="217109"/>
          </a:xfrm>
          <a:prstGeom prst="rect">
            <a:avLst/>
          </a:prstGeom>
          <a:noFill/>
          <a:ln w="9525" algn="ctr">
            <a:noFill/>
            <a:miter lim="800000"/>
            <a:headEnd/>
            <a:tailEnd/>
          </a:ln>
        </p:spPr>
        <p:txBody>
          <a:bodyPr>
            <a:spAutoFit/>
          </a:bodyPr>
          <a:lstStyle/>
          <a:p>
            <a:pPr algn="ctr">
              <a:spcBef>
                <a:spcPct val="50000"/>
              </a:spcBef>
            </a:pPr>
            <a:r>
              <a:rPr lang="en-US" altLang="ko-KR" sz="800" dirty="0">
                <a:solidFill>
                  <a:schemeClr val="tx1"/>
                </a:solidFill>
                <a:latin typeface="Arial" charset="0"/>
              </a:rPr>
              <a:t>6.HDMI</a:t>
            </a:r>
          </a:p>
        </p:txBody>
      </p:sp>
      <p:sp>
        <p:nvSpPr>
          <p:cNvPr id="218" name="Line 1276">
            <a:extLst>
              <a:ext uri="{FF2B5EF4-FFF2-40B4-BE49-F238E27FC236}">
                <a16:creationId xmlns:a16="http://schemas.microsoft.com/office/drawing/2014/main" xmlns="" id="{1D237FE8-0C12-4B8E-8F45-38B3F6C44631}"/>
              </a:ext>
            </a:extLst>
          </p:cNvPr>
          <p:cNvSpPr>
            <a:spLocks noChangeShapeType="1"/>
          </p:cNvSpPr>
          <p:nvPr/>
        </p:nvSpPr>
        <p:spPr bwMode="auto">
          <a:xfrm flipH="1" flipV="1">
            <a:off x="2161699" y="7865358"/>
            <a:ext cx="0" cy="457200"/>
          </a:xfrm>
          <a:prstGeom prst="line">
            <a:avLst/>
          </a:prstGeom>
          <a:noFill/>
          <a:ln w="25400">
            <a:solidFill>
              <a:srgbClr val="FF0000"/>
            </a:solidFill>
            <a:round/>
            <a:headEnd/>
            <a:tailEnd type="triangle" w="med" len="med"/>
          </a:ln>
        </p:spPr>
        <p:txBody>
          <a:bodyPr wrap="square">
            <a:spAutoFit/>
          </a:bodyPr>
          <a:lstStyle/>
          <a:p>
            <a:endParaRPr lang="ko-KR" altLang="en-US">
              <a:solidFill>
                <a:schemeClr val="tx1"/>
              </a:solidFill>
            </a:endParaRPr>
          </a:p>
        </p:txBody>
      </p:sp>
      <p:sp>
        <p:nvSpPr>
          <p:cNvPr id="220" name="Line 1276">
            <a:extLst>
              <a:ext uri="{FF2B5EF4-FFF2-40B4-BE49-F238E27FC236}">
                <a16:creationId xmlns:a16="http://schemas.microsoft.com/office/drawing/2014/main" xmlns="" id="{B62DEC35-8442-46AF-AE2C-9608F71398B0}"/>
              </a:ext>
            </a:extLst>
          </p:cNvPr>
          <p:cNvSpPr>
            <a:spLocks noChangeShapeType="1"/>
          </p:cNvSpPr>
          <p:nvPr/>
        </p:nvSpPr>
        <p:spPr bwMode="auto">
          <a:xfrm flipH="1" flipV="1">
            <a:off x="2516596" y="7875491"/>
            <a:ext cx="0" cy="183336"/>
          </a:xfrm>
          <a:prstGeom prst="line">
            <a:avLst/>
          </a:prstGeom>
          <a:noFill/>
          <a:ln w="25400">
            <a:solidFill>
              <a:srgbClr val="FF0000"/>
            </a:solidFill>
            <a:round/>
            <a:headEnd/>
            <a:tailEnd type="triangle" w="med" len="med"/>
          </a:ln>
        </p:spPr>
        <p:txBody>
          <a:bodyPr wrap="square">
            <a:spAutoFit/>
          </a:bodyPr>
          <a:lstStyle/>
          <a:p>
            <a:endParaRPr lang="ko-KR" altLang="en-US">
              <a:solidFill>
                <a:schemeClr val="tx1"/>
              </a:solidFill>
            </a:endParaRPr>
          </a:p>
        </p:txBody>
      </p:sp>
      <p:sp>
        <p:nvSpPr>
          <p:cNvPr id="221" name="Line 1281">
            <a:extLst>
              <a:ext uri="{FF2B5EF4-FFF2-40B4-BE49-F238E27FC236}">
                <a16:creationId xmlns:a16="http://schemas.microsoft.com/office/drawing/2014/main" xmlns="" id="{8DDC542C-449E-48EF-B2A5-26D6BBA38B4B}"/>
              </a:ext>
            </a:extLst>
          </p:cNvPr>
          <p:cNvSpPr>
            <a:spLocks noChangeShapeType="1"/>
          </p:cNvSpPr>
          <p:nvPr/>
        </p:nvSpPr>
        <p:spPr bwMode="auto">
          <a:xfrm>
            <a:off x="1976534" y="7046472"/>
            <a:ext cx="0" cy="555307"/>
          </a:xfrm>
          <a:prstGeom prst="line">
            <a:avLst/>
          </a:prstGeom>
          <a:noFill/>
          <a:ln w="25400">
            <a:solidFill>
              <a:srgbClr val="FF0000"/>
            </a:solidFill>
            <a:round/>
            <a:headEnd/>
            <a:tailEnd type="triangle" w="med" len="med"/>
          </a:ln>
        </p:spPr>
        <p:txBody>
          <a:bodyPr wrap="square">
            <a:spAutoFit/>
          </a:bodyPr>
          <a:lstStyle/>
          <a:p>
            <a:endParaRPr lang="ko-KR" altLang="en-US" dirty="0">
              <a:solidFill>
                <a:schemeClr val="tx1"/>
              </a:solidFill>
            </a:endParaRPr>
          </a:p>
        </p:txBody>
      </p:sp>
      <p:sp>
        <p:nvSpPr>
          <p:cNvPr id="222" name="Text Box 1267">
            <a:extLst>
              <a:ext uri="{FF2B5EF4-FFF2-40B4-BE49-F238E27FC236}">
                <a16:creationId xmlns:a16="http://schemas.microsoft.com/office/drawing/2014/main" xmlns="" id="{EC69196C-4AD0-4A99-998F-738083FC2E50}"/>
              </a:ext>
            </a:extLst>
          </p:cNvPr>
          <p:cNvSpPr txBox="1">
            <a:spLocks noChangeArrowheads="1"/>
          </p:cNvSpPr>
          <p:nvPr/>
        </p:nvSpPr>
        <p:spPr bwMode="auto">
          <a:xfrm>
            <a:off x="2779710" y="8151623"/>
            <a:ext cx="765175" cy="215444"/>
          </a:xfrm>
          <a:prstGeom prst="rect">
            <a:avLst/>
          </a:prstGeom>
          <a:noFill/>
          <a:ln w="9525" algn="ctr">
            <a:noFill/>
            <a:miter lim="800000"/>
            <a:headEnd/>
            <a:tailEnd/>
          </a:ln>
          <a:effectLst/>
        </p:spPr>
        <p:txBody>
          <a:bodyPr>
            <a:spAutoFit/>
          </a:bodyPr>
          <a:lstStyle/>
          <a:p>
            <a:pPr algn="ctr">
              <a:spcBef>
                <a:spcPct val="50000"/>
              </a:spcBef>
            </a:pPr>
            <a:r>
              <a:rPr lang="en-US" altLang="ko-KR" sz="800" dirty="0">
                <a:solidFill>
                  <a:schemeClr val="tx1"/>
                </a:solidFill>
                <a:latin typeface="Arial" charset="0"/>
              </a:rPr>
              <a:t>9. USB</a:t>
            </a:r>
          </a:p>
        </p:txBody>
      </p:sp>
      <p:sp>
        <p:nvSpPr>
          <p:cNvPr id="69" name="Text Box 87"/>
          <p:cNvSpPr txBox="1">
            <a:spLocks noChangeArrowheads="1"/>
          </p:cNvSpPr>
          <p:nvPr/>
        </p:nvSpPr>
        <p:spPr bwMode="auto">
          <a:xfrm>
            <a:off x="804700" y="807752"/>
            <a:ext cx="4103687" cy="307777"/>
          </a:xfrm>
          <a:prstGeom prst="rect">
            <a:avLst/>
          </a:prstGeom>
          <a:noFill/>
          <a:ln w="9525">
            <a:noFill/>
            <a:miter lim="800000"/>
            <a:headEnd/>
            <a:tailEnd/>
          </a:ln>
        </p:spPr>
        <p:txBody>
          <a:bodyPr>
            <a:spAutoFit/>
          </a:bodyPr>
          <a:lstStyle/>
          <a:p>
            <a:pPr>
              <a:spcBef>
                <a:spcPct val="50000"/>
              </a:spcBef>
            </a:pPr>
            <a:r>
              <a:rPr lang="en-US" altLang="ko-KR" sz="1400" dirty="0">
                <a:solidFill>
                  <a:schemeClr val="tx1"/>
                </a:solidFill>
                <a:latin typeface="Arial" panose="020B0604020202020204" pitchFamily="34" charset="0"/>
                <a:ea typeface="돋움" pitchFamily="50" charset="-127"/>
                <a:cs typeface="Arial" panose="020B0604020202020204" pitchFamily="34" charset="0"/>
              </a:rPr>
              <a:t>[Rear Panel]</a:t>
            </a:r>
          </a:p>
        </p:txBody>
      </p:sp>
      <p:sp>
        <p:nvSpPr>
          <p:cNvPr id="75" name="Text Box 1218"/>
          <p:cNvSpPr txBox="1">
            <a:spLocks noChangeArrowheads="1"/>
          </p:cNvSpPr>
          <p:nvPr/>
        </p:nvSpPr>
        <p:spPr bwMode="auto">
          <a:xfrm>
            <a:off x="2808288" y="482600"/>
            <a:ext cx="3052762"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1  Product Introduction</a:t>
            </a:r>
          </a:p>
        </p:txBody>
      </p:sp>
      <p:sp>
        <p:nvSpPr>
          <p:cNvPr id="76" name="직사각형 75"/>
          <p:cNvSpPr/>
          <p:nvPr/>
        </p:nvSpPr>
        <p:spPr>
          <a:xfrm>
            <a:off x="860525" y="1079689"/>
            <a:ext cx="710451" cy="261610"/>
          </a:xfrm>
          <a:prstGeom prst="rect">
            <a:avLst/>
          </a:prstGeom>
        </p:spPr>
        <p:txBody>
          <a:bodyPr wrap="none">
            <a:spAutoFit/>
          </a:bodyPr>
          <a:lstStyle/>
          <a:p>
            <a:pPr>
              <a:spcBef>
                <a:spcPct val="50000"/>
              </a:spcBef>
            </a:pPr>
            <a:r>
              <a:rPr lang="en-US" altLang="ko-KR" b="1" dirty="0">
                <a:solidFill>
                  <a:schemeClr val="tx1"/>
                </a:solidFill>
                <a:latin typeface="Lucida Sans" panose="020B0602030504020204" pitchFamily="34" charset="0"/>
              </a:rPr>
              <a:t>&lt;4 CH&gt;</a:t>
            </a:r>
          </a:p>
        </p:txBody>
      </p:sp>
      <p:sp>
        <p:nvSpPr>
          <p:cNvPr id="78" name="직사각형 77"/>
          <p:cNvSpPr/>
          <p:nvPr/>
        </p:nvSpPr>
        <p:spPr>
          <a:xfrm>
            <a:off x="860524" y="3483905"/>
            <a:ext cx="737702" cy="261610"/>
          </a:xfrm>
          <a:prstGeom prst="rect">
            <a:avLst/>
          </a:prstGeom>
        </p:spPr>
        <p:txBody>
          <a:bodyPr wrap="none">
            <a:spAutoFit/>
          </a:bodyPr>
          <a:lstStyle/>
          <a:p>
            <a:pPr>
              <a:spcBef>
                <a:spcPct val="50000"/>
              </a:spcBef>
            </a:pPr>
            <a:r>
              <a:rPr lang="en-US" altLang="ko-KR" b="1" dirty="0" smtClean="0">
                <a:solidFill>
                  <a:schemeClr val="tx1"/>
                </a:solidFill>
                <a:latin typeface="Lucida Sans" panose="020B0602030504020204" pitchFamily="34" charset="0"/>
                <a:ea typeface="돋움" pitchFamily="50" charset="-127"/>
              </a:rPr>
              <a:t>&lt;8 CH&gt;</a:t>
            </a:r>
            <a:endParaRPr lang="en-US" altLang="ko-KR" b="1" dirty="0">
              <a:solidFill>
                <a:schemeClr val="tx1"/>
              </a:solidFill>
              <a:latin typeface="Lucida Sans" panose="020B0602030504020204" pitchFamily="34" charset="0"/>
              <a:ea typeface="돋움" pitchFamily="50" charset="-127"/>
            </a:endParaRPr>
          </a:p>
        </p:txBody>
      </p:sp>
      <p:sp>
        <p:nvSpPr>
          <p:cNvPr id="79" name="직사각형 78"/>
          <p:cNvSpPr/>
          <p:nvPr/>
        </p:nvSpPr>
        <p:spPr>
          <a:xfrm>
            <a:off x="860524" y="6170999"/>
            <a:ext cx="800219" cy="261610"/>
          </a:xfrm>
          <a:prstGeom prst="rect">
            <a:avLst/>
          </a:prstGeom>
        </p:spPr>
        <p:txBody>
          <a:bodyPr wrap="none">
            <a:spAutoFit/>
          </a:bodyPr>
          <a:lstStyle/>
          <a:p>
            <a:pPr>
              <a:spcBef>
                <a:spcPct val="50000"/>
              </a:spcBef>
            </a:pPr>
            <a:r>
              <a:rPr lang="en-US" altLang="ko-KR" b="1" dirty="0" smtClean="0">
                <a:solidFill>
                  <a:schemeClr val="tx1"/>
                </a:solidFill>
                <a:latin typeface="Lucida Sans" panose="020B0602030504020204" pitchFamily="34" charset="0"/>
                <a:ea typeface="돋움" pitchFamily="50" charset="-127"/>
              </a:rPr>
              <a:t>&lt;16 CH&gt;</a:t>
            </a:r>
            <a:endParaRPr lang="en-US" altLang="ko-KR" b="1" dirty="0">
              <a:solidFill>
                <a:schemeClr val="tx1"/>
              </a:solidFill>
              <a:latin typeface="Lucida Sans" panose="020B0602030504020204" pitchFamily="34" charset="0"/>
              <a:ea typeface="돋움" pitchFamily="50" charset="-127"/>
            </a:endParaRPr>
          </a:p>
        </p:txBody>
      </p:sp>
      <p:sp>
        <p:nvSpPr>
          <p:cNvPr id="80" name="Line 1276"/>
          <p:cNvSpPr>
            <a:spLocks noChangeShapeType="1"/>
          </p:cNvSpPr>
          <p:nvPr/>
        </p:nvSpPr>
        <p:spPr bwMode="auto">
          <a:xfrm flipH="1" flipV="1">
            <a:off x="1498166" y="5008572"/>
            <a:ext cx="0" cy="183336"/>
          </a:xfrm>
          <a:prstGeom prst="line">
            <a:avLst/>
          </a:prstGeom>
          <a:noFill/>
          <a:ln w="25400">
            <a:solidFill>
              <a:srgbClr val="FF0000"/>
            </a:solidFill>
            <a:round/>
            <a:headEnd/>
            <a:tailEnd type="triangle" w="med" len="med"/>
          </a:ln>
        </p:spPr>
        <p:txBody>
          <a:bodyPr wrap="square">
            <a:spAutoFit/>
          </a:bodyPr>
          <a:lstStyle/>
          <a:p>
            <a:endParaRPr lang="ko-KR" altLang="en-US">
              <a:solidFill>
                <a:schemeClr val="tx1"/>
              </a:solidFill>
            </a:endParaRPr>
          </a:p>
        </p:txBody>
      </p:sp>
    </p:spTree>
    <p:extLst>
      <p:ext uri="{BB962C8B-B14F-4D97-AF65-F5344CB8AC3E}">
        <p14:creationId xmlns:p14="http://schemas.microsoft.com/office/powerpoint/2010/main" val="2346091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슬라이드 번호 개체 틀 1"/>
          <p:cNvSpPr>
            <a:spLocks noGrp="1"/>
          </p:cNvSpPr>
          <p:nvPr>
            <p:ph type="sldNum" sz="quarter" idx="10"/>
          </p:nvPr>
        </p:nvSpPr>
        <p:spPr/>
        <p:txBody>
          <a:bodyPr/>
          <a:lstStyle/>
          <a:p>
            <a:fld id="{3A86E58C-8B79-4A7E-81CE-C38BAD646F1C}" type="slidenum">
              <a:rPr lang="en-US" altLang="ko-KR"/>
              <a:pPr/>
              <a:t>11</a:t>
            </a:fld>
            <a:endParaRPr lang="en-US" altLang="ko-KR"/>
          </a:p>
        </p:txBody>
      </p:sp>
      <p:sp>
        <p:nvSpPr>
          <p:cNvPr id="166082" name="Text Box 1218"/>
          <p:cNvSpPr txBox="1">
            <a:spLocks noChangeArrowheads="1"/>
          </p:cNvSpPr>
          <p:nvPr/>
        </p:nvSpPr>
        <p:spPr bwMode="auto">
          <a:xfrm>
            <a:off x="2808288" y="482600"/>
            <a:ext cx="3052762"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1  Product Introduction</a:t>
            </a:r>
          </a:p>
        </p:txBody>
      </p:sp>
      <p:sp>
        <p:nvSpPr>
          <p:cNvPr id="31" name="Text Box 3"/>
          <p:cNvSpPr txBox="1">
            <a:spLocks noChangeArrowheads="1"/>
          </p:cNvSpPr>
          <p:nvPr/>
        </p:nvSpPr>
        <p:spPr bwMode="auto">
          <a:xfrm>
            <a:off x="792162" y="1300603"/>
            <a:ext cx="4968875" cy="5204502"/>
          </a:xfrm>
          <a:prstGeom prst="rect">
            <a:avLst/>
          </a:prstGeom>
          <a:noFill/>
          <a:ln w="9525">
            <a:noFill/>
            <a:miter lim="800000"/>
            <a:headEnd/>
            <a:tailEnd/>
          </a:ln>
          <a:effectLst/>
        </p:spPr>
        <p:txBody>
          <a:bodyPr>
            <a:spAutoFit/>
          </a:bodyPr>
          <a:lstStyle/>
          <a:p>
            <a:pPr marL="228600" indent="-228600">
              <a:lnSpc>
                <a:spcPct val="120000"/>
              </a:lnSpc>
              <a:buFont typeface="+mj-lt"/>
              <a:buAutoNum type="arabicPeriod"/>
            </a:pPr>
            <a:r>
              <a:rPr lang="en-US" altLang="ko-KR" b="1" dirty="0">
                <a:solidFill>
                  <a:schemeClr val="tx1"/>
                </a:solidFill>
                <a:latin typeface="Arial" panose="020B0604020202020204" pitchFamily="34" charset="0"/>
                <a:cs typeface="Arial" panose="020B0604020202020204" pitchFamily="34" charset="0"/>
              </a:rPr>
              <a:t>POWER INPUT</a:t>
            </a:r>
            <a:endParaRPr lang="en-US" altLang="ko-KR" dirty="0">
              <a:solidFill>
                <a:schemeClr val="tx1"/>
              </a:solidFill>
              <a:latin typeface="Arial" panose="020B0604020202020204" pitchFamily="34" charset="0"/>
              <a:cs typeface="Arial" panose="020B0604020202020204" pitchFamily="34" charset="0"/>
            </a:endParaRPr>
          </a:p>
          <a:p>
            <a:pPr marL="228600" indent="-228600">
              <a:lnSpc>
                <a:spcPct val="120000"/>
              </a:lnSpc>
              <a:buFont typeface="+mj-lt"/>
              <a:buAutoNum type="arabicPeriod"/>
            </a:pPr>
            <a:endParaRPr lang="en-US" altLang="ko-KR" b="1" dirty="0" smtClean="0">
              <a:solidFill>
                <a:srgbClr val="000000"/>
              </a:solidFill>
              <a:latin typeface="Arial" panose="020B0604020202020204" pitchFamily="34" charset="0"/>
              <a:cs typeface="Arial" panose="020B0604020202020204" pitchFamily="34" charset="0"/>
            </a:endParaRPr>
          </a:p>
          <a:p>
            <a:pPr marL="228600" indent="-228600">
              <a:buFont typeface="+mj-lt"/>
              <a:buAutoNum type="arabicPeriod"/>
            </a:pPr>
            <a:r>
              <a:rPr lang="en-US" altLang="ko-KR" b="1" dirty="0">
                <a:solidFill>
                  <a:schemeClr val="tx1"/>
                </a:solidFill>
                <a:latin typeface="Arial" panose="020B0604020202020204" pitchFamily="34" charset="0"/>
                <a:cs typeface="Arial" panose="020B0604020202020204" pitchFamily="34" charset="0"/>
              </a:rPr>
              <a:t>SENSOR IN </a:t>
            </a:r>
            <a:r>
              <a:rPr lang="en-US" altLang="ko-KR" dirty="0">
                <a:solidFill>
                  <a:schemeClr val="tx1"/>
                </a:solidFill>
                <a:latin typeface="Arial" panose="020B0604020202020204" pitchFamily="34" charset="0"/>
                <a:cs typeface="Arial" panose="020B0604020202020204" pitchFamily="34" charset="0"/>
              </a:rPr>
              <a:t>:</a:t>
            </a:r>
            <a:r>
              <a:rPr lang="en-US" altLang="ko-KR" b="1" dirty="0">
                <a:solidFill>
                  <a:schemeClr val="tx1"/>
                </a:solidFill>
                <a:latin typeface="Arial" panose="020B0604020202020204" pitchFamily="34" charset="0"/>
                <a:cs typeface="Arial" panose="020B0604020202020204" pitchFamily="34" charset="0"/>
              </a:rPr>
              <a:t> </a:t>
            </a:r>
            <a:r>
              <a:rPr lang="en-US" altLang="ko-KR" dirty="0">
                <a:solidFill>
                  <a:schemeClr val="tx1"/>
                </a:solidFill>
                <a:latin typeface="Arial" panose="020B0604020202020204" pitchFamily="34" charset="0"/>
                <a:cs typeface="Arial" panose="020B0604020202020204" pitchFamily="34" charset="0"/>
              </a:rPr>
              <a:t>This terminals can be connected to external </a:t>
            </a:r>
            <a:r>
              <a:rPr lang="en-US" altLang="ko-KR" dirty="0" smtClean="0">
                <a:solidFill>
                  <a:schemeClr val="tx1"/>
                </a:solidFill>
                <a:latin typeface="Arial" panose="020B0604020202020204" pitchFamily="34" charset="0"/>
                <a:cs typeface="Arial" panose="020B0604020202020204" pitchFamily="34" charset="0"/>
              </a:rPr>
              <a:t>sensors.</a:t>
            </a:r>
          </a:p>
          <a:p>
            <a:r>
              <a:rPr lang="en-US" altLang="ko-KR" b="1" dirty="0" smtClean="0">
                <a:solidFill>
                  <a:schemeClr val="tx1"/>
                </a:solidFill>
                <a:latin typeface="Arial" panose="020B0604020202020204" pitchFamily="34" charset="0"/>
                <a:cs typeface="Arial" panose="020B0604020202020204" pitchFamily="34" charset="0"/>
              </a:rPr>
              <a:t>       RELAY </a:t>
            </a:r>
            <a:r>
              <a:rPr lang="en-US" altLang="ko-KR" dirty="0">
                <a:solidFill>
                  <a:schemeClr val="tx1"/>
                </a:solidFill>
                <a:latin typeface="Arial" panose="020B0604020202020204" pitchFamily="34" charset="0"/>
                <a:cs typeface="Arial" panose="020B0604020202020204" pitchFamily="34" charset="0"/>
              </a:rPr>
              <a:t>: This terminal blocks connect external electric devices to </a:t>
            </a:r>
            <a:r>
              <a:rPr lang="en-US" altLang="ko-KR" dirty="0" smtClean="0">
                <a:solidFill>
                  <a:schemeClr val="tx1"/>
                </a:solidFill>
                <a:latin typeface="Arial" panose="020B0604020202020204" pitchFamily="34" charset="0"/>
                <a:cs typeface="Arial" panose="020B0604020202020204" pitchFamily="34" charset="0"/>
              </a:rPr>
              <a:t>the</a:t>
            </a:r>
          </a:p>
          <a:p>
            <a:r>
              <a:rPr lang="en-US" altLang="ko-KR" dirty="0" smtClean="0">
                <a:solidFill>
                  <a:schemeClr val="tx1"/>
                </a:solidFill>
                <a:latin typeface="Arial" panose="020B0604020202020204" pitchFamily="34" charset="0"/>
                <a:cs typeface="Arial" panose="020B0604020202020204" pitchFamily="34" charset="0"/>
              </a:rPr>
              <a:t>                       product </a:t>
            </a:r>
            <a:r>
              <a:rPr lang="en-US" altLang="ko-KR" dirty="0">
                <a:solidFill>
                  <a:schemeClr val="tx1"/>
                </a:solidFill>
                <a:latin typeface="Arial" panose="020B0604020202020204" pitchFamily="34" charset="0"/>
                <a:cs typeface="Arial" panose="020B0604020202020204" pitchFamily="34" charset="0"/>
              </a:rPr>
              <a:t>(Warning Lamp and others). </a:t>
            </a:r>
          </a:p>
          <a:p>
            <a:pPr marL="342900" indent="-342900">
              <a:lnSpc>
                <a:spcPct val="120000"/>
              </a:lnSpc>
            </a:pPr>
            <a:r>
              <a:rPr lang="en-US" altLang="ko-KR" b="1" dirty="0">
                <a:solidFill>
                  <a:schemeClr val="tx1"/>
                </a:solidFill>
                <a:latin typeface="Arial" panose="020B0604020202020204" pitchFamily="34" charset="0"/>
                <a:cs typeface="Arial" panose="020B0604020202020204" pitchFamily="34" charset="0"/>
              </a:rPr>
              <a:t>       RS485</a:t>
            </a:r>
            <a:r>
              <a:rPr lang="en-US" altLang="ko-KR" dirty="0">
                <a:solidFill>
                  <a:schemeClr val="tx1"/>
                </a:solidFill>
                <a:latin typeface="Arial" panose="020B0604020202020204" pitchFamily="34" charset="0"/>
                <a:cs typeface="Arial" panose="020B0604020202020204" pitchFamily="34" charset="0"/>
              </a:rPr>
              <a:t> : For control the pan and tile cameras. Make sure that the polarity.</a:t>
            </a:r>
          </a:p>
          <a:p>
            <a:pPr marL="228600" indent="-228600">
              <a:lnSpc>
                <a:spcPct val="120000"/>
              </a:lnSpc>
              <a:buFont typeface="+mj-lt"/>
              <a:buAutoNum type="arabicPeriod"/>
            </a:pPr>
            <a:endParaRPr lang="en-US" altLang="ko-KR" b="1" dirty="0" smtClean="0">
              <a:solidFill>
                <a:schemeClr val="tx1"/>
              </a:solidFill>
              <a:latin typeface="Arial" panose="020B0604020202020204" pitchFamily="34" charset="0"/>
              <a:cs typeface="Arial" panose="020B0604020202020204" pitchFamily="34" charset="0"/>
            </a:endParaRPr>
          </a:p>
          <a:p>
            <a:pPr marL="228600" indent="-228600">
              <a:lnSpc>
                <a:spcPct val="120000"/>
              </a:lnSpc>
              <a:buFont typeface="+mj-lt"/>
              <a:buAutoNum type="arabicPeriod" startAt="3"/>
            </a:pPr>
            <a:r>
              <a:rPr lang="en-US" altLang="ko-KR" b="1" dirty="0" smtClean="0">
                <a:solidFill>
                  <a:schemeClr val="tx1"/>
                </a:solidFill>
                <a:latin typeface="Arial" panose="020B0604020202020204" pitchFamily="34" charset="0"/>
                <a:cs typeface="Arial" panose="020B0604020202020204" pitchFamily="34" charset="0"/>
              </a:rPr>
              <a:t>AUDIO</a:t>
            </a:r>
            <a:r>
              <a:rPr lang="en-US" altLang="ko-KR" dirty="0" smtClean="0">
                <a:solidFill>
                  <a:schemeClr val="tx1"/>
                </a:solidFill>
                <a:latin typeface="Arial" panose="020B0604020202020204" pitchFamily="34" charset="0"/>
                <a:cs typeface="Arial" panose="020B0604020202020204" pitchFamily="34" charset="0"/>
              </a:rPr>
              <a:t> </a:t>
            </a:r>
            <a:r>
              <a:rPr lang="en-US" altLang="ko-KR" b="1" dirty="0">
                <a:solidFill>
                  <a:schemeClr val="tx1"/>
                </a:solidFill>
                <a:latin typeface="Arial" panose="020B0604020202020204" pitchFamily="34" charset="0"/>
                <a:cs typeface="Arial" panose="020B0604020202020204" pitchFamily="34" charset="0"/>
              </a:rPr>
              <a:t>OUT</a:t>
            </a:r>
            <a:r>
              <a:rPr lang="en-US" altLang="ko-KR" dirty="0">
                <a:solidFill>
                  <a:schemeClr val="tx1"/>
                </a:solidFill>
                <a:latin typeface="Arial" panose="020B0604020202020204" pitchFamily="34" charset="0"/>
                <a:cs typeface="Arial" panose="020B0604020202020204" pitchFamily="34" charset="0"/>
              </a:rPr>
              <a:t> : RCA audio out terminal. </a:t>
            </a:r>
          </a:p>
          <a:p>
            <a:pPr marL="228600" indent="-228600">
              <a:lnSpc>
                <a:spcPct val="120000"/>
              </a:lnSpc>
              <a:buFont typeface="+mj-lt"/>
              <a:buAutoNum type="arabicPeriod" startAt="3"/>
            </a:pPr>
            <a:endParaRPr lang="en-US" altLang="ko-KR" b="1" dirty="0" smtClean="0">
              <a:solidFill>
                <a:srgbClr val="000000"/>
              </a:solidFill>
              <a:latin typeface="Arial" panose="020B0604020202020204" pitchFamily="34" charset="0"/>
              <a:cs typeface="Arial" panose="020B0604020202020204" pitchFamily="34" charset="0"/>
            </a:endParaRPr>
          </a:p>
          <a:p>
            <a:pPr marL="228600" indent="-228600">
              <a:lnSpc>
                <a:spcPct val="120000"/>
              </a:lnSpc>
              <a:buFont typeface="+mj-lt"/>
              <a:buAutoNum type="arabicPeriod" startAt="3"/>
            </a:pPr>
            <a:r>
              <a:rPr lang="en-US" altLang="ko-KR" b="1" dirty="0">
                <a:solidFill>
                  <a:srgbClr val="000000"/>
                </a:solidFill>
                <a:latin typeface="Arial" panose="020B0604020202020204" pitchFamily="34" charset="0"/>
                <a:cs typeface="Arial" panose="020B0604020202020204" pitchFamily="34" charset="0"/>
              </a:rPr>
              <a:t>AUDIO</a:t>
            </a:r>
            <a:r>
              <a:rPr lang="en-US" altLang="ko-KR" dirty="0">
                <a:solidFill>
                  <a:srgbClr val="000000"/>
                </a:solidFill>
                <a:latin typeface="Arial" panose="020B0604020202020204" pitchFamily="34" charset="0"/>
                <a:cs typeface="Arial" panose="020B0604020202020204" pitchFamily="34" charset="0"/>
              </a:rPr>
              <a:t> </a:t>
            </a:r>
            <a:r>
              <a:rPr lang="en-US" altLang="ko-KR" b="1" dirty="0">
                <a:solidFill>
                  <a:srgbClr val="000000"/>
                </a:solidFill>
                <a:latin typeface="Arial" panose="020B0604020202020204" pitchFamily="34" charset="0"/>
                <a:cs typeface="Arial" panose="020B0604020202020204" pitchFamily="34" charset="0"/>
              </a:rPr>
              <a:t>IN</a:t>
            </a:r>
            <a:r>
              <a:rPr lang="en-US" altLang="ko-KR" dirty="0">
                <a:solidFill>
                  <a:srgbClr val="000000"/>
                </a:solidFill>
                <a:latin typeface="Arial" panose="020B0604020202020204" pitchFamily="34" charset="0"/>
                <a:cs typeface="Arial" panose="020B0604020202020204" pitchFamily="34" charset="0"/>
              </a:rPr>
              <a:t> : RCA audio in terminals.</a:t>
            </a:r>
            <a:r>
              <a:rPr lang="en-US" altLang="ko-KR" b="1" dirty="0">
                <a:solidFill>
                  <a:srgbClr val="000000"/>
                </a:solidFill>
                <a:latin typeface="Arial" panose="020B0604020202020204" pitchFamily="34" charset="0"/>
                <a:cs typeface="Arial" panose="020B0604020202020204" pitchFamily="34" charset="0"/>
              </a:rPr>
              <a:t> </a:t>
            </a:r>
            <a:r>
              <a:rPr lang="en-US" altLang="ko-KR" dirty="0">
                <a:solidFill>
                  <a:schemeClr val="tx1"/>
                </a:solidFill>
                <a:latin typeface="Arial" panose="020B0604020202020204" pitchFamily="34" charset="0"/>
                <a:cs typeface="Arial" panose="020B0604020202020204" pitchFamily="34" charset="0"/>
              </a:rPr>
              <a:t> </a:t>
            </a:r>
            <a:endParaRPr lang="en-US" altLang="ko-KR" b="1" dirty="0">
              <a:solidFill>
                <a:schemeClr val="tx1"/>
              </a:solidFill>
              <a:latin typeface="Arial" panose="020B0604020202020204" pitchFamily="34" charset="0"/>
              <a:cs typeface="Arial" panose="020B0604020202020204" pitchFamily="34" charset="0"/>
            </a:endParaRPr>
          </a:p>
          <a:p>
            <a:pPr marL="228600" indent="-228600">
              <a:lnSpc>
                <a:spcPct val="120000"/>
              </a:lnSpc>
              <a:buFont typeface="+mj-lt"/>
              <a:buAutoNum type="arabicPeriod" startAt="3"/>
            </a:pPr>
            <a:endParaRPr lang="en-US" altLang="ko-KR" b="1" dirty="0" smtClean="0">
              <a:solidFill>
                <a:srgbClr val="000000"/>
              </a:solidFill>
              <a:latin typeface="Arial" panose="020B0604020202020204" pitchFamily="34" charset="0"/>
              <a:cs typeface="Arial" panose="020B0604020202020204" pitchFamily="34" charset="0"/>
            </a:endParaRPr>
          </a:p>
          <a:p>
            <a:pPr marL="228600" indent="-228600">
              <a:lnSpc>
                <a:spcPct val="120000"/>
              </a:lnSpc>
              <a:buFont typeface="+mj-lt"/>
              <a:buAutoNum type="arabicPeriod" startAt="5"/>
            </a:pPr>
            <a:r>
              <a:rPr lang="en-US" altLang="ko-KR" b="1" dirty="0">
                <a:solidFill>
                  <a:schemeClr val="tx1"/>
                </a:solidFill>
                <a:latin typeface="Arial" panose="020B0604020202020204" pitchFamily="34" charset="0"/>
                <a:cs typeface="Arial" panose="020B0604020202020204" pitchFamily="34" charset="0"/>
              </a:rPr>
              <a:t>VGA</a:t>
            </a:r>
            <a:r>
              <a:rPr lang="en-US" altLang="ko-KR" dirty="0">
                <a:solidFill>
                  <a:schemeClr val="tx1"/>
                </a:solidFill>
                <a:latin typeface="Arial" panose="020B0604020202020204" pitchFamily="34" charset="0"/>
                <a:cs typeface="Arial" panose="020B0604020202020204" pitchFamily="34" charset="0"/>
              </a:rPr>
              <a:t> : video output for VGA display.</a:t>
            </a:r>
          </a:p>
          <a:p>
            <a:pPr marL="228600" indent="-228600">
              <a:lnSpc>
                <a:spcPct val="120000"/>
              </a:lnSpc>
              <a:buFont typeface="+mj-lt"/>
              <a:buAutoNum type="arabicPeriod" startAt="3"/>
            </a:pPr>
            <a:endParaRPr lang="en-US" altLang="ko-KR" dirty="0">
              <a:solidFill>
                <a:schemeClr val="tx1"/>
              </a:solidFill>
              <a:latin typeface="Arial" panose="020B0604020202020204" pitchFamily="34" charset="0"/>
              <a:cs typeface="Arial" panose="020B0604020202020204" pitchFamily="34" charset="0"/>
            </a:endParaRPr>
          </a:p>
          <a:p>
            <a:pPr marL="228600" indent="-228600">
              <a:lnSpc>
                <a:spcPct val="120000"/>
              </a:lnSpc>
              <a:buFont typeface="+mj-lt"/>
              <a:buAutoNum type="arabicPeriod" startAt="6"/>
            </a:pPr>
            <a:r>
              <a:rPr lang="en-US" altLang="ko-KR" b="1" dirty="0">
                <a:solidFill>
                  <a:schemeClr val="tx1"/>
                </a:solidFill>
                <a:latin typeface="Arial" panose="020B0604020202020204" pitchFamily="34" charset="0"/>
                <a:cs typeface="Arial" panose="020B0604020202020204" pitchFamily="34" charset="0"/>
              </a:rPr>
              <a:t>HDMI</a:t>
            </a:r>
            <a:r>
              <a:rPr lang="en-US" altLang="ko-KR" dirty="0">
                <a:solidFill>
                  <a:schemeClr val="tx1"/>
                </a:solidFill>
                <a:latin typeface="Arial" panose="020B0604020202020204" pitchFamily="34" charset="0"/>
                <a:cs typeface="Arial" panose="020B0604020202020204" pitchFamily="34" charset="0"/>
              </a:rPr>
              <a:t> : D</a:t>
            </a:r>
            <a:r>
              <a:rPr lang="en-US" altLang="ko-KR" dirty="0" smtClean="0">
                <a:solidFill>
                  <a:schemeClr val="tx1"/>
                </a:solidFill>
                <a:latin typeface="Arial" panose="020B0604020202020204" pitchFamily="34" charset="0"/>
                <a:cs typeface="Arial" panose="020B0604020202020204" pitchFamily="34" charset="0"/>
              </a:rPr>
              <a:t>isplay output </a:t>
            </a:r>
            <a:r>
              <a:rPr lang="en-US" altLang="ko-KR" dirty="0">
                <a:solidFill>
                  <a:schemeClr val="tx1"/>
                </a:solidFill>
                <a:latin typeface="Arial" panose="020B0604020202020204" pitchFamily="34" charset="0"/>
                <a:cs typeface="Arial" panose="020B0604020202020204" pitchFamily="34" charset="0"/>
              </a:rPr>
              <a:t>for high resolution monitor.</a:t>
            </a:r>
          </a:p>
          <a:p>
            <a:pPr marL="228600" indent="-228600">
              <a:lnSpc>
                <a:spcPct val="120000"/>
              </a:lnSpc>
              <a:buFont typeface="+mj-lt"/>
              <a:buAutoNum type="arabicPeriod" startAt="3"/>
            </a:pPr>
            <a:endParaRPr lang="en-US" altLang="ko-KR" b="1" dirty="0" smtClean="0">
              <a:solidFill>
                <a:srgbClr val="000000"/>
              </a:solidFill>
              <a:latin typeface="Arial" panose="020B0604020202020204" pitchFamily="34" charset="0"/>
              <a:cs typeface="Arial" panose="020B0604020202020204" pitchFamily="34" charset="0"/>
            </a:endParaRPr>
          </a:p>
          <a:p>
            <a:pPr marL="228600" indent="-228600">
              <a:lnSpc>
                <a:spcPct val="120000"/>
              </a:lnSpc>
              <a:buFont typeface="+mj-lt"/>
              <a:buAutoNum type="arabicPeriod" startAt="7"/>
            </a:pPr>
            <a:r>
              <a:rPr lang="en-US" altLang="ko-KR" b="1" dirty="0" smtClean="0">
                <a:solidFill>
                  <a:schemeClr val="tx1"/>
                </a:solidFill>
                <a:latin typeface="Arial" panose="020B0604020202020204" pitchFamily="34" charset="0"/>
                <a:cs typeface="Arial" panose="020B0604020202020204" pitchFamily="34" charset="0"/>
              </a:rPr>
              <a:t>WAN </a:t>
            </a:r>
            <a:r>
              <a:rPr lang="en-US" altLang="ko-KR" dirty="0">
                <a:solidFill>
                  <a:schemeClr val="tx1"/>
                </a:solidFill>
                <a:latin typeface="Arial" panose="020B0604020202020204" pitchFamily="34" charset="0"/>
                <a:cs typeface="Arial" panose="020B0604020202020204" pitchFamily="34" charset="0"/>
              </a:rPr>
              <a:t>: This is the Gigabit</a:t>
            </a:r>
            <a:r>
              <a:rPr lang="ko-KR" altLang="en-US" dirty="0">
                <a:solidFill>
                  <a:schemeClr val="tx1"/>
                </a:solidFill>
                <a:latin typeface="Arial" panose="020B0604020202020204" pitchFamily="34" charset="0"/>
                <a:cs typeface="Arial" panose="020B0604020202020204" pitchFamily="34" charset="0"/>
              </a:rPr>
              <a:t> </a:t>
            </a:r>
            <a:r>
              <a:rPr lang="en-US" altLang="ko-KR" dirty="0">
                <a:solidFill>
                  <a:schemeClr val="tx1"/>
                </a:solidFill>
                <a:latin typeface="Arial" panose="020B0604020202020204" pitchFamily="34" charset="0"/>
                <a:cs typeface="Arial" panose="020B0604020202020204" pitchFamily="34" charset="0"/>
              </a:rPr>
              <a:t>Ethernet LAN cable connection </a:t>
            </a:r>
            <a:r>
              <a:rPr lang="en-US" altLang="ko-KR" dirty="0" smtClean="0">
                <a:solidFill>
                  <a:schemeClr val="tx1"/>
                </a:solidFill>
                <a:latin typeface="Arial" panose="020B0604020202020204" pitchFamily="34" charset="0"/>
                <a:cs typeface="Arial" panose="020B0604020202020204" pitchFamily="34" charset="0"/>
              </a:rPr>
              <a:t>terminal for</a:t>
            </a:r>
          </a:p>
          <a:p>
            <a:pPr>
              <a:lnSpc>
                <a:spcPct val="120000"/>
              </a:lnSpc>
            </a:pPr>
            <a:r>
              <a:rPr lang="en-US" altLang="ko-KR" dirty="0">
                <a:solidFill>
                  <a:schemeClr val="tx1"/>
                </a:solidFill>
                <a:latin typeface="Arial" panose="020B0604020202020204" pitchFamily="34" charset="0"/>
                <a:cs typeface="Arial" panose="020B0604020202020204" pitchFamily="34" charset="0"/>
              </a:rPr>
              <a:t> </a:t>
            </a:r>
            <a:r>
              <a:rPr lang="en-US" altLang="ko-KR" dirty="0" smtClean="0">
                <a:solidFill>
                  <a:schemeClr val="tx1"/>
                </a:solidFill>
                <a:latin typeface="Arial" panose="020B0604020202020204" pitchFamily="34" charset="0"/>
                <a:cs typeface="Arial" panose="020B0604020202020204" pitchFamily="34" charset="0"/>
              </a:rPr>
              <a:t>                 NVR.</a:t>
            </a:r>
          </a:p>
          <a:p>
            <a:pPr marL="228600" indent="-228600">
              <a:lnSpc>
                <a:spcPct val="120000"/>
              </a:lnSpc>
              <a:buFont typeface="+mj-lt"/>
              <a:buAutoNum type="arabicPeriod" startAt="7"/>
            </a:pPr>
            <a:endParaRPr lang="en-US" altLang="ko-KR" dirty="0">
              <a:solidFill>
                <a:schemeClr val="tx1"/>
              </a:solidFill>
              <a:latin typeface="Arial" panose="020B0604020202020204" pitchFamily="34" charset="0"/>
              <a:cs typeface="Arial" panose="020B0604020202020204" pitchFamily="34" charset="0"/>
            </a:endParaRPr>
          </a:p>
          <a:p>
            <a:pPr marL="228600" indent="-228600">
              <a:lnSpc>
                <a:spcPct val="120000"/>
              </a:lnSpc>
              <a:buFont typeface="+mj-lt"/>
              <a:buAutoNum type="arabicPeriod" startAt="7"/>
            </a:pPr>
            <a:r>
              <a:rPr lang="en-US" altLang="ko-KR" b="1" dirty="0">
                <a:solidFill>
                  <a:srgbClr val="000000"/>
                </a:solidFill>
                <a:latin typeface="Arial" panose="020B0604020202020204" pitchFamily="34" charset="0"/>
                <a:cs typeface="Arial" panose="020B0604020202020204" pitchFamily="34" charset="0"/>
              </a:rPr>
              <a:t>POE PORTS </a:t>
            </a:r>
            <a:r>
              <a:rPr lang="en-US" altLang="ko-KR" dirty="0">
                <a:solidFill>
                  <a:srgbClr val="000000"/>
                </a:solidFill>
                <a:latin typeface="Arial" panose="020B0604020202020204" pitchFamily="34" charset="0"/>
                <a:cs typeface="Arial" panose="020B0604020202020204" pitchFamily="34" charset="0"/>
              </a:rPr>
              <a:t>: POE connection terminal for IP Cameras</a:t>
            </a:r>
            <a:r>
              <a:rPr lang="en-US" altLang="ko-KR" dirty="0" smtClean="0">
                <a:solidFill>
                  <a:srgbClr val="000000"/>
                </a:solidFill>
                <a:latin typeface="Arial" panose="020B0604020202020204" pitchFamily="34" charset="0"/>
                <a:cs typeface="Arial" panose="020B0604020202020204" pitchFamily="34" charset="0"/>
              </a:rPr>
              <a:t>.</a:t>
            </a:r>
          </a:p>
          <a:p>
            <a:pPr marL="228600" indent="-228600">
              <a:lnSpc>
                <a:spcPct val="120000"/>
              </a:lnSpc>
              <a:buFont typeface="+mj-lt"/>
              <a:buAutoNum type="arabicPeriod" startAt="7"/>
            </a:pPr>
            <a:endParaRPr lang="en-US" altLang="ko-KR" b="1" dirty="0">
              <a:solidFill>
                <a:srgbClr val="000000"/>
              </a:solidFill>
              <a:latin typeface="Arial" panose="020B0604020202020204" pitchFamily="34" charset="0"/>
              <a:cs typeface="Arial" panose="020B0604020202020204" pitchFamily="34" charset="0"/>
            </a:endParaRPr>
          </a:p>
          <a:p>
            <a:pPr marL="171450" lvl="0" indent="-171450">
              <a:lnSpc>
                <a:spcPct val="120000"/>
              </a:lnSpc>
              <a:buFont typeface="Wingdings" panose="05000000000000000000" pitchFamily="2" charset="2"/>
              <a:buChar char="v"/>
            </a:pPr>
            <a:r>
              <a:rPr lang="en-US" altLang="ko-KR" b="1" dirty="0">
                <a:solidFill>
                  <a:srgbClr val="000000"/>
                </a:solidFill>
                <a:latin typeface="Arial" panose="020B0604020202020204" pitchFamily="34" charset="0"/>
                <a:cs typeface="Arial" panose="020B0604020202020204" pitchFamily="34" charset="0"/>
              </a:rPr>
              <a:t>only for </a:t>
            </a:r>
            <a:r>
              <a:rPr lang="en-US" altLang="ko-KR" b="1" dirty="0" smtClean="0">
                <a:solidFill>
                  <a:srgbClr val="000000"/>
                </a:solidFill>
                <a:latin typeface="Arial" panose="020B0604020202020204" pitchFamily="34" charset="0"/>
                <a:cs typeface="Arial" panose="020B0604020202020204" pitchFamily="34" charset="0"/>
              </a:rPr>
              <a:t>16ch</a:t>
            </a:r>
            <a:endParaRPr lang="en-US" altLang="ko-KR" dirty="0" smtClean="0">
              <a:solidFill>
                <a:schemeClr val="tx1"/>
              </a:solidFill>
              <a:latin typeface="Arial" panose="020B0604020202020204" pitchFamily="34" charset="0"/>
              <a:cs typeface="Arial" panose="020B0604020202020204" pitchFamily="34" charset="0"/>
            </a:endParaRPr>
          </a:p>
          <a:p>
            <a:pPr marL="228600" indent="-228600">
              <a:lnSpc>
                <a:spcPct val="120000"/>
              </a:lnSpc>
              <a:buFont typeface="+mj-lt"/>
              <a:buAutoNum type="arabicPeriod" startAt="9"/>
            </a:pPr>
            <a:r>
              <a:rPr lang="en-US" altLang="ko-KR" b="1" dirty="0" smtClean="0">
                <a:solidFill>
                  <a:schemeClr val="tx1"/>
                </a:solidFill>
                <a:latin typeface="Arial" panose="020B0604020202020204" pitchFamily="34" charset="0"/>
                <a:cs typeface="Arial" panose="020B0604020202020204" pitchFamily="34" charset="0"/>
              </a:rPr>
              <a:t>USB</a:t>
            </a:r>
            <a:r>
              <a:rPr lang="en-US" altLang="ko-KR" dirty="0" smtClean="0">
                <a:solidFill>
                  <a:schemeClr val="tx1"/>
                </a:solidFill>
                <a:latin typeface="Arial" panose="020B0604020202020204" pitchFamily="34" charset="0"/>
                <a:cs typeface="Arial" panose="020B0604020202020204" pitchFamily="34" charset="0"/>
              </a:rPr>
              <a:t> </a:t>
            </a:r>
            <a:r>
              <a:rPr lang="en-US" altLang="ko-KR" dirty="0">
                <a:solidFill>
                  <a:schemeClr val="tx1"/>
                </a:solidFill>
                <a:latin typeface="Arial" panose="020B0604020202020204" pitchFamily="34" charset="0"/>
                <a:cs typeface="Arial" panose="020B0604020202020204" pitchFamily="34" charset="0"/>
              </a:rPr>
              <a:t>: USB </a:t>
            </a:r>
            <a:r>
              <a:rPr lang="en-US" altLang="ko-KR" dirty="0" smtClean="0">
                <a:solidFill>
                  <a:schemeClr val="tx1"/>
                </a:solidFill>
                <a:latin typeface="Arial" panose="020B0604020202020204" pitchFamily="34" charset="0"/>
                <a:cs typeface="Arial" panose="020B0604020202020204" pitchFamily="34" charset="0"/>
              </a:rPr>
              <a:t>port </a:t>
            </a:r>
            <a:r>
              <a:rPr lang="en-US" altLang="ko-KR" dirty="0">
                <a:solidFill>
                  <a:schemeClr val="tx1"/>
                </a:solidFill>
                <a:latin typeface="Arial" panose="020B0604020202020204" pitchFamily="34" charset="0"/>
                <a:cs typeface="Arial" panose="020B0604020202020204" pitchFamily="34" charset="0"/>
              </a:rPr>
              <a:t>for mouse and USB devices. </a:t>
            </a:r>
            <a:endParaRPr lang="en-US" altLang="ko-KR" dirty="0" smtClean="0">
              <a:solidFill>
                <a:schemeClr val="tx1"/>
              </a:solidFill>
              <a:latin typeface="Arial" panose="020B0604020202020204" pitchFamily="34" charset="0"/>
              <a:cs typeface="Arial" panose="020B0604020202020204" pitchFamily="34" charset="0"/>
            </a:endParaRPr>
          </a:p>
          <a:p>
            <a:pPr marL="228600" lvl="0" indent="-228600">
              <a:lnSpc>
                <a:spcPct val="120000"/>
              </a:lnSpc>
              <a:buFont typeface="+mj-lt"/>
              <a:buAutoNum type="arabicPeriod" startAt="10"/>
            </a:pPr>
            <a:endParaRPr lang="en-US" altLang="ko-KR" dirty="0">
              <a:solidFill>
                <a:schemeClr val="tx1"/>
              </a:solidFill>
              <a:cs typeface="Times New Roman" panose="02020603050405020304" pitchFamily="18" charset="0"/>
            </a:endParaRPr>
          </a:p>
          <a:p>
            <a:pPr>
              <a:lnSpc>
                <a:spcPct val="120000"/>
              </a:lnSpc>
            </a:pPr>
            <a:endParaRPr lang="en-US" altLang="ko-KR" dirty="0">
              <a:solidFill>
                <a:schemeClr val="tx1"/>
              </a:solidFill>
              <a:cs typeface="Times New Roman" panose="02020603050405020304" pitchFamily="18" charset="0"/>
            </a:endParaRPr>
          </a:p>
          <a:p>
            <a:pPr marL="171450" indent="-171450">
              <a:buFont typeface="Wingdings" panose="05000000000000000000" pitchFamily="2" charset="2"/>
              <a:buChar char="v"/>
            </a:pPr>
            <a:r>
              <a:rPr lang="en-US" altLang="ko-KR" i="1" dirty="0">
                <a:solidFill>
                  <a:schemeClr val="tx1"/>
                </a:solidFill>
                <a:latin typeface="Arial" charset="0"/>
              </a:rPr>
              <a:t>For more details, refer to [CH 2. Installation Method and Cautions].</a:t>
            </a:r>
            <a:endParaRPr lang="en-US" altLang="ko-KR" dirty="0">
              <a:solidFill>
                <a:schemeClr val="tx1"/>
              </a:solidFill>
              <a:cs typeface="Times New Roman" panose="02020603050405020304" pitchFamily="18" charset="0"/>
            </a:endParaRPr>
          </a:p>
        </p:txBody>
      </p:sp>
    </p:spTree>
    <p:extLst>
      <p:ext uri="{BB962C8B-B14F-4D97-AF65-F5344CB8AC3E}">
        <p14:creationId xmlns:p14="http://schemas.microsoft.com/office/powerpoint/2010/main" val="21652516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슬라이드 번호 개체 틀 1"/>
          <p:cNvSpPr>
            <a:spLocks noGrp="1"/>
          </p:cNvSpPr>
          <p:nvPr>
            <p:ph type="sldNum" sz="quarter" idx="10"/>
          </p:nvPr>
        </p:nvSpPr>
        <p:spPr>
          <a:xfrm>
            <a:off x="720725" y="8726488"/>
            <a:ext cx="5111750" cy="179387"/>
          </a:xfrm>
        </p:spPr>
        <p:txBody>
          <a:bodyPr/>
          <a:lstStyle/>
          <a:p>
            <a:fld id="{04E9AEEC-1A3C-4032-85D1-3225612146D9}" type="slidenum">
              <a:rPr lang="en-US" altLang="ko-KR"/>
              <a:pPr/>
              <a:t>12</a:t>
            </a:fld>
            <a:endParaRPr lang="en-US" altLang="ko-KR" dirty="0"/>
          </a:p>
        </p:txBody>
      </p:sp>
      <p:sp>
        <p:nvSpPr>
          <p:cNvPr id="12" name="Text Box 13"/>
          <p:cNvSpPr txBox="1">
            <a:spLocks noChangeArrowheads="1"/>
          </p:cNvSpPr>
          <p:nvPr/>
        </p:nvSpPr>
        <p:spPr bwMode="auto">
          <a:xfrm>
            <a:off x="792163" y="881063"/>
            <a:ext cx="4968875" cy="369332"/>
          </a:xfrm>
          <a:prstGeom prst="rect">
            <a:avLst/>
          </a:prstGeom>
          <a:noFill/>
          <a:ln w="9525" algn="ctr">
            <a:noFill/>
            <a:miter lim="800000"/>
            <a:headEnd/>
            <a:tailEnd/>
          </a:ln>
          <a:effectLst/>
        </p:spPr>
        <p:txBody>
          <a:bodyPr wrap="square">
            <a:spAutoFit/>
          </a:bodyPr>
          <a:lstStyle/>
          <a:p>
            <a:pPr>
              <a:spcBef>
                <a:spcPct val="50000"/>
              </a:spcBef>
            </a:pPr>
            <a:r>
              <a:rPr lang="en-US" altLang="ko-KR" sz="1800" b="1" dirty="0">
                <a:solidFill>
                  <a:schemeClr val="tx1"/>
                </a:solidFill>
                <a:latin typeface="Arial" charset="0"/>
                <a:ea typeface="휴먼옛체" pitchFamily="18" charset="-127"/>
              </a:rPr>
              <a:t>CH2. Installation Method </a:t>
            </a:r>
            <a:r>
              <a:rPr lang="en-US" altLang="ko-KR" sz="1800" b="1" dirty="0" smtClean="0">
                <a:solidFill>
                  <a:schemeClr val="tx1"/>
                </a:solidFill>
                <a:latin typeface="Arial" charset="0"/>
                <a:ea typeface="휴먼옛체" pitchFamily="18" charset="-127"/>
              </a:rPr>
              <a:t>and Cautions</a:t>
            </a:r>
            <a:endParaRPr lang="en-US" altLang="ko-KR" sz="1800" b="1" dirty="0">
              <a:solidFill>
                <a:schemeClr val="tx1"/>
              </a:solidFill>
              <a:latin typeface="Arial" charset="0"/>
              <a:ea typeface="휴먼옛체" pitchFamily="18" charset="-127"/>
            </a:endParaRPr>
          </a:p>
        </p:txBody>
      </p:sp>
      <p:sp>
        <p:nvSpPr>
          <p:cNvPr id="14" name="AutoShape 36"/>
          <p:cNvSpPr>
            <a:spLocks noChangeArrowheads="1"/>
          </p:cNvSpPr>
          <p:nvPr/>
        </p:nvSpPr>
        <p:spPr bwMode="auto">
          <a:xfrm>
            <a:off x="792163" y="1260746"/>
            <a:ext cx="3455988" cy="360362"/>
          </a:xfrm>
          <a:prstGeom prst="roundRect">
            <a:avLst>
              <a:gd name="adj" fmla="val 16667"/>
            </a:avLst>
          </a:prstGeom>
          <a:solidFill>
            <a:schemeClr val="accent1"/>
          </a:solidFill>
          <a:ln w="9525">
            <a:solidFill>
              <a:schemeClr val="tx1"/>
            </a:solidFill>
            <a:round/>
            <a:headEnd/>
            <a:tailEnd/>
          </a:ln>
        </p:spPr>
        <p:txBody>
          <a:bodyPr wrap="none" anchor="ctr"/>
          <a:lstStyle/>
          <a:p>
            <a:pPr>
              <a:spcBef>
                <a:spcPct val="50000"/>
              </a:spcBef>
            </a:pPr>
            <a:r>
              <a:rPr lang="en-US" altLang="en-US" sz="1400" b="1" dirty="0">
                <a:solidFill>
                  <a:schemeClr val="tx1"/>
                </a:solidFill>
                <a:latin typeface="Arial" charset="0"/>
              </a:rPr>
              <a:t>2-</a:t>
            </a:r>
            <a:r>
              <a:rPr lang="en-US" altLang="ko-KR" sz="1400" b="1" dirty="0">
                <a:solidFill>
                  <a:schemeClr val="tx1"/>
                </a:solidFill>
                <a:latin typeface="Arial" charset="0"/>
              </a:rPr>
              <a:t>1</a:t>
            </a:r>
            <a:r>
              <a:rPr lang="en-US" altLang="en-US" sz="1400" b="1" dirty="0">
                <a:solidFill>
                  <a:schemeClr val="tx1"/>
                </a:solidFill>
                <a:latin typeface="Arial" charset="0"/>
              </a:rPr>
              <a:t>. Cautions</a:t>
            </a:r>
            <a:endParaRPr lang="en-US" altLang="ko-KR" sz="1400" b="1" dirty="0">
              <a:solidFill>
                <a:schemeClr val="tx1"/>
              </a:solidFill>
              <a:latin typeface="Arial" charset="0"/>
            </a:endParaRPr>
          </a:p>
        </p:txBody>
      </p:sp>
      <p:sp>
        <p:nvSpPr>
          <p:cNvPr id="20" name="Rectangle 13"/>
          <p:cNvSpPr>
            <a:spLocks noChangeArrowheads="1"/>
          </p:cNvSpPr>
          <p:nvPr/>
        </p:nvSpPr>
        <p:spPr bwMode="auto">
          <a:xfrm>
            <a:off x="1116013" y="1846263"/>
            <a:ext cx="4140200" cy="3149600"/>
          </a:xfrm>
          <a:prstGeom prst="rect">
            <a:avLst/>
          </a:prstGeom>
          <a:solidFill>
            <a:srgbClr val="FFFF99"/>
          </a:solidFill>
          <a:ln w="9525" algn="ctr">
            <a:solidFill>
              <a:schemeClr val="tx1"/>
            </a:solidFill>
            <a:miter lim="800000"/>
            <a:headEnd/>
            <a:tailEnd/>
          </a:ln>
          <a:effectLst/>
        </p:spPr>
        <p:txBody>
          <a:bodyPr wrap="none" anchor="ctr">
            <a:spAutoFit/>
          </a:bodyPr>
          <a:lstStyle/>
          <a:p>
            <a:endParaRPr lang="ko-KR" altLang="en-US"/>
          </a:p>
        </p:txBody>
      </p:sp>
      <p:sp>
        <p:nvSpPr>
          <p:cNvPr id="21" name="Text Box 4"/>
          <p:cNvSpPr txBox="1">
            <a:spLocks noChangeArrowheads="1"/>
          </p:cNvSpPr>
          <p:nvPr/>
        </p:nvSpPr>
        <p:spPr bwMode="auto">
          <a:xfrm>
            <a:off x="792163" y="5070475"/>
            <a:ext cx="4968875" cy="3486852"/>
          </a:xfrm>
          <a:prstGeom prst="rect">
            <a:avLst/>
          </a:prstGeom>
          <a:noFill/>
          <a:ln w="9525">
            <a:noFill/>
            <a:miter lim="800000"/>
            <a:headEnd/>
            <a:tailEnd/>
          </a:ln>
          <a:effectLst/>
        </p:spPr>
        <p:txBody>
          <a:bodyPr>
            <a:spAutoFit/>
          </a:bodyPr>
          <a:lstStyle/>
          <a:p>
            <a:pPr>
              <a:lnSpc>
                <a:spcPct val="75000"/>
              </a:lnSpc>
            </a:pPr>
            <a:r>
              <a:rPr lang="en-US" altLang="ko-KR" sz="1050" dirty="0">
                <a:solidFill>
                  <a:schemeClr val="tx1"/>
                </a:solidFill>
                <a:latin typeface="Arial" panose="020B0604020202020204" pitchFamily="34" charset="0"/>
                <a:cs typeface="Arial" panose="020B0604020202020204" pitchFamily="34" charset="0"/>
              </a:rPr>
              <a:t>- Avoid installing the product where there are direct rays or it is hot by locating near from heat  generator. (May cause fire)</a:t>
            </a:r>
          </a:p>
          <a:p>
            <a:pPr>
              <a:lnSpc>
                <a:spcPct val="75000"/>
              </a:lnSpc>
            </a:pPr>
            <a:endParaRPr lang="en-US" altLang="ko-KR" sz="1050" dirty="0">
              <a:solidFill>
                <a:schemeClr val="tx1"/>
              </a:solidFill>
              <a:latin typeface="Arial" panose="020B0604020202020204" pitchFamily="34" charset="0"/>
              <a:cs typeface="Arial" panose="020B0604020202020204" pitchFamily="34" charset="0"/>
            </a:endParaRPr>
          </a:p>
          <a:p>
            <a:pPr>
              <a:lnSpc>
                <a:spcPct val="75000"/>
              </a:lnSpc>
            </a:pPr>
            <a:r>
              <a:rPr lang="en-US" altLang="ko-KR" sz="1050" dirty="0">
                <a:solidFill>
                  <a:schemeClr val="tx1"/>
                </a:solidFill>
                <a:latin typeface="Arial" panose="020B0604020202020204" pitchFamily="34" charset="0"/>
                <a:cs typeface="Arial" panose="020B0604020202020204" pitchFamily="34" charset="0"/>
              </a:rPr>
              <a:t>- Do not put vase, flowerpot, cup, cosmetics, drug, and anything the contain water on product. (May cause fire or electric shock, and it may injure people by falling) </a:t>
            </a:r>
          </a:p>
          <a:p>
            <a:pPr>
              <a:lnSpc>
                <a:spcPct val="75000"/>
              </a:lnSpc>
            </a:pPr>
            <a:endParaRPr lang="en-US" altLang="ko-KR" sz="1050" dirty="0">
              <a:solidFill>
                <a:schemeClr val="tx1"/>
              </a:solidFill>
              <a:latin typeface="Arial" panose="020B0604020202020204" pitchFamily="34" charset="0"/>
              <a:cs typeface="Arial" panose="020B0604020202020204" pitchFamily="34" charset="0"/>
            </a:endParaRPr>
          </a:p>
          <a:p>
            <a:pPr>
              <a:lnSpc>
                <a:spcPct val="75000"/>
              </a:lnSpc>
            </a:pPr>
            <a:r>
              <a:rPr lang="en-US" altLang="ko-KR" sz="1050" dirty="0">
                <a:solidFill>
                  <a:schemeClr val="tx1"/>
                </a:solidFill>
                <a:latin typeface="Arial" panose="020B0604020202020204" pitchFamily="34" charset="0"/>
                <a:cs typeface="Arial" panose="020B0604020202020204" pitchFamily="34" charset="0"/>
              </a:rPr>
              <a:t>- Do not insert or drop any metal object (coin, hair pin) or flammable object (match, paper) into air hole. (May cause fire or electric shock)  </a:t>
            </a:r>
          </a:p>
          <a:p>
            <a:pPr>
              <a:lnSpc>
                <a:spcPct val="75000"/>
              </a:lnSpc>
            </a:pPr>
            <a:endParaRPr lang="en-US" altLang="ko-KR" sz="1050" dirty="0">
              <a:solidFill>
                <a:schemeClr val="tx1"/>
              </a:solidFill>
              <a:latin typeface="Arial" panose="020B0604020202020204" pitchFamily="34" charset="0"/>
              <a:cs typeface="Arial" panose="020B0604020202020204" pitchFamily="34" charset="0"/>
            </a:endParaRPr>
          </a:p>
          <a:p>
            <a:pPr>
              <a:lnSpc>
                <a:spcPct val="75000"/>
              </a:lnSpc>
            </a:pPr>
            <a:r>
              <a:rPr lang="en-US" altLang="ko-KR" sz="1050" dirty="0">
                <a:solidFill>
                  <a:schemeClr val="tx1"/>
                </a:solidFill>
                <a:latin typeface="Arial" panose="020B0604020202020204" pitchFamily="34" charset="0"/>
                <a:cs typeface="Arial" panose="020B0604020202020204" pitchFamily="34" charset="0"/>
              </a:rPr>
              <a:t>- Do not put any heavy object on it. (May injure people by being fell or destroyed.)</a:t>
            </a:r>
          </a:p>
          <a:p>
            <a:pPr>
              <a:lnSpc>
                <a:spcPct val="75000"/>
              </a:lnSpc>
            </a:pPr>
            <a:endParaRPr lang="en-US" altLang="ko-KR" sz="1050" dirty="0">
              <a:solidFill>
                <a:schemeClr val="tx1"/>
              </a:solidFill>
              <a:latin typeface="Arial" panose="020B0604020202020204" pitchFamily="34" charset="0"/>
              <a:cs typeface="Arial" panose="020B0604020202020204" pitchFamily="34" charset="0"/>
            </a:endParaRPr>
          </a:p>
          <a:p>
            <a:pPr>
              <a:lnSpc>
                <a:spcPct val="75000"/>
              </a:lnSpc>
            </a:pPr>
            <a:r>
              <a:rPr lang="en-US" altLang="ko-KR" sz="1050" dirty="0">
                <a:solidFill>
                  <a:schemeClr val="tx1"/>
                </a:solidFill>
                <a:latin typeface="Arial" panose="020B0604020202020204" pitchFamily="34" charset="0"/>
                <a:cs typeface="Arial" panose="020B0604020202020204" pitchFamily="34" charset="0"/>
              </a:rPr>
              <a:t>- Put power plug surely not to be moved. (If not, this may cause fire.)</a:t>
            </a:r>
          </a:p>
          <a:p>
            <a:pPr>
              <a:lnSpc>
                <a:spcPct val="75000"/>
              </a:lnSpc>
            </a:pPr>
            <a:endParaRPr lang="en-US" altLang="ko-KR" sz="1050" dirty="0">
              <a:solidFill>
                <a:schemeClr val="tx1"/>
              </a:solidFill>
              <a:latin typeface="Arial" panose="020B0604020202020204" pitchFamily="34" charset="0"/>
              <a:cs typeface="Arial" panose="020B0604020202020204" pitchFamily="34" charset="0"/>
            </a:endParaRPr>
          </a:p>
          <a:p>
            <a:pPr>
              <a:lnSpc>
                <a:spcPct val="75000"/>
              </a:lnSpc>
            </a:pPr>
            <a:r>
              <a:rPr lang="en-US" altLang="ko-KR" sz="1050" dirty="0">
                <a:solidFill>
                  <a:schemeClr val="tx1"/>
                </a:solidFill>
                <a:latin typeface="Arial" panose="020B0604020202020204" pitchFamily="34" charset="0"/>
                <a:cs typeface="Arial" panose="020B0604020202020204" pitchFamily="34" charset="0"/>
              </a:rPr>
              <a:t>- Unplug power plug and antenna when there are thunders and lightening. (May    cause fire.)</a:t>
            </a:r>
          </a:p>
          <a:p>
            <a:pPr>
              <a:lnSpc>
                <a:spcPct val="75000"/>
              </a:lnSpc>
            </a:pPr>
            <a:endParaRPr lang="en-US" altLang="ko-KR" sz="1050" dirty="0">
              <a:solidFill>
                <a:schemeClr val="tx1"/>
              </a:solidFill>
              <a:latin typeface="Arial" panose="020B0604020202020204" pitchFamily="34" charset="0"/>
              <a:cs typeface="Arial" panose="020B0604020202020204" pitchFamily="34" charset="0"/>
            </a:endParaRPr>
          </a:p>
          <a:p>
            <a:pPr>
              <a:lnSpc>
                <a:spcPct val="75000"/>
              </a:lnSpc>
            </a:pPr>
            <a:r>
              <a:rPr lang="en-US" altLang="ko-KR" sz="1050" dirty="0">
                <a:solidFill>
                  <a:schemeClr val="tx1"/>
                </a:solidFill>
                <a:latin typeface="Arial" panose="020B0604020202020204" pitchFamily="34" charset="0"/>
                <a:cs typeface="Arial" panose="020B0604020202020204" pitchFamily="34" charset="0"/>
              </a:rPr>
              <a:t>- For cleaning the product, wipe surface with dry towel. Using chemical agent or    cleaner may change the color and unpeel paint.  Do not put several plugs at same time. (May cause electric shock.) If there is smoke or strange smell, stop operation. In this case, turn the power off and unplug it, and then contact our service center. (If you keep using it, this may cause fire or electric shock.)</a:t>
            </a:r>
          </a:p>
          <a:p>
            <a:pPr>
              <a:lnSpc>
                <a:spcPct val="75000"/>
              </a:lnSpc>
            </a:pPr>
            <a:endParaRPr lang="en-US" altLang="ko-KR" sz="1050" dirty="0">
              <a:solidFill>
                <a:schemeClr val="tx1"/>
              </a:solidFill>
              <a:latin typeface="Arial" panose="020B0604020202020204" pitchFamily="34" charset="0"/>
              <a:cs typeface="Arial" panose="020B0604020202020204" pitchFamily="34" charset="0"/>
            </a:endParaRPr>
          </a:p>
          <a:p>
            <a:pPr>
              <a:lnSpc>
                <a:spcPct val="75000"/>
              </a:lnSpc>
            </a:pPr>
            <a:r>
              <a:rPr lang="en-US" altLang="ko-KR" sz="1050" dirty="0">
                <a:solidFill>
                  <a:schemeClr val="tx1"/>
                </a:solidFill>
                <a:latin typeface="Arial" panose="020B0604020202020204" pitchFamily="34" charset="0"/>
                <a:cs typeface="Arial" panose="020B0604020202020204" pitchFamily="34" charset="0"/>
              </a:rPr>
              <a:t>- Do not unplug by pulling cord. (If cord is damaged, it may cause fire or electric   shock.)</a:t>
            </a:r>
          </a:p>
          <a:p>
            <a:pPr>
              <a:lnSpc>
                <a:spcPct val="75000"/>
              </a:lnSpc>
            </a:pPr>
            <a:endParaRPr lang="en-US" altLang="ko-KR" sz="1050" dirty="0">
              <a:solidFill>
                <a:schemeClr val="tx1"/>
              </a:solidFill>
              <a:latin typeface="Arial" panose="020B0604020202020204" pitchFamily="34" charset="0"/>
              <a:cs typeface="Arial" panose="020B0604020202020204" pitchFamily="34" charset="0"/>
            </a:endParaRPr>
          </a:p>
          <a:p>
            <a:pPr>
              <a:lnSpc>
                <a:spcPct val="75000"/>
              </a:lnSpc>
            </a:pPr>
            <a:r>
              <a:rPr lang="en-US" altLang="ko-KR" sz="1050" dirty="0">
                <a:solidFill>
                  <a:schemeClr val="tx1"/>
                </a:solidFill>
                <a:latin typeface="Arial" panose="020B0604020202020204" pitchFamily="34" charset="0"/>
                <a:cs typeface="Arial" panose="020B0604020202020204" pitchFamily="34" charset="0"/>
              </a:rPr>
              <a:t>- Do not plug or unplug with wet hands. (May cause electric shock.)</a:t>
            </a:r>
          </a:p>
          <a:p>
            <a:pPr>
              <a:lnSpc>
                <a:spcPct val="75000"/>
              </a:lnSpc>
            </a:pPr>
            <a:endParaRPr lang="en-US" altLang="ko-KR" sz="1050" dirty="0">
              <a:solidFill>
                <a:schemeClr val="tx1"/>
              </a:solidFill>
            </a:endParaRPr>
          </a:p>
        </p:txBody>
      </p:sp>
      <p:sp>
        <p:nvSpPr>
          <p:cNvPr id="22" name="Rectangle 11"/>
          <p:cNvSpPr>
            <a:spLocks noChangeArrowheads="1"/>
          </p:cNvSpPr>
          <p:nvPr/>
        </p:nvSpPr>
        <p:spPr bwMode="auto">
          <a:xfrm>
            <a:off x="1250950" y="1858963"/>
            <a:ext cx="3781425" cy="1220787"/>
          </a:xfrm>
          <a:prstGeom prst="rect">
            <a:avLst/>
          </a:prstGeom>
          <a:noFill/>
          <a:ln w="9525" algn="ctr">
            <a:noFill/>
            <a:miter lim="800000"/>
            <a:headEnd/>
            <a:tailEnd/>
          </a:ln>
          <a:effectLst/>
        </p:spPr>
        <p:txBody>
          <a:bodyPr anchor="ctr">
            <a:spAutoFit/>
          </a:bodyPr>
          <a:lstStyle/>
          <a:p>
            <a:pPr algn="ctr"/>
            <a:r>
              <a:rPr lang="en-US" altLang="ko-KR" sz="1600" b="1" dirty="0">
                <a:solidFill>
                  <a:schemeClr val="tx1"/>
                </a:solidFill>
                <a:latin typeface="Arial" charset="0"/>
                <a:ea typeface="맑은 고딕" charset="-127"/>
                <a:cs typeface="Arial" charset="0"/>
              </a:rPr>
              <a:t>WARNING</a:t>
            </a:r>
            <a:endParaRPr lang="en-US" altLang="ko-KR" sz="400" dirty="0">
              <a:solidFill>
                <a:schemeClr val="tx1"/>
              </a:solidFill>
              <a:latin typeface="굴림" charset="-127"/>
              <a:ea typeface="맑은 고딕" charset="-127"/>
              <a:cs typeface="Arial" charset="0"/>
            </a:endParaRPr>
          </a:p>
          <a:p>
            <a:pPr algn="ctr" eaLnBrk="0" latinLnBrk="0" hangingPunct="0"/>
            <a:r>
              <a:rPr lang="en-US" altLang="ko-KR" sz="1000" b="1" dirty="0">
                <a:solidFill>
                  <a:schemeClr val="tx1"/>
                </a:solidFill>
                <a:latin typeface="Arial" panose="020B0604020202020204" pitchFamily="34" charset="0"/>
                <a:ea typeface="맑은 고딕" charset="-127"/>
                <a:cs typeface="Arial" panose="020B0604020202020204" pitchFamily="34" charset="0"/>
              </a:rPr>
              <a:t>Risk of electric shock.</a:t>
            </a:r>
            <a:endParaRPr lang="en-US" altLang="ko-KR" sz="400" dirty="0">
              <a:solidFill>
                <a:schemeClr val="tx1"/>
              </a:solidFill>
              <a:latin typeface="Arial" panose="020B0604020202020204" pitchFamily="34" charset="0"/>
              <a:ea typeface="맑은 고딕" charset="-127"/>
              <a:cs typeface="Arial" panose="020B0604020202020204" pitchFamily="34" charset="0"/>
            </a:endParaRPr>
          </a:p>
          <a:p>
            <a:pPr algn="ctr" eaLnBrk="0" latinLnBrk="0" hangingPunct="0"/>
            <a:r>
              <a:rPr lang="en-US" altLang="ko-KR" sz="1000" b="1" dirty="0">
                <a:solidFill>
                  <a:schemeClr val="tx1"/>
                </a:solidFill>
                <a:latin typeface="Arial" panose="020B0604020202020204" pitchFamily="34" charset="0"/>
                <a:ea typeface="맑은 고딕" charset="-127"/>
                <a:cs typeface="Arial" panose="020B0604020202020204" pitchFamily="34" charset="0"/>
              </a:rPr>
              <a:t>Do not open the cover of the product.</a:t>
            </a:r>
            <a:endParaRPr lang="en-US" altLang="ko-KR" sz="400" dirty="0">
              <a:solidFill>
                <a:schemeClr val="tx1"/>
              </a:solidFill>
              <a:latin typeface="Arial" panose="020B0604020202020204" pitchFamily="34" charset="0"/>
              <a:ea typeface="맑은 고딕" charset="-127"/>
              <a:cs typeface="Arial" panose="020B0604020202020204" pitchFamily="34" charset="0"/>
            </a:endParaRPr>
          </a:p>
          <a:p>
            <a:pPr algn="ctr" eaLnBrk="0" latinLnBrk="0" hangingPunct="0"/>
            <a:r>
              <a:rPr lang="en-US" altLang="ko-KR" sz="1000" b="1" dirty="0">
                <a:solidFill>
                  <a:schemeClr val="tx1"/>
                </a:solidFill>
                <a:latin typeface="Arial" panose="020B0604020202020204" pitchFamily="34" charset="0"/>
                <a:ea typeface="맑은 고딕" charset="-127"/>
                <a:cs typeface="Arial" panose="020B0604020202020204" pitchFamily="34" charset="0"/>
              </a:rPr>
              <a:t>Servicing of this product by unauthorized personnel is prohibited and will result in a void of warranty.</a:t>
            </a:r>
            <a:endParaRPr lang="en-US" altLang="ko-KR" sz="400" dirty="0">
              <a:solidFill>
                <a:schemeClr val="tx1"/>
              </a:solidFill>
              <a:latin typeface="Arial" panose="020B0604020202020204" pitchFamily="34" charset="0"/>
              <a:ea typeface="맑은 고딕" charset="-127"/>
              <a:cs typeface="Arial" panose="020B0604020202020204" pitchFamily="34" charset="0"/>
            </a:endParaRPr>
          </a:p>
          <a:p>
            <a:pPr algn="ctr" eaLnBrk="0" latinLnBrk="0" hangingPunct="0"/>
            <a:endParaRPr lang="en-US" altLang="ko-KR" sz="1800" dirty="0">
              <a:solidFill>
                <a:schemeClr val="tx1"/>
              </a:solidFill>
              <a:latin typeface="굴림" charset="-127"/>
              <a:ea typeface="맑은 고딕" charset="-127"/>
              <a:cs typeface="Arial" charset="0"/>
            </a:endParaRPr>
          </a:p>
        </p:txBody>
      </p:sp>
      <p:graphicFrame>
        <p:nvGraphicFramePr>
          <p:cNvPr id="23" name="Object 10"/>
          <p:cNvGraphicFramePr>
            <a:graphicFrameLocks noChangeAspect="1"/>
          </p:cNvGraphicFramePr>
          <p:nvPr>
            <p:extLst>
              <p:ext uri="{D42A27DB-BD31-4B8C-83A1-F6EECF244321}">
                <p14:modId xmlns:p14="http://schemas.microsoft.com/office/powerpoint/2010/main" val="2109637571"/>
              </p:ext>
            </p:extLst>
          </p:nvPr>
        </p:nvGraphicFramePr>
        <p:xfrm>
          <a:off x="2781300" y="3151188"/>
          <a:ext cx="676275" cy="590550"/>
        </p:xfrm>
        <a:graphic>
          <a:graphicData uri="http://schemas.openxmlformats.org/presentationml/2006/ole">
            <mc:AlternateContent xmlns:mc="http://schemas.openxmlformats.org/markup-compatibility/2006">
              <mc:Choice xmlns:v="urn:schemas-microsoft-com:vml" Requires="v">
                <p:oleObj spid="_x0000_s273643" name="그림" r:id="rId3" imgW="655320" imgH="569976" progId="Word.Picture.8">
                  <p:embed/>
                </p:oleObj>
              </mc:Choice>
              <mc:Fallback>
                <p:oleObj name="그림" r:id="rId3" imgW="655320" imgH="569976" progId="Word.Picture.8">
                  <p:embed/>
                  <p:pic>
                    <p:nvPicPr>
                      <p:cNvPr id="0" name=""/>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2781300" y="3151188"/>
                        <a:ext cx="676275"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Rectangle 12"/>
          <p:cNvSpPr>
            <a:spLocks noChangeArrowheads="1"/>
          </p:cNvSpPr>
          <p:nvPr/>
        </p:nvSpPr>
        <p:spPr bwMode="auto">
          <a:xfrm>
            <a:off x="1250950" y="4274363"/>
            <a:ext cx="3644900" cy="553998"/>
          </a:xfrm>
          <a:prstGeom prst="rect">
            <a:avLst/>
          </a:prstGeom>
          <a:noFill/>
          <a:ln w="9525" algn="ctr">
            <a:noFill/>
            <a:miter lim="800000"/>
            <a:headEnd/>
            <a:tailEnd/>
          </a:ln>
          <a:effectLst/>
        </p:spPr>
        <p:txBody>
          <a:bodyPr anchor="ctr">
            <a:spAutoFit/>
          </a:bodyPr>
          <a:lstStyle/>
          <a:p>
            <a:pPr algn="ctr"/>
            <a:r>
              <a:rPr lang="en-US" altLang="ko-KR" sz="1000" b="1" dirty="0" smtClean="0">
                <a:solidFill>
                  <a:schemeClr val="tx1"/>
                </a:solidFill>
                <a:latin typeface="Arial" panose="020B0604020202020204" pitchFamily="34" charset="0"/>
                <a:cs typeface="Arial" panose="020B0604020202020204" pitchFamily="34" charset="0"/>
              </a:rPr>
              <a:t>In </a:t>
            </a:r>
            <a:r>
              <a:rPr lang="en-US" altLang="ko-KR" sz="1000" b="1" dirty="0">
                <a:solidFill>
                  <a:schemeClr val="tx1"/>
                </a:solidFill>
                <a:latin typeface="Arial" panose="020B0604020202020204" pitchFamily="34" charset="0"/>
                <a:cs typeface="Arial" panose="020B0604020202020204" pitchFamily="34" charset="0"/>
              </a:rPr>
              <a:t>order to ensure the most stable conditions for power, the use of a UPS (Uninterrupted Power Supply) is recommended.</a:t>
            </a:r>
            <a:endParaRPr lang="en-US" altLang="ko-KR" sz="1800" dirty="0">
              <a:solidFill>
                <a:schemeClr val="tx1"/>
              </a:solidFill>
              <a:latin typeface="Arial" panose="020B0604020202020204" pitchFamily="34" charset="0"/>
              <a:cs typeface="Arial" panose="020B0604020202020204" pitchFamily="34" charset="0"/>
            </a:endParaRPr>
          </a:p>
        </p:txBody>
      </p:sp>
      <p:sp>
        <p:nvSpPr>
          <p:cNvPr id="25" name="Text Box 10"/>
          <p:cNvSpPr txBox="1">
            <a:spLocks noChangeArrowheads="1"/>
          </p:cNvSpPr>
          <p:nvPr/>
        </p:nvSpPr>
        <p:spPr bwMode="auto">
          <a:xfrm>
            <a:off x="2808288" y="482600"/>
            <a:ext cx="3052762"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2   Installation Method and Cautions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슬라이드 번호 개체 틀 1"/>
          <p:cNvSpPr>
            <a:spLocks noGrp="1"/>
          </p:cNvSpPr>
          <p:nvPr>
            <p:ph type="sldNum" sz="quarter" idx="10"/>
          </p:nvPr>
        </p:nvSpPr>
        <p:spPr>
          <a:xfrm>
            <a:off x="720725" y="8726488"/>
            <a:ext cx="5111750" cy="179387"/>
          </a:xfrm>
        </p:spPr>
        <p:txBody>
          <a:bodyPr/>
          <a:lstStyle/>
          <a:p>
            <a:fld id="{8DCFDDD1-591A-45EA-97C1-8B0EDE3F0E8F}" type="slidenum">
              <a:rPr lang="en-US" altLang="ko-KR"/>
              <a:pPr/>
              <a:t>13</a:t>
            </a:fld>
            <a:endParaRPr lang="en-US" altLang="ko-KR"/>
          </a:p>
        </p:txBody>
      </p:sp>
      <p:sp>
        <p:nvSpPr>
          <p:cNvPr id="8" name="Text Box 4"/>
          <p:cNvSpPr txBox="1">
            <a:spLocks noChangeArrowheads="1"/>
          </p:cNvSpPr>
          <p:nvPr/>
        </p:nvSpPr>
        <p:spPr bwMode="auto">
          <a:xfrm>
            <a:off x="792163" y="881063"/>
            <a:ext cx="5113337" cy="6186309"/>
          </a:xfrm>
          <a:prstGeom prst="rect">
            <a:avLst/>
          </a:prstGeom>
          <a:noFill/>
          <a:ln w="9525">
            <a:noFill/>
            <a:miter lim="800000"/>
            <a:headEnd/>
            <a:tailEnd/>
          </a:ln>
          <a:effectLst/>
        </p:spPr>
        <p:txBody>
          <a:bodyPr>
            <a:spAutoFit/>
          </a:bodyPr>
          <a:lstStyle/>
          <a:p>
            <a:pPr>
              <a:lnSpc>
                <a:spcPct val="75000"/>
              </a:lnSpc>
            </a:pPr>
            <a:r>
              <a:rPr lang="en-US" altLang="ko-KR" dirty="0">
                <a:solidFill>
                  <a:schemeClr val="tx1"/>
                </a:solidFill>
                <a:latin typeface="Arial" panose="020B0604020202020204" pitchFamily="34" charset="0"/>
                <a:cs typeface="Arial" panose="020B0604020202020204" pitchFamily="34" charset="0"/>
              </a:rPr>
              <a:t>- Keep the power cord untwisted. (May cause fire or electric shock.)</a:t>
            </a:r>
          </a:p>
          <a:p>
            <a:pPr>
              <a:lnSpc>
                <a:spcPct val="75000"/>
              </a:lnSpc>
            </a:pPr>
            <a:endParaRPr lang="en-US" altLang="ko-KR" dirty="0">
              <a:solidFill>
                <a:schemeClr val="tx1"/>
              </a:solidFill>
              <a:latin typeface="Arial" panose="020B0604020202020204" pitchFamily="34" charset="0"/>
              <a:cs typeface="Arial" panose="020B0604020202020204" pitchFamily="34" charset="0"/>
            </a:endParaRPr>
          </a:p>
          <a:p>
            <a:pPr>
              <a:lnSpc>
                <a:spcPct val="75000"/>
              </a:lnSpc>
            </a:pPr>
            <a:r>
              <a:rPr lang="en-US" altLang="ko-KR" dirty="0">
                <a:solidFill>
                  <a:schemeClr val="tx1"/>
                </a:solidFill>
                <a:latin typeface="Arial" panose="020B0604020202020204" pitchFamily="34" charset="0"/>
                <a:cs typeface="Arial" panose="020B0604020202020204" pitchFamily="34" charset="0"/>
              </a:rPr>
              <a:t>- Use proper adapter. (Using too much electric power may cause fire or electric  shock.)</a:t>
            </a:r>
          </a:p>
          <a:p>
            <a:pPr>
              <a:lnSpc>
                <a:spcPct val="75000"/>
              </a:lnSpc>
            </a:pPr>
            <a:endParaRPr lang="en-US" altLang="ko-KR" dirty="0">
              <a:solidFill>
                <a:schemeClr val="tx1"/>
              </a:solidFill>
              <a:latin typeface="Arial" panose="020B0604020202020204" pitchFamily="34" charset="0"/>
              <a:cs typeface="Arial" panose="020B0604020202020204" pitchFamily="34" charset="0"/>
            </a:endParaRPr>
          </a:p>
          <a:p>
            <a:pPr>
              <a:lnSpc>
                <a:spcPct val="75000"/>
              </a:lnSpc>
            </a:pPr>
            <a:r>
              <a:rPr lang="en-US" altLang="ko-KR" dirty="0">
                <a:solidFill>
                  <a:schemeClr val="tx1"/>
                </a:solidFill>
                <a:latin typeface="Arial" panose="020B0604020202020204" pitchFamily="34" charset="0"/>
                <a:cs typeface="Arial" panose="020B0604020202020204" pitchFamily="34" charset="0"/>
              </a:rPr>
              <a:t>- Do not install it at where exposed to rain and wind and water drop. (May cause   fire, electric shock and transformation.)</a:t>
            </a:r>
          </a:p>
          <a:p>
            <a:pPr>
              <a:lnSpc>
                <a:spcPct val="75000"/>
              </a:lnSpc>
            </a:pPr>
            <a:endParaRPr lang="en-US" altLang="ko-KR" dirty="0">
              <a:solidFill>
                <a:schemeClr val="tx1"/>
              </a:solidFill>
              <a:latin typeface="Arial" panose="020B0604020202020204" pitchFamily="34" charset="0"/>
              <a:cs typeface="Arial" panose="020B0604020202020204" pitchFamily="34" charset="0"/>
            </a:endParaRPr>
          </a:p>
          <a:p>
            <a:pPr>
              <a:lnSpc>
                <a:spcPct val="75000"/>
              </a:lnSpc>
            </a:pPr>
            <a:r>
              <a:rPr lang="en-US" altLang="ko-KR" dirty="0">
                <a:solidFill>
                  <a:schemeClr val="tx1"/>
                </a:solidFill>
                <a:latin typeface="Arial" panose="020B0604020202020204" pitchFamily="34" charset="0"/>
                <a:cs typeface="Arial" panose="020B0604020202020204" pitchFamily="34" charset="0"/>
              </a:rPr>
              <a:t>- Keep away from fire. (May cause fire.)</a:t>
            </a:r>
          </a:p>
          <a:p>
            <a:pPr>
              <a:lnSpc>
                <a:spcPct val="75000"/>
              </a:lnSpc>
              <a:buFontTx/>
              <a:buChar char="-"/>
            </a:pPr>
            <a:endParaRPr lang="en-US" altLang="ko-KR" dirty="0">
              <a:solidFill>
                <a:schemeClr val="tx1"/>
              </a:solidFill>
              <a:latin typeface="Arial" panose="020B0604020202020204" pitchFamily="34" charset="0"/>
              <a:cs typeface="Arial" panose="020B0604020202020204" pitchFamily="34" charset="0"/>
            </a:endParaRPr>
          </a:p>
          <a:p>
            <a:pPr>
              <a:lnSpc>
                <a:spcPct val="75000"/>
              </a:lnSpc>
              <a:buFontTx/>
              <a:buChar char="-"/>
            </a:pPr>
            <a:r>
              <a:rPr lang="en-US" altLang="ko-KR" dirty="0">
                <a:solidFill>
                  <a:schemeClr val="tx1"/>
                </a:solidFill>
                <a:latin typeface="Arial" panose="020B0604020202020204" pitchFamily="34" charset="0"/>
                <a:cs typeface="Arial" panose="020B0604020202020204" pitchFamily="34" charset="0"/>
              </a:rPr>
              <a:t>Do not disassemble or remodel on your own. (May cause malfunction or electric shock.)</a:t>
            </a:r>
          </a:p>
          <a:p>
            <a:pPr>
              <a:lnSpc>
                <a:spcPct val="75000"/>
              </a:lnSpc>
            </a:pPr>
            <a:endParaRPr lang="en-US" altLang="ko-KR" dirty="0">
              <a:solidFill>
                <a:schemeClr val="tx1"/>
              </a:solidFill>
              <a:latin typeface="Arial" panose="020B0604020202020204" pitchFamily="34" charset="0"/>
              <a:cs typeface="Arial" panose="020B0604020202020204" pitchFamily="34" charset="0"/>
            </a:endParaRPr>
          </a:p>
          <a:p>
            <a:pPr>
              <a:lnSpc>
                <a:spcPct val="75000"/>
              </a:lnSpc>
            </a:pPr>
            <a:r>
              <a:rPr lang="en-US" altLang="ko-KR" dirty="0">
                <a:solidFill>
                  <a:schemeClr val="tx1"/>
                </a:solidFill>
                <a:latin typeface="Arial" panose="020B0604020202020204" pitchFamily="34" charset="0"/>
                <a:cs typeface="Arial" panose="020B0604020202020204" pitchFamily="34" charset="0"/>
              </a:rPr>
              <a:t>- Do not put next to flammable materials like flammable spray. (May cause fire.)</a:t>
            </a:r>
          </a:p>
          <a:p>
            <a:pPr>
              <a:lnSpc>
                <a:spcPct val="75000"/>
              </a:lnSpc>
            </a:pPr>
            <a:endParaRPr lang="en-US" altLang="ko-KR" dirty="0">
              <a:solidFill>
                <a:schemeClr val="tx1"/>
              </a:solidFill>
              <a:latin typeface="Arial" panose="020B0604020202020204" pitchFamily="34" charset="0"/>
              <a:cs typeface="Arial" panose="020B0604020202020204" pitchFamily="34" charset="0"/>
            </a:endParaRPr>
          </a:p>
          <a:p>
            <a:pPr>
              <a:lnSpc>
                <a:spcPct val="75000"/>
              </a:lnSpc>
            </a:pPr>
            <a:r>
              <a:rPr lang="en-US" altLang="ko-KR" dirty="0">
                <a:solidFill>
                  <a:schemeClr val="tx1"/>
                </a:solidFill>
                <a:latin typeface="Arial" panose="020B0604020202020204" pitchFamily="34" charset="0"/>
                <a:cs typeface="Arial" panose="020B0604020202020204" pitchFamily="34" charset="0"/>
              </a:rPr>
              <a:t>- Do not install it at a place with too much dirt. (May cause fire.)</a:t>
            </a:r>
          </a:p>
          <a:p>
            <a:pPr>
              <a:lnSpc>
                <a:spcPct val="75000"/>
              </a:lnSpc>
            </a:pPr>
            <a:endParaRPr lang="en-US" altLang="ko-KR" dirty="0">
              <a:solidFill>
                <a:schemeClr val="tx1"/>
              </a:solidFill>
              <a:latin typeface="Arial" panose="020B0604020202020204" pitchFamily="34" charset="0"/>
              <a:cs typeface="Arial" panose="020B0604020202020204" pitchFamily="34" charset="0"/>
            </a:endParaRPr>
          </a:p>
          <a:p>
            <a:pPr>
              <a:lnSpc>
                <a:spcPct val="75000"/>
              </a:lnSpc>
            </a:pPr>
            <a:r>
              <a:rPr lang="en-US" altLang="ko-KR" dirty="0">
                <a:solidFill>
                  <a:schemeClr val="tx1"/>
                </a:solidFill>
                <a:latin typeface="Arial" panose="020B0604020202020204" pitchFamily="34" charset="0"/>
                <a:cs typeface="Arial" panose="020B0604020202020204" pitchFamily="34" charset="0"/>
              </a:rPr>
              <a:t>- Do not install it on unstable places like shaking table and inclined place or shaking place. (May injure users by falling down or being upside down.)</a:t>
            </a:r>
          </a:p>
          <a:p>
            <a:pPr>
              <a:lnSpc>
                <a:spcPct val="75000"/>
              </a:lnSpc>
            </a:pPr>
            <a:endParaRPr lang="en-US" altLang="ko-KR" dirty="0">
              <a:solidFill>
                <a:schemeClr val="tx1"/>
              </a:solidFill>
              <a:latin typeface="Arial" panose="020B0604020202020204" pitchFamily="34" charset="0"/>
              <a:cs typeface="Arial" panose="020B0604020202020204" pitchFamily="34" charset="0"/>
            </a:endParaRPr>
          </a:p>
          <a:p>
            <a:pPr>
              <a:lnSpc>
                <a:spcPct val="75000"/>
              </a:lnSpc>
            </a:pPr>
            <a:r>
              <a:rPr lang="en-US" altLang="ko-KR" dirty="0">
                <a:solidFill>
                  <a:schemeClr val="tx1"/>
                </a:solidFill>
                <a:latin typeface="Arial" panose="020B0604020202020204" pitchFamily="34" charset="0"/>
                <a:cs typeface="Arial" panose="020B0604020202020204" pitchFamily="34" charset="0"/>
              </a:rPr>
              <a:t>- Do not put an heavy object on power cord or avoid it from being pressed by the   device. (May cause fire or electric shock.)</a:t>
            </a:r>
          </a:p>
          <a:p>
            <a:pPr>
              <a:lnSpc>
                <a:spcPct val="75000"/>
              </a:lnSpc>
            </a:pPr>
            <a:endParaRPr lang="en-US" altLang="ko-KR" dirty="0">
              <a:solidFill>
                <a:schemeClr val="tx1"/>
              </a:solidFill>
              <a:latin typeface="Arial" panose="020B0604020202020204" pitchFamily="34" charset="0"/>
              <a:cs typeface="Arial" panose="020B0604020202020204" pitchFamily="34" charset="0"/>
            </a:endParaRPr>
          </a:p>
          <a:p>
            <a:pPr>
              <a:lnSpc>
                <a:spcPct val="75000"/>
              </a:lnSpc>
            </a:pPr>
            <a:r>
              <a:rPr lang="en-US" altLang="ko-KR" dirty="0">
                <a:solidFill>
                  <a:schemeClr val="tx1"/>
                </a:solidFill>
                <a:latin typeface="Arial" panose="020B0604020202020204" pitchFamily="34" charset="0"/>
                <a:cs typeface="Arial" panose="020B0604020202020204" pitchFamily="34" charset="0"/>
              </a:rPr>
              <a:t>- In case of using extension cord, do not use several devices at same time. (May </a:t>
            </a:r>
            <a:r>
              <a:rPr lang="en-US" altLang="ko-KR" dirty="0" smtClean="0">
                <a:solidFill>
                  <a:schemeClr val="tx1"/>
                </a:solidFill>
                <a:latin typeface="Arial" panose="020B0604020202020204" pitchFamily="34" charset="0"/>
                <a:cs typeface="Arial" panose="020B0604020202020204" pitchFamily="34" charset="0"/>
              </a:rPr>
              <a:t>cause </a:t>
            </a:r>
            <a:r>
              <a:rPr lang="en-US" altLang="ko-KR" dirty="0">
                <a:solidFill>
                  <a:schemeClr val="tx1"/>
                </a:solidFill>
                <a:latin typeface="Arial" panose="020B0604020202020204" pitchFamily="34" charset="0"/>
                <a:cs typeface="Arial" panose="020B0604020202020204" pitchFamily="34" charset="0"/>
              </a:rPr>
              <a:t>fire with abnormal heating of extension.)</a:t>
            </a:r>
          </a:p>
          <a:p>
            <a:pPr>
              <a:lnSpc>
                <a:spcPct val="75000"/>
              </a:lnSpc>
            </a:pPr>
            <a:endParaRPr lang="en-US" altLang="ko-KR" dirty="0">
              <a:solidFill>
                <a:schemeClr val="tx1"/>
              </a:solidFill>
              <a:latin typeface="Arial" panose="020B0604020202020204" pitchFamily="34" charset="0"/>
              <a:cs typeface="Arial" panose="020B0604020202020204" pitchFamily="34" charset="0"/>
            </a:endParaRPr>
          </a:p>
          <a:p>
            <a:pPr>
              <a:lnSpc>
                <a:spcPct val="75000"/>
              </a:lnSpc>
            </a:pPr>
            <a:r>
              <a:rPr lang="en-US" altLang="ko-KR" dirty="0">
                <a:solidFill>
                  <a:schemeClr val="tx1"/>
                </a:solidFill>
                <a:latin typeface="Arial" panose="020B0604020202020204" pitchFamily="34" charset="0"/>
                <a:cs typeface="Arial" panose="020B0604020202020204" pitchFamily="34" charset="0"/>
              </a:rPr>
              <a:t>- When there are dirt on power plug pin or power outlet, clean it nicely. (May cause </a:t>
            </a:r>
            <a:r>
              <a:rPr lang="en-US" altLang="ko-KR" dirty="0" smtClean="0">
                <a:solidFill>
                  <a:schemeClr val="tx1"/>
                </a:solidFill>
                <a:latin typeface="Arial" panose="020B0604020202020204" pitchFamily="34" charset="0"/>
                <a:cs typeface="Arial" panose="020B0604020202020204" pitchFamily="34" charset="0"/>
              </a:rPr>
              <a:t>fire</a:t>
            </a:r>
            <a:r>
              <a:rPr lang="en-US" altLang="ko-KR" dirty="0">
                <a:solidFill>
                  <a:schemeClr val="tx1"/>
                </a:solidFill>
                <a:latin typeface="Arial" panose="020B0604020202020204" pitchFamily="34" charset="0"/>
                <a:cs typeface="Arial" panose="020B0604020202020204" pitchFamily="34" charset="0"/>
              </a:rPr>
              <a:t>.)</a:t>
            </a:r>
          </a:p>
          <a:p>
            <a:pPr>
              <a:lnSpc>
                <a:spcPct val="75000"/>
              </a:lnSpc>
              <a:buFontTx/>
              <a:buChar char="-"/>
            </a:pPr>
            <a:endParaRPr lang="en-US" altLang="ko-KR" dirty="0">
              <a:solidFill>
                <a:schemeClr val="tx1"/>
              </a:solidFill>
              <a:latin typeface="Arial" panose="020B0604020202020204" pitchFamily="34" charset="0"/>
              <a:cs typeface="Arial" panose="020B0604020202020204" pitchFamily="34" charset="0"/>
            </a:endParaRPr>
          </a:p>
          <a:p>
            <a:pPr>
              <a:lnSpc>
                <a:spcPct val="75000"/>
              </a:lnSpc>
              <a:buFontTx/>
              <a:buChar char="-"/>
            </a:pPr>
            <a:r>
              <a:rPr lang="en-US" altLang="ko-KR" dirty="0">
                <a:solidFill>
                  <a:schemeClr val="tx1"/>
                </a:solidFill>
                <a:latin typeface="Arial" panose="020B0604020202020204" pitchFamily="34" charset="0"/>
                <a:cs typeface="Arial" panose="020B0604020202020204" pitchFamily="34" charset="0"/>
              </a:rPr>
              <a:t>Do not damage on power cord or plug, and bend or twist or pull too much, and    put it between other objects or heat. If power outlet insertion part is not tight, do not use it. (May cause fire or electric shock.)</a:t>
            </a:r>
          </a:p>
          <a:p>
            <a:pPr>
              <a:lnSpc>
                <a:spcPct val="75000"/>
              </a:lnSpc>
              <a:buFontTx/>
              <a:buChar char="-"/>
            </a:pPr>
            <a:endParaRPr lang="en-US" altLang="ko-KR" dirty="0">
              <a:solidFill>
                <a:schemeClr val="tx1"/>
              </a:solidFill>
              <a:latin typeface="Arial" panose="020B0604020202020204" pitchFamily="34" charset="0"/>
              <a:cs typeface="Arial" panose="020B0604020202020204" pitchFamily="34" charset="0"/>
            </a:endParaRPr>
          </a:p>
          <a:p>
            <a:pPr>
              <a:lnSpc>
                <a:spcPct val="75000"/>
              </a:lnSpc>
              <a:buFontTx/>
              <a:buChar char="-"/>
            </a:pPr>
            <a:r>
              <a:rPr lang="en-US" altLang="ko-KR" dirty="0">
                <a:solidFill>
                  <a:schemeClr val="tx1"/>
                </a:solidFill>
                <a:latin typeface="Arial" panose="020B0604020202020204" pitchFamily="34" charset="0"/>
                <a:cs typeface="Arial" panose="020B0604020202020204" pitchFamily="34" charset="0"/>
              </a:rPr>
              <a:t>Do not drop or give a shock to the product. (May injure people or cause   malfunction.)</a:t>
            </a:r>
          </a:p>
          <a:p>
            <a:pPr>
              <a:lnSpc>
                <a:spcPct val="75000"/>
              </a:lnSpc>
              <a:buFontTx/>
              <a:buChar char="-"/>
            </a:pPr>
            <a:endParaRPr lang="en-US" altLang="ko-KR" dirty="0">
              <a:solidFill>
                <a:schemeClr val="tx1"/>
              </a:solidFill>
              <a:latin typeface="Arial" panose="020B0604020202020204" pitchFamily="34" charset="0"/>
              <a:cs typeface="Arial" panose="020B0604020202020204" pitchFamily="34" charset="0"/>
            </a:endParaRPr>
          </a:p>
          <a:p>
            <a:pPr>
              <a:lnSpc>
                <a:spcPct val="75000"/>
              </a:lnSpc>
            </a:pPr>
            <a:r>
              <a:rPr lang="en-US" altLang="ko-KR" dirty="0">
                <a:solidFill>
                  <a:schemeClr val="tx1"/>
                </a:solidFill>
                <a:latin typeface="Arial" panose="020B0604020202020204" pitchFamily="34" charset="0"/>
                <a:cs typeface="Arial" panose="020B0604020202020204" pitchFamily="34" charset="0"/>
              </a:rPr>
              <a:t>- Do not touch power adaptor or signal controller. (May cause electric shock.)</a:t>
            </a:r>
          </a:p>
          <a:p>
            <a:pPr>
              <a:lnSpc>
                <a:spcPct val="75000"/>
              </a:lnSpc>
            </a:pPr>
            <a:endParaRPr lang="en-US" altLang="ko-KR" dirty="0">
              <a:solidFill>
                <a:schemeClr val="tx1"/>
              </a:solidFill>
              <a:latin typeface="Arial" panose="020B0604020202020204" pitchFamily="34" charset="0"/>
              <a:cs typeface="Arial" panose="020B0604020202020204" pitchFamily="34" charset="0"/>
            </a:endParaRPr>
          </a:p>
          <a:p>
            <a:pPr>
              <a:lnSpc>
                <a:spcPct val="75000"/>
              </a:lnSpc>
            </a:pPr>
            <a:r>
              <a:rPr lang="en-US" altLang="ko-KR" dirty="0">
                <a:solidFill>
                  <a:schemeClr val="tx1"/>
                </a:solidFill>
                <a:latin typeface="Arial" panose="020B0604020202020204" pitchFamily="34" charset="0"/>
                <a:cs typeface="Arial" panose="020B0604020202020204" pitchFamily="34" charset="0"/>
              </a:rPr>
              <a:t>- Do not put any object too close to block cooling fan. (May cause fire.)</a:t>
            </a:r>
          </a:p>
          <a:p>
            <a:pPr>
              <a:lnSpc>
                <a:spcPct val="75000"/>
              </a:lnSpc>
            </a:pPr>
            <a:endParaRPr lang="en-US" altLang="ko-KR" dirty="0">
              <a:solidFill>
                <a:schemeClr val="tx1"/>
              </a:solidFill>
              <a:latin typeface="Arial" panose="020B0604020202020204" pitchFamily="34" charset="0"/>
              <a:cs typeface="Arial" panose="020B0604020202020204" pitchFamily="34" charset="0"/>
            </a:endParaRPr>
          </a:p>
          <a:p>
            <a:pPr>
              <a:lnSpc>
                <a:spcPct val="75000"/>
              </a:lnSpc>
            </a:pPr>
            <a:r>
              <a:rPr lang="en-US" altLang="ko-KR" dirty="0">
                <a:solidFill>
                  <a:schemeClr val="tx1"/>
                </a:solidFill>
                <a:latin typeface="Arial" panose="020B0604020202020204" pitchFamily="34" charset="0"/>
                <a:cs typeface="Arial" panose="020B0604020202020204" pitchFamily="34" charset="0"/>
              </a:rPr>
              <a:t>- In case of exchanging batteries with improper type, there might be danger of    explosion. </a:t>
            </a:r>
          </a:p>
          <a:p>
            <a:pPr>
              <a:lnSpc>
                <a:spcPct val="75000"/>
              </a:lnSpc>
            </a:pPr>
            <a:endParaRPr lang="en-US" altLang="ko-KR" dirty="0">
              <a:solidFill>
                <a:schemeClr val="tx1"/>
              </a:solidFill>
              <a:latin typeface="Arial" panose="020B0604020202020204" pitchFamily="34" charset="0"/>
              <a:cs typeface="Arial" panose="020B0604020202020204" pitchFamily="34" charset="0"/>
            </a:endParaRPr>
          </a:p>
          <a:p>
            <a:pPr>
              <a:lnSpc>
                <a:spcPct val="75000"/>
              </a:lnSpc>
            </a:pPr>
            <a:r>
              <a:rPr lang="en-US" altLang="ko-KR" dirty="0">
                <a:solidFill>
                  <a:schemeClr val="tx1"/>
                </a:solidFill>
                <a:latin typeface="Arial" panose="020B0604020202020204" pitchFamily="34" charset="0"/>
                <a:cs typeface="Arial" panose="020B0604020202020204" pitchFamily="34" charset="0"/>
              </a:rPr>
              <a:t>- For used batteries, throw away separately from other garbage.   </a:t>
            </a:r>
          </a:p>
          <a:p>
            <a:pPr>
              <a:lnSpc>
                <a:spcPct val="75000"/>
              </a:lnSpc>
            </a:pPr>
            <a:endParaRPr lang="en-US" altLang="ko-KR" dirty="0">
              <a:solidFill>
                <a:schemeClr val="tx1"/>
              </a:solidFill>
              <a:latin typeface="Arial" panose="020B0604020202020204" pitchFamily="34" charset="0"/>
              <a:cs typeface="Arial" panose="020B0604020202020204" pitchFamily="34" charset="0"/>
            </a:endParaRPr>
          </a:p>
          <a:p>
            <a:pPr>
              <a:lnSpc>
                <a:spcPct val="75000"/>
              </a:lnSpc>
            </a:pPr>
            <a:r>
              <a:rPr lang="en-US" altLang="ko-KR" dirty="0">
                <a:solidFill>
                  <a:schemeClr val="tx1"/>
                </a:solidFill>
                <a:latin typeface="Arial" panose="020B0604020202020204" pitchFamily="34" charset="0"/>
                <a:cs typeface="Arial" panose="020B0604020202020204" pitchFamily="34" charset="0"/>
              </a:rPr>
              <a:t>- When you take out batteries, avoid children from eating them by mistake. Keep them away from children. (If a child ate them, contact a doctor right away.)</a:t>
            </a:r>
          </a:p>
          <a:p>
            <a:pPr>
              <a:lnSpc>
                <a:spcPct val="75000"/>
              </a:lnSpc>
            </a:pPr>
            <a:endParaRPr lang="en-US" altLang="ko-KR" dirty="0">
              <a:solidFill>
                <a:schemeClr val="tx1"/>
              </a:solidFill>
            </a:endParaRPr>
          </a:p>
        </p:txBody>
      </p:sp>
      <p:sp>
        <p:nvSpPr>
          <p:cNvPr id="9" name="Text Box 10"/>
          <p:cNvSpPr txBox="1">
            <a:spLocks noChangeArrowheads="1"/>
          </p:cNvSpPr>
          <p:nvPr/>
        </p:nvSpPr>
        <p:spPr bwMode="auto">
          <a:xfrm>
            <a:off x="2808288" y="482600"/>
            <a:ext cx="3052762"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2   Installation Method and Cautions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슬라이드 번호 개체 틀 1"/>
          <p:cNvSpPr>
            <a:spLocks noGrp="1"/>
          </p:cNvSpPr>
          <p:nvPr>
            <p:ph type="sldNum" sz="quarter" idx="10"/>
          </p:nvPr>
        </p:nvSpPr>
        <p:spPr/>
        <p:txBody>
          <a:bodyPr/>
          <a:lstStyle/>
          <a:p>
            <a:fld id="{AFB47998-0E24-4E18-BFBF-F88CEB3CD580}" type="slidenum">
              <a:rPr lang="en-US" altLang="ko-KR"/>
              <a:pPr/>
              <a:t>14</a:t>
            </a:fld>
            <a:endParaRPr lang="en-US" altLang="ko-KR"/>
          </a:p>
        </p:txBody>
      </p:sp>
      <p:sp>
        <p:nvSpPr>
          <p:cNvPr id="221188" name="Text Box 4"/>
          <p:cNvSpPr txBox="1">
            <a:spLocks noChangeArrowheads="1"/>
          </p:cNvSpPr>
          <p:nvPr/>
        </p:nvSpPr>
        <p:spPr bwMode="auto">
          <a:xfrm>
            <a:off x="792163" y="890588"/>
            <a:ext cx="4968875" cy="2835275"/>
          </a:xfrm>
          <a:prstGeom prst="rect">
            <a:avLst/>
          </a:prstGeom>
          <a:solidFill>
            <a:srgbClr val="C0C0C0"/>
          </a:solidFill>
          <a:ln w="9525">
            <a:noFill/>
            <a:miter lim="800000"/>
            <a:headEnd/>
            <a:tailEnd/>
          </a:ln>
          <a:effectLst/>
        </p:spPr>
        <p:txBody>
          <a:bodyPr>
            <a:spAutoFit/>
          </a:bodyPr>
          <a:lstStyle/>
          <a:p>
            <a:r>
              <a:rPr lang="en-US" altLang="ko-KR" sz="1000" b="1" dirty="0">
                <a:solidFill>
                  <a:schemeClr val="tx1"/>
                </a:solidFill>
                <a:latin typeface="Arial" charset="0"/>
              </a:rPr>
              <a:t>Note : </a:t>
            </a:r>
          </a:p>
          <a:p>
            <a:r>
              <a:rPr lang="en-US" altLang="ko-KR" sz="1000" dirty="0">
                <a:solidFill>
                  <a:schemeClr val="tx1"/>
                </a:solidFill>
                <a:latin typeface="Arial" charset="0"/>
              </a:rPr>
              <a:t>This equipment has been tested and found to comply with the limits for a Class A digital device, pursuant to part 15 of the FCC Rules. These limits are designed to provide reasonable protection against harmful interference when the equipment is operated  in a commercial environment. This equipment generates, uses and can radiate radio frequency energy and, if not installed and used in accordance with the instruction manual, may cause harmful interference to radio communications. Operation of this equipment in a residential area is likely to cause harmful interference in which case the user will be required to correct the interference at his own expense. Changes or modifications to this equipment may cause harmful interference unless the modifications are expressly approved in the instruction manual. The user could lose the authority to operate this equipment if an unauthorized change or modification is made.</a:t>
            </a:r>
          </a:p>
          <a:p>
            <a:endParaRPr lang="en-US" altLang="ko-KR" sz="1000" dirty="0">
              <a:solidFill>
                <a:schemeClr val="tx1"/>
              </a:solidFill>
              <a:latin typeface="Arial" charset="0"/>
            </a:endParaRPr>
          </a:p>
          <a:p>
            <a:r>
              <a:rPr lang="en-US" altLang="ko-KR" sz="1000" dirty="0">
                <a:solidFill>
                  <a:schemeClr val="tx1"/>
                </a:solidFill>
                <a:latin typeface="Arial" charset="0"/>
              </a:rPr>
              <a:t>This device complies with the part 15 of the FCC Rules. Operation is subject to the following two conditions : (1) this device may not cause harmful interference, and (2) this device must accept any interference received, including interference that may cause undesired operations. </a:t>
            </a:r>
          </a:p>
        </p:txBody>
      </p:sp>
      <p:sp>
        <p:nvSpPr>
          <p:cNvPr id="221189" name="Text Box 5"/>
          <p:cNvSpPr txBox="1">
            <a:spLocks noChangeArrowheads="1"/>
          </p:cNvSpPr>
          <p:nvPr/>
        </p:nvSpPr>
        <p:spPr bwMode="auto">
          <a:xfrm>
            <a:off x="792163" y="3841750"/>
            <a:ext cx="4968875" cy="1006475"/>
          </a:xfrm>
          <a:prstGeom prst="rect">
            <a:avLst/>
          </a:prstGeom>
          <a:solidFill>
            <a:srgbClr val="C0C0C0"/>
          </a:solidFill>
          <a:ln w="9525">
            <a:noFill/>
            <a:miter lim="800000"/>
            <a:headEnd/>
            <a:tailEnd/>
          </a:ln>
          <a:effectLst/>
        </p:spPr>
        <p:txBody>
          <a:bodyPr>
            <a:spAutoFit/>
          </a:bodyPr>
          <a:lstStyle/>
          <a:p>
            <a:r>
              <a:rPr lang="en-US" altLang="ko-KR" sz="1000" b="1">
                <a:solidFill>
                  <a:schemeClr val="tx1"/>
                </a:solidFill>
                <a:latin typeface="Arial" charset="0"/>
              </a:rPr>
              <a:t>FCC Warning : </a:t>
            </a:r>
          </a:p>
          <a:p>
            <a:r>
              <a:rPr lang="en-US" altLang="ko-KR" sz="1000">
                <a:solidFill>
                  <a:schemeClr val="tx1"/>
                </a:solidFill>
                <a:latin typeface="Arial" charset="0"/>
              </a:rPr>
              <a:t>This equipment may generate or use radio frequency energy. Changes or modifications to this equipment may cause harmful interference unless the modifications are expressly approved in the instruction manual. The user could lose the authority to operate this equipment if an unauthorized change or modification is made. </a:t>
            </a:r>
          </a:p>
        </p:txBody>
      </p:sp>
      <p:sp>
        <p:nvSpPr>
          <p:cNvPr id="221190" name="Text Box 6"/>
          <p:cNvSpPr txBox="1">
            <a:spLocks noChangeArrowheads="1"/>
          </p:cNvSpPr>
          <p:nvPr/>
        </p:nvSpPr>
        <p:spPr bwMode="auto">
          <a:xfrm>
            <a:off x="792163" y="4957763"/>
            <a:ext cx="4968875" cy="701675"/>
          </a:xfrm>
          <a:prstGeom prst="rect">
            <a:avLst/>
          </a:prstGeom>
          <a:solidFill>
            <a:srgbClr val="C0C0C0"/>
          </a:solidFill>
          <a:ln w="9525">
            <a:noFill/>
            <a:miter lim="800000"/>
            <a:headEnd/>
            <a:tailEnd/>
          </a:ln>
          <a:effectLst/>
        </p:spPr>
        <p:txBody>
          <a:bodyPr>
            <a:spAutoFit/>
          </a:bodyPr>
          <a:lstStyle/>
          <a:p>
            <a:r>
              <a:rPr lang="en-US" altLang="ko-KR" sz="1000" b="1">
                <a:solidFill>
                  <a:schemeClr val="tx1"/>
                </a:solidFill>
                <a:latin typeface="Arial" charset="0"/>
              </a:rPr>
              <a:t>CE Warning :</a:t>
            </a:r>
            <a:r>
              <a:rPr lang="en-US" altLang="ko-KR" sz="1000">
                <a:solidFill>
                  <a:schemeClr val="tx1"/>
                </a:solidFill>
                <a:latin typeface="Arial" charset="0"/>
              </a:rPr>
              <a:t> This is a Class A product. In a domestic environment this may cause radio interference in which case the user may be required to take adequate measures.</a:t>
            </a:r>
          </a:p>
          <a:p>
            <a:endParaRPr lang="en-US" altLang="ko-KR" sz="1000">
              <a:solidFill>
                <a:schemeClr val="tx1"/>
              </a:solidFill>
              <a:latin typeface="Arial" charset="0"/>
            </a:endParaRPr>
          </a:p>
          <a:p>
            <a:r>
              <a:rPr lang="en-US" altLang="ko-KR" sz="1000">
                <a:solidFill>
                  <a:schemeClr val="tx1"/>
                </a:solidFill>
                <a:latin typeface="Arial" charset="0"/>
              </a:rPr>
              <a:t>This product has obtained EMI registration.</a:t>
            </a:r>
          </a:p>
        </p:txBody>
      </p:sp>
      <p:sp>
        <p:nvSpPr>
          <p:cNvPr id="8" name="Text Box 10"/>
          <p:cNvSpPr txBox="1">
            <a:spLocks noChangeArrowheads="1"/>
          </p:cNvSpPr>
          <p:nvPr/>
        </p:nvSpPr>
        <p:spPr bwMode="auto">
          <a:xfrm>
            <a:off x="2808288" y="482600"/>
            <a:ext cx="3052762"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2   Installation Method and Cautions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슬라이드 번호 개체 틀 1"/>
          <p:cNvSpPr>
            <a:spLocks noGrp="1"/>
          </p:cNvSpPr>
          <p:nvPr>
            <p:ph type="sldNum" sz="quarter" idx="10"/>
          </p:nvPr>
        </p:nvSpPr>
        <p:spPr/>
        <p:txBody>
          <a:bodyPr/>
          <a:lstStyle/>
          <a:p>
            <a:fld id="{E12CA1FC-5CA5-4210-BDC8-070F93092325}" type="slidenum">
              <a:rPr lang="en-US" altLang="ko-KR"/>
              <a:pPr/>
              <a:t>15</a:t>
            </a:fld>
            <a:endParaRPr lang="en-US" altLang="ko-KR"/>
          </a:p>
        </p:txBody>
      </p:sp>
      <p:sp>
        <p:nvSpPr>
          <p:cNvPr id="250" name="Text Box 1891"/>
          <p:cNvSpPr txBox="1">
            <a:spLocks noChangeArrowheads="1"/>
          </p:cNvSpPr>
          <p:nvPr/>
        </p:nvSpPr>
        <p:spPr bwMode="auto">
          <a:xfrm>
            <a:off x="792163" y="7008813"/>
            <a:ext cx="4968875" cy="938719"/>
          </a:xfrm>
          <a:prstGeom prst="rect">
            <a:avLst/>
          </a:prstGeom>
          <a:noFill/>
          <a:ln w="9525">
            <a:noFill/>
            <a:miter lim="800000"/>
            <a:headEnd/>
            <a:tailEnd/>
          </a:ln>
          <a:effectLst/>
        </p:spPr>
        <p:txBody>
          <a:bodyPr>
            <a:spAutoFit/>
          </a:bodyPr>
          <a:lstStyle/>
          <a:p>
            <a:r>
              <a:rPr lang="en-US" altLang="ko-KR" dirty="0">
                <a:solidFill>
                  <a:schemeClr val="tx1"/>
                </a:solidFill>
                <a:latin typeface="Arial" panose="020B0604020202020204" pitchFamily="34" charset="0"/>
                <a:cs typeface="Arial" panose="020B0604020202020204" pitchFamily="34" charset="0"/>
              </a:rPr>
              <a:t>Connect cameras to </a:t>
            </a:r>
            <a:r>
              <a:rPr lang="en-US" altLang="ko-KR" dirty="0" smtClean="0">
                <a:solidFill>
                  <a:schemeClr val="tx1"/>
                </a:solidFill>
                <a:latin typeface="Arial" panose="020B0604020202020204" pitchFamily="34" charset="0"/>
                <a:cs typeface="Arial" panose="020B0604020202020204" pitchFamily="34" charset="0"/>
              </a:rPr>
              <a:t>POE PORTS by </a:t>
            </a:r>
            <a:r>
              <a:rPr lang="en-US" altLang="ko-KR" dirty="0">
                <a:solidFill>
                  <a:schemeClr val="tx1"/>
                </a:solidFill>
                <a:latin typeface="Arial" panose="020B0604020202020204" pitchFamily="34" charset="0"/>
                <a:cs typeface="Arial" panose="020B0604020202020204" pitchFamily="34" charset="0"/>
              </a:rPr>
              <a:t>channels.</a:t>
            </a:r>
          </a:p>
          <a:p>
            <a:r>
              <a:rPr lang="en-US" altLang="ko-KR" dirty="0">
                <a:solidFill>
                  <a:schemeClr val="tx1"/>
                </a:solidFill>
                <a:latin typeface="Arial" panose="020B0604020202020204" pitchFamily="34" charset="0"/>
                <a:cs typeface="Arial" panose="020B0604020202020204" pitchFamily="34" charset="0"/>
              </a:rPr>
              <a:t>Connect microphone (AMP) to AUDIO IN by channels. </a:t>
            </a:r>
          </a:p>
          <a:p>
            <a:r>
              <a:rPr lang="en-US" altLang="ko-KR" dirty="0" smtClean="0">
                <a:solidFill>
                  <a:schemeClr val="tx1"/>
                </a:solidFill>
                <a:latin typeface="Arial" panose="020B0604020202020204" pitchFamily="34" charset="0"/>
                <a:cs typeface="Arial" panose="020B0604020202020204" pitchFamily="34" charset="0"/>
              </a:rPr>
              <a:t>Connect Display output </a:t>
            </a:r>
            <a:r>
              <a:rPr lang="en-US" altLang="ko-KR" dirty="0">
                <a:solidFill>
                  <a:schemeClr val="tx1"/>
                </a:solidFill>
                <a:latin typeface="Arial" panose="020B0604020202020204" pitchFamily="34" charset="0"/>
                <a:cs typeface="Arial" panose="020B0604020202020204" pitchFamily="34" charset="0"/>
              </a:rPr>
              <a:t>to HD Monitor.</a:t>
            </a:r>
          </a:p>
          <a:p>
            <a:r>
              <a:rPr lang="en-US" altLang="ko-KR" dirty="0">
                <a:solidFill>
                  <a:schemeClr val="tx1"/>
                </a:solidFill>
                <a:latin typeface="Arial" panose="020B0604020202020204" pitchFamily="34" charset="0"/>
                <a:cs typeface="Arial" panose="020B0604020202020204" pitchFamily="34" charset="0"/>
              </a:rPr>
              <a:t>Connect AUDIO OUT to AUDIO IN of monitor (or speaker).</a:t>
            </a:r>
          </a:p>
          <a:p>
            <a:endParaRPr lang="en-US" altLang="ko-KR" dirty="0">
              <a:solidFill>
                <a:schemeClr val="tx1"/>
              </a:solidFill>
              <a:latin typeface="Arial" panose="020B0604020202020204" pitchFamily="34" charset="0"/>
              <a:cs typeface="Arial" panose="020B0604020202020204" pitchFamily="34" charset="0"/>
            </a:endParaRPr>
          </a:p>
        </p:txBody>
      </p:sp>
      <p:grpSp>
        <p:nvGrpSpPr>
          <p:cNvPr id="727" name="그룹 726"/>
          <p:cNvGrpSpPr/>
          <p:nvPr/>
        </p:nvGrpSpPr>
        <p:grpSpPr>
          <a:xfrm>
            <a:off x="-646052" y="682080"/>
            <a:ext cx="2446278" cy="5132490"/>
            <a:chOff x="-650814" y="680500"/>
            <a:chExt cx="2446278" cy="5132490"/>
          </a:xfrm>
        </p:grpSpPr>
        <p:sp>
          <p:nvSpPr>
            <p:cNvPr id="933" name="Freeform 1463"/>
            <p:cNvSpPr>
              <a:spLocks/>
            </p:cNvSpPr>
            <p:nvPr/>
          </p:nvSpPr>
          <p:spPr bwMode="auto">
            <a:xfrm>
              <a:off x="1333511" y="680500"/>
              <a:ext cx="65088" cy="0"/>
            </a:xfrm>
            <a:custGeom>
              <a:avLst/>
              <a:gdLst/>
              <a:ahLst/>
              <a:cxnLst>
                <a:cxn ang="0">
                  <a:pos x="41" y="0"/>
                </a:cxn>
                <a:cxn ang="0">
                  <a:pos x="0" y="0"/>
                </a:cxn>
                <a:cxn ang="0">
                  <a:pos x="0" y="0"/>
                </a:cxn>
              </a:cxnLst>
              <a:rect l="0" t="0" r="r" b="b"/>
              <a:pathLst>
                <a:path w="41">
                  <a:moveTo>
                    <a:pt x="41" y="0"/>
                  </a:moveTo>
                  <a:lnTo>
                    <a:pt x="0" y="0"/>
                  </a:lnTo>
                  <a:lnTo>
                    <a:pt x="0" y="0"/>
                  </a:lnTo>
                </a:path>
              </a:pathLst>
            </a:custGeom>
            <a:noFill/>
            <a:ln w="0" cap="rnd">
              <a:solidFill>
                <a:srgbClr val="000000"/>
              </a:solidFill>
              <a:prstDash val="solid"/>
              <a:round/>
              <a:headEnd/>
              <a:tailEnd/>
            </a:ln>
          </p:spPr>
          <p:txBody>
            <a:bodyPr/>
            <a:lstStyle/>
            <a:p>
              <a:endParaRPr lang="ko-KR" altLang="en-US"/>
            </a:p>
          </p:txBody>
        </p:sp>
        <p:sp>
          <p:nvSpPr>
            <p:cNvPr id="776" name="Freeform 1524"/>
            <p:cNvSpPr>
              <a:spLocks/>
            </p:cNvSpPr>
            <p:nvPr/>
          </p:nvSpPr>
          <p:spPr bwMode="auto">
            <a:xfrm rot="16200000" flipH="1">
              <a:off x="-660339" y="4639851"/>
              <a:ext cx="19050" cy="0"/>
            </a:xfrm>
            <a:custGeom>
              <a:avLst/>
              <a:gdLst/>
              <a:ahLst/>
              <a:cxnLst>
                <a:cxn ang="0">
                  <a:pos x="12" y="0"/>
                </a:cxn>
                <a:cxn ang="0">
                  <a:pos x="0" y="0"/>
                </a:cxn>
                <a:cxn ang="0">
                  <a:pos x="0" y="0"/>
                </a:cxn>
              </a:cxnLst>
              <a:rect l="0" t="0" r="r" b="b"/>
              <a:pathLst>
                <a:path w="12">
                  <a:moveTo>
                    <a:pt x="12" y="0"/>
                  </a:moveTo>
                  <a:lnTo>
                    <a:pt x="0" y="0"/>
                  </a:lnTo>
                  <a:lnTo>
                    <a:pt x="0" y="0"/>
                  </a:lnTo>
                </a:path>
              </a:pathLst>
            </a:custGeom>
            <a:noFill/>
            <a:ln w="0" cap="rnd">
              <a:solidFill>
                <a:srgbClr val="000000"/>
              </a:solidFill>
              <a:prstDash val="solid"/>
              <a:round/>
              <a:headEnd/>
              <a:tailEnd/>
            </a:ln>
          </p:spPr>
          <p:txBody>
            <a:bodyPr/>
            <a:lstStyle/>
            <a:p>
              <a:endParaRPr lang="ko-KR" altLang="en-US"/>
            </a:p>
          </p:txBody>
        </p:sp>
        <p:sp>
          <p:nvSpPr>
            <p:cNvPr id="736" name="Line 1864"/>
            <p:cNvSpPr>
              <a:spLocks noChangeShapeType="1"/>
            </p:cNvSpPr>
            <p:nvPr/>
          </p:nvSpPr>
          <p:spPr bwMode="auto">
            <a:xfrm flipH="1">
              <a:off x="1787525" y="4873191"/>
              <a:ext cx="7937" cy="939799"/>
            </a:xfrm>
            <a:prstGeom prst="line">
              <a:avLst/>
            </a:prstGeom>
            <a:noFill/>
            <a:ln w="9525">
              <a:solidFill>
                <a:schemeClr val="tx1"/>
              </a:solidFill>
              <a:round/>
              <a:headEnd/>
              <a:tailEnd/>
            </a:ln>
            <a:effectLst/>
          </p:spPr>
          <p:txBody>
            <a:bodyPr wrap="square">
              <a:spAutoFit/>
            </a:bodyPr>
            <a:lstStyle/>
            <a:p>
              <a:endParaRPr lang="ko-KR" altLang="en-US"/>
            </a:p>
          </p:txBody>
        </p:sp>
        <p:sp>
          <p:nvSpPr>
            <p:cNvPr id="737" name="Line 1866"/>
            <p:cNvSpPr>
              <a:spLocks noChangeShapeType="1"/>
            </p:cNvSpPr>
            <p:nvPr/>
          </p:nvSpPr>
          <p:spPr bwMode="auto">
            <a:xfrm>
              <a:off x="1660526" y="5117666"/>
              <a:ext cx="134938" cy="0"/>
            </a:xfrm>
            <a:prstGeom prst="line">
              <a:avLst/>
            </a:prstGeom>
            <a:noFill/>
            <a:ln w="9525">
              <a:solidFill>
                <a:schemeClr val="tx1"/>
              </a:solidFill>
              <a:round/>
              <a:headEnd/>
              <a:tailEnd/>
            </a:ln>
            <a:effectLst/>
          </p:spPr>
          <p:txBody>
            <a:bodyPr>
              <a:spAutoFit/>
            </a:bodyPr>
            <a:lstStyle/>
            <a:p>
              <a:endParaRPr lang="ko-KR" altLang="en-US"/>
            </a:p>
          </p:txBody>
        </p:sp>
        <p:sp>
          <p:nvSpPr>
            <p:cNvPr id="738" name="Line 1867"/>
            <p:cNvSpPr>
              <a:spLocks noChangeShapeType="1"/>
            </p:cNvSpPr>
            <p:nvPr/>
          </p:nvSpPr>
          <p:spPr bwMode="auto">
            <a:xfrm>
              <a:off x="1652588" y="5358966"/>
              <a:ext cx="134938" cy="0"/>
            </a:xfrm>
            <a:prstGeom prst="line">
              <a:avLst/>
            </a:prstGeom>
            <a:noFill/>
            <a:ln w="9525">
              <a:solidFill>
                <a:schemeClr val="tx1"/>
              </a:solidFill>
              <a:round/>
              <a:headEnd/>
              <a:tailEnd/>
            </a:ln>
            <a:effectLst/>
          </p:spPr>
          <p:txBody>
            <a:bodyPr>
              <a:spAutoFit/>
            </a:bodyPr>
            <a:lstStyle/>
            <a:p>
              <a:endParaRPr lang="ko-KR" altLang="en-US"/>
            </a:p>
          </p:txBody>
        </p:sp>
        <p:sp>
          <p:nvSpPr>
            <p:cNvPr id="748" name="Line 1862"/>
            <p:cNvSpPr>
              <a:spLocks noChangeShapeType="1"/>
            </p:cNvSpPr>
            <p:nvPr/>
          </p:nvSpPr>
          <p:spPr bwMode="auto">
            <a:xfrm>
              <a:off x="1660525" y="4875932"/>
              <a:ext cx="134938" cy="0"/>
            </a:xfrm>
            <a:prstGeom prst="line">
              <a:avLst/>
            </a:prstGeom>
            <a:noFill/>
            <a:ln w="9525">
              <a:solidFill>
                <a:schemeClr val="tx1"/>
              </a:solidFill>
              <a:round/>
              <a:headEnd/>
              <a:tailEnd/>
            </a:ln>
            <a:effectLst/>
          </p:spPr>
          <p:txBody>
            <a:bodyPr>
              <a:spAutoFit/>
            </a:bodyPr>
            <a:lstStyle/>
            <a:p>
              <a:endParaRPr lang="ko-KR" altLang="en-US"/>
            </a:p>
          </p:txBody>
        </p:sp>
      </p:grpSp>
      <p:pic>
        <p:nvPicPr>
          <p:cNvPr id="47" name="그림 46">
            <a:extLst>
              <a:ext uri="{FF2B5EF4-FFF2-40B4-BE49-F238E27FC236}">
                <a16:creationId xmlns:a16="http://schemas.microsoft.com/office/drawing/2014/main" xmlns="" id="{EB88BA62-8FA2-442D-9A91-ED9BD5E55393}"/>
              </a:ext>
            </a:extLst>
          </p:cNvPr>
          <p:cNvPicPr>
            <a:picLocks noChangeAspect="1"/>
          </p:cNvPicPr>
          <p:nvPr/>
        </p:nvPicPr>
        <p:blipFill>
          <a:blip r:embed="rId2"/>
          <a:stretch>
            <a:fillRect/>
          </a:stretch>
        </p:blipFill>
        <p:spPr>
          <a:xfrm>
            <a:off x="1420178" y="5428668"/>
            <a:ext cx="3033436" cy="503699"/>
          </a:xfrm>
          <a:prstGeom prst="rect">
            <a:avLst/>
          </a:prstGeom>
        </p:spPr>
      </p:pic>
      <p:pic>
        <p:nvPicPr>
          <p:cNvPr id="49" name="그림 48"/>
          <p:cNvPicPr>
            <a:picLocks noChangeAspect="1"/>
          </p:cNvPicPr>
          <p:nvPr/>
        </p:nvPicPr>
        <p:blipFill>
          <a:blip r:embed="rId3"/>
          <a:stretch>
            <a:fillRect/>
          </a:stretch>
        </p:blipFill>
        <p:spPr>
          <a:xfrm>
            <a:off x="3018676" y="6151899"/>
            <a:ext cx="857250" cy="685800"/>
          </a:xfrm>
          <a:prstGeom prst="rect">
            <a:avLst/>
          </a:prstGeom>
        </p:spPr>
      </p:pic>
      <p:pic>
        <p:nvPicPr>
          <p:cNvPr id="50" name="그림 49"/>
          <p:cNvPicPr>
            <a:picLocks noChangeAspect="1"/>
          </p:cNvPicPr>
          <p:nvPr/>
        </p:nvPicPr>
        <p:blipFill>
          <a:blip r:embed="rId4"/>
          <a:stretch>
            <a:fillRect/>
          </a:stretch>
        </p:blipFill>
        <p:spPr>
          <a:xfrm>
            <a:off x="2799612" y="4846724"/>
            <a:ext cx="219064" cy="327053"/>
          </a:xfrm>
          <a:prstGeom prst="rect">
            <a:avLst/>
          </a:prstGeom>
        </p:spPr>
      </p:pic>
      <p:sp>
        <p:nvSpPr>
          <p:cNvPr id="51" name="Line 1869"/>
          <p:cNvSpPr>
            <a:spLocks noChangeShapeType="1"/>
          </p:cNvSpPr>
          <p:nvPr/>
        </p:nvSpPr>
        <p:spPr bwMode="auto">
          <a:xfrm>
            <a:off x="2916283" y="5176131"/>
            <a:ext cx="0" cy="333375"/>
          </a:xfrm>
          <a:prstGeom prst="line">
            <a:avLst/>
          </a:prstGeom>
          <a:noFill/>
          <a:ln w="9525">
            <a:solidFill>
              <a:schemeClr val="tx1"/>
            </a:solidFill>
            <a:round/>
            <a:headEnd/>
            <a:tailEnd/>
          </a:ln>
          <a:effectLst/>
        </p:spPr>
        <p:txBody>
          <a:bodyPr>
            <a:spAutoFit/>
          </a:bodyPr>
          <a:lstStyle/>
          <a:p>
            <a:endParaRPr lang="ko-KR" altLang="en-US"/>
          </a:p>
        </p:txBody>
      </p:sp>
      <p:sp>
        <p:nvSpPr>
          <p:cNvPr id="52" name="Line 1869"/>
          <p:cNvSpPr>
            <a:spLocks noChangeShapeType="1"/>
          </p:cNvSpPr>
          <p:nvPr/>
        </p:nvSpPr>
        <p:spPr bwMode="auto">
          <a:xfrm>
            <a:off x="3447301" y="5894645"/>
            <a:ext cx="0" cy="333375"/>
          </a:xfrm>
          <a:prstGeom prst="line">
            <a:avLst/>
          </a:prstGeom>
          <a:noFill/>
          <a:ln w="9525">
            <a:solidFill>
              <a:schemeClr val="tx1"/>
            </a:solidFill>
            <a:round/>
            <a:headEnd/>
            <a:tailEnd/>
          </a:ln>
          <a:effectLst/>
        </p:spPr>
        <p:txBody>
          <a:bodyPr>
            <a:spAutoFit/>
          </a:bodyPr>
          <a:lstStyle/>
          <a:p>
            <a:endParaRPr lang="ko-KR" altLang="en-US" dirty="0"/>
          </a:p>
        </p:txBody>
      </p:sp>
      <p:sp>
        <p:nvSpPr>
          <p:cNvPr id="53" name="Rectangle 1496"/>
          <p:cNvSpPr>
            <a:spLocks noChangeArrowheads="1"/>
          </p:cNvSpPr>
          <p:nvPr/>
        </p:nvSpPr>
        <p:spPr bwMode="auto">
          <a:xfrm>
            <a:off x="4767898" y="4398970"/>
            <a:ext cx="313532" cy="61555"/>
          </a:xfrm>
          <a:prstGeom prst="rect">
            <a:avLst/>
          </a:prstGeom>
          <a:noFill/>
          <a:ln w="9525">
            <a:noFill/>
            <a:miter lim="800000"/>
            <a:headEnd/>
            <a:tailEnd/>
          </a:ln>
        </p:spPr>
        <p:txBody>
          <a:bodyPr wrap="square" lIns="0" tIns="0" rIns="0" bIns="0">
            <a:spAutoFit/>
          </a:bodyPr>
          <a:lstStyle/>
          <a:p>
            <a:pPr algn="ctr"/>
            <a:r>
              <a:rPr lang="en-US" altLang="ko-KR" sz="400" b="0" dirty="0">
                <a:solidFill>
                  <a:srgbClr val="000000"/>
                </a:solidFill>
                <a:latin typeface="굴림" pitchFamily="50" charset="-127"/>
              </a:rPr>
              <a:t>IP CAMERA</a:t>
            </a:r>
            <a:endParaRPr lang="en-US" altLang="ko-KR" sz="1200" b="0" dirty="0">
              <a:latin typeface="굴림" pitchFamily="50" charset="-127"/>
            </a:endParaRPr>
          </a:p>
        </p:txBody>
      </p:sp>
      <p:sp>
        <p:nvSpPr>
          <p:cNvPr id="54" name="Rectangle 1497"/>
          <p:cNvSpPr>
            <a:spLocks noChangeArrowheads="1"/>
          </p:cNvSpPr>
          <p:nvPr/>
        </p:nvSpPr>
        <p:spPr bwMode="auto">
          <a:xfrm flipH="1">
            <a:off x="2865487" y="4780661"/>
            <a:ext cx="92075" cy="61555"/>
          </a:xfrm>
          <a:prstGeom prst="rect">
            <a:avLst/>
          </a:prstGeom>
          <a:noFill/>
          <a:ln w="9525">
            <a:noFill/>
            <a:miter lim="800000"/>
            <a:headEnd/>
            <a:tailEnd/>
          </a:ln>
        </p:spPr>
        <p:txBody>
          <a:bodyPr wrap="square" lIns="0" tIns="0" rIns="0" bIns="0">
            <a:spAutoFit/>
          </a:bodyPr>
          <a:lstStyle/>
          <a:p>
            <a:pPr algn="ctr"/>
            <a:r>
              <a:rPr lang="en-US" altLang="ko-KR" sz="400" b="0" dirty="0">
                <a:solidFill>
                  <a:srgbClr val="000000"/>
                </a:solidFill>
                <a:latin typeface="굴림" pitchFamily="50" charset="-127"/>
              </a:rPr>
              <a:t>MIC</a:t>
            </a:r>
            <a:endParaRPr lang="en-US" altLang="ko-KR" sz="1200" b="0" dirty="0">
              <a:latin typeface="굴림" pitchFamily="50" charset="-127"/>
            </a:endParaRPr>
          </a:p>
        </p:txBody>
      </p:sp>
      <p:pic>
        <p:nvPicPr>
          <p:cNvPr id="55" name="그림 54">
            <a:extLst>
              <a:ext uri="{FF2B5EF4-FFF2-40B4-BE49-F238E27FC236}">
                <a16:creationId xmlns:a16="http://schemas.microsoft.com/office/drawing/2014/main" xmlns="" id="{19DFCFFC-E900-4A94-BB12-A7A01351CB8B}"/>
              </a:ext>
            </a:extLst>
          </p:cNvPr>
          <p:cNvPicPr>
            <a:picLocks noChangeAspect="1"/>
          </p:cNvPicPr>
          <p:nvPr/>
        </p:nvPicPr>
        <p:blipFill>
          <a:blip r:embed="rId5"/>
          <a:stretch>
            <a:fillRect/>
          </a:stretch>
        </p:blipFill>
        <p:spPr>
          <a:xfrm flipH="1">
            <a:off x="4453614" y="4460525"/>
            <a:ext cx="723254" cy="1325301"/>
          </a:xfrm>
          <a:prstGeom prst="rect">
            <a:avLst/>
          </a:prstGeom>
        </p:spPr>
      </p:pic>
      <p:sp>
        <p:nvSpPr>
          <p:cNvPr id="22" name="Text Box 10"/>
          <p:cNvSpPr txBox="1">
            <a:spLocks noChangeArrowheads="1"/>
          </p:cNvSpPr>
          <p:nvPr/>
        </p:nvSpPr>
        <p:spPr bwMode="auto">
          <a:xfrm>
            <a:off x="2808288" y="482600"/>
            <a:ext cx="3052762"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2   Installation Method and Cautions</a:t>
            </a:r>
          </a:p>
        </p:txBody>
      </p:sp>
      <p:sp>
        <p:nvSpPr>
          <p:cNvPr id="23" name="AutoShape 4"/>
          <p:cNvSpPr>
            <a:spLocks noChangeArrowheads="1"/>
          </p:cNvSpPr>
          <p:nvPr/>
        </p:nvSpPr>
        <p:spPr bwMode="auto">
          <a:xfrm>
            <a:off x="790677" y="839798"/>
            <a:ext cx="3455988" cy="360362"/>
          </a:xfrm>
          <a:prstGeom prst="roundRect">
            <a:avLst>
              <a:gd name="adj" fmla="val 16667"/>
            </a:avLst>
          </a:prstGeom>
          <a:solidFill>
            <a:schemeClr val="accent1"/>
          </a:solidFill>
          <a:ln w="9525">
            <a:solidFill>
              <a:schemeClr val="tx1"/>
            </a:solidFill>
            <a:round/>
            <a:headEnd/>
            <a:tailEnd/>
          </a:ln>
        </p:spPr>
        <p:txBody>
          <a:bodyPr wrap="none" anchor="ctr"/>
          <a:lstStyle/>
          <a:p>
            <a:pPr>
              <a:spcBef>
                <a:spcPct val="50000"/>
              </a:spcBef>
            </a:pPr>
            <a:r>
              <a:rPr lang="en-US" altLang="en-US" sz="1400" b="1" dirty="0">
                <a:solidFill>
                  <a:schemeClr val="tx1"/>
                </a:solidFill>
                <a:latin typeface="Arial" charset="0"/>
              </a:rPr>
              <a:t>2-</a:t>
            </a:r>
            <a:r>
              <a:rPr lang="en-US" altLang="ko-KR" sz="1400" b="1" dirty="0">
                <a:solidFill>
                  <a:schemeClr val="tx1"/>
                </a:solidFill>
                <a:latin typeface="Arial" charset="0"/>
              </a:rPr>
              <a:t>2</a:t>
            </a:r>
            <a:r>
              <a:rPr lang="en-US" altLang="en-US" sz="1400" b="1" dirty="0">
                <a:solidFill>
                  <a:schemeClr val="tx1"/>
                </a:solidFill>
                <a:latin typeface="Arial" charset="0"/>
              </a:rPr>
              <a:t> Product Installation</a:t>
            </a:r>
            <a:endParaRPr lang="en-US" altLang="ko-KR" sz="1400" b="1" dirty="0">
              <a:solidFill>
                <a:schemeClr val="tx1"/>
              </a:solidFill>
              <a:latin typeface="Arial" charset="0"/>
            </a:endParaRPr>
          </a:p>
        </p:txBody>
      </p:sp>
      <p:sp>
        <p:nvSpPr>
          <p:cNvPr id="24" name="Text Box 4"/>
          <p:cNvSpPr txBox="1">
            <a:spLocks noChangeArrowheads="1"/>
          </p:cNvSpPr>
          <p:nvPr/>
        </p:nvSpPr>
        <p:spPr bwMode="auto">
          <a:xfrm>
            <a:off x="792163" y="1341897"/>
            <a:ext cx="4968875" cy="3308598"/>
          </a:xfrm>
          <a:prstGeom prst="rect">
            <a:avLst/>
          </a:prstGeom>
          <a:noFill/>
          <a:ln w="9525">
            <a:noFill/>
            <a:miter lim="800000"/>
            <a:headEnd/>
            <a:tailEnd/>
          </a:ln>
          <a:effectLst/>
        </p:spPr>
        <p:txBody>
          <a:bodyPr>
            <a:spAutoFit/>
          </a:bodyPr>
          <a:lstStyle/>
          <a:p>
            <a:r>
              <a:rPr lang="en-US" altLang="ko-KR" dirty="0">
                <a:solidFill>
                  <a:schemeClr val="tx1"/>
                </a:solidFill>
                <a:latin typeface="Arial" panose="020B0604020202020204" pitchFamily="34" charset="0"/>
                <a:cs typeface="Arial" panose="020B0604020202020204" pitchFamily="34" charset="0"/>
              </a:rPr>
              <a:t>This product may be composed of camera and monitor in default, and additionally the sensor, microphone, speaker and PC for network can be connected if necessary. </a:t>
            </a:r>
          </a:p>
          <a:p>
            <a:endParaRPr lang="en-US" altLang="ko-KR" dirty="0">
              <a:solidFill>
                <a:schemeClr val="tx1"/>
              </a:solidFill>
              <a:latin typeface="Arial" panose="020B0604020202020204" pitchFamily="34" charset="0"/>
              <a:cs typeface="Arial" panose="020B0604020202020204" pitchFamily="34" charset="0"/>
            </a:endParaRPr>
          </a:p>
          <a:p>
            <a:r>
              <a:rPr lang="en-US" altLang="ko-KR" b="1" dirty="0">
                <a:solidFill>
                  <a:schemeClr val="tx1"/>
                </a:solidFill>
                <a:latin typeface="Arial" panose="020B0604020202020204" pitchFamily="34" charset="0"/>
                <a:cs typeface="Arial" panose="020B0604020202020204" pitchFamily="34" charset="0"/>
              </a:rPr>
              <a:t>2-2-1. Power Connection</a:t>
            </a:r>
          </a:p>
          <a:p>
            <a:r>
              <a:rPr lang="en-US" altLang="ko-KR" dirty="0">
                <a:solidFill>
                  <a:schemeClr val="tx1"/>
                </a:solidFill>
                <a:latin typeface="Arial" panose="020B0604020202020204" pitchFamily="34" charset="0"/>
                <a:cs typeface="Arial" panose="020B0604020202020204" pitchFamily="34" charset="0"/>
              </a:rPr>
              <a:t>1) Connect adapter </a:t>
            </a:r>
            <a:r>
              <a:rPr lang="en-US" altLang="ko-KR" dirty="0" smtClean="0">
                <a:solidFill>
                  <a:schemeClr val="tx1"/>
                </a:solidFill>
                <a:latin typeface="Arial" panose="020B0604020202020204" pitchFamily="34" charset="0"/>
                <a:cs typeface="Arial" panose="020B0604020202020204" pitchFamily="34" charset="0"/>
              </a:rPr>
              <a:t>or power cable </a:t>
            </a:r>
            <a:r>
              <a:rPr lang="en-US" altLang="ko-KR" dirty="0">
                <a:solidFill>
                  <a:schemeClr val="tx1"/>
                </a:solidFill>
                <a:latin typeface="Arial" panose="020B0604020202020204" pitchFamily="34" charset="0"/>
                <a:cs typeface="Arial" panose="020B0604020202020204" pitchFamily="34" charset="0"/>
              </a:rPr>
              <a:t>to power </a:t>
            </a:r>
            <a:r>
              <a:rPr lang="en-US" altLang="ko-KR" dirty="0" smtClean="0">
                <a:solidFill>
                  <a:schemeClr val="tx1"/>
                </a:solidFill>
                <a:latin typeface="Arial" panose="020B0604020202020204" pitchFamily="34" charset="0"/>
                <a:cs typeface="Arial" panose="020B0604020202020204" pitchFamily="34" charset="0"/>
              </a:rPr>
              <a:t>input </a:t>
            </a:r>
            <a:r>
              <a:rPr lang="en-US" altLang="ko-KR" dirty="0">
                <a:solidFill>
                  <a:schemeClr val="tx1"/>
                </a:solidFill>
                <a:latin typeface="Arial" panose="020B0604020202020204" pitchFamily="34" charset="0"/>
                <a:cs typeface="Arial" panose="020B0604020202020204" pitchFamily="34" charset="0"/>
              </a:rPr>
              <a:t>terminal at rear side. </a:t>
            </a:r>
          </a:p>
          <a:p>
            <a:r>
              <a:rPr lang="en-US" altLang="ko-KR" dirty="0" smtClean="0">
                <a:solidFill>
                  <a:schemeClr val="tx1"/>
                </a:solidFill>
                <a:latin typeface="Arial" panose="020B0604020202020204" pitchFamily="34" charset="0"/>
                <a:cs typeface="Arial" panose="020B0604020202020204" pitchFamily="34" charset="0"/>
              </a:rPr>
              <a:t>(free </a:t>
            </a:r>
            <a:r>
              <a:rPr lang="en-US" altLang="ko-KR" dirty="0">
                <a:solidFill>
                  <a:schemeClr val="tx1"/>
                </a:solidFill>
                <a:latin typeface="Arial" panose="020B0604020202020204" pitchFamily="34" charset="0"/>
                <a:cs typeface="Arial" panose="020B0604020202020204" pitchFamily="34" charset="0"/>
              </a:rPr>
              <a:t>voltage from 100V to 240V, 50/60Hz)</a:t>
            </a:r>
          </a:p>
          <a:p>
            <a:endParaRPr lang="en-US" altLang="ko-KR" dirty="0">
              <a:solidFill>
                <a:schemeClr val="tx1"/>
              </a:solidFill>
              <a:latin typeface="Arial" panose="020B0604020202020204" pitchFamily="34" charset="0"/>
              <a:cs typeface="Arial" panose="020B0604020202020204" pitchFamily="34" charset="0"/>
            </a:endParaRPr>
          </a:p>
          <a:p>
            <a:r>
              <a:rPr lang="en-US" altLang="ko-KR" dirty="0">
                <a:solidFill>
                  <a:schemeClr val="tx1"/>
                </a:solidFill>
                <a:latin typeface="Arial" panose="020B0604020202020204" pitchFamily="34" charset="0"/>
                <a:cs typeface="Arial" panose="020B0604020202020204" pitchFamily="34" charset="0"/>
              </a:rPr>
              <a:t>※ You must operate it at the rated voltage instructed on the user's manual. In case power higher than the rated voltage is supplied, it may cause damages on product.</a:t>
            </a:r>
          </a:p>
          <a:p>
            <a:endParaRPr lang="en-US" altLang="ko-KR" dirty="0">
              <a:solidFill>
                <a:schemeClr val="tx1"/>
              </a:solidFill>
              <a:latin typeface="Arial" panose="020B0604020202020204" pitchFamily="34" charset="0"/>
              <a:cs typeface="Arial" panose="020B0604020202020204" pitchFamily="34" charset="0"/>
            </a:endParaRPr>
          </a:p>
          <a:p>
            <a:r>
              <a:rPr lang="en-US" altLang="ko-KR" b="1" dirty="0">
                <a:solidFill>
                  <a:schemeClr val="tx1"/>
                </a:solidFill>
                <a:latin typeface="Arial" panose="020B0604020202020204" pitchFamily="34" charset="0"/>
                <a:cs typeface="Arial" panose="020B0604020202020204" pitchFamily="34" charset="0"/>
              </a:rPr>
              <a:t>2-2-2. Connecting External Device </a:t>
            </a:r>
          </a:p>
          <a:p>
            <a:endParaRPr lang="en-US" altLang="en-US" dirty="0" smtClean="0">
              <a:solidFill>
                <a:schemeClr val="tx1"/>
              </a:solidFill>
              <a:latin typeface="Arial" panose="020B0604020202020204" pitchFamily="34" charset="0"/>
              <a:cs typeface="Arial" panose="020B0604020202020204" pitchFamily="34" charset="0"/>
            </a:endParaRPr>
          </a:p>
          <a:p>
            <a:r>
              <a:rPr lang="en-US" altLang="ko-KR" dirty="0">
                <a:solidFill>
                  <a:schemeClr val="tx1"/>
                </a:solidFill>
                <a:latin typeface="Arial" panose="020B0604020202020204" pitchFamily="34" charset="0"/>
                <a:cs typeface="Arial" panose="020B0604020202020204" pitchFamily="34" charset="0"/>
              </a:rPr>
              <a:t>※ Connect it when power of the product is off. </a:t>
            </a:r>
          </a:p>
          <a:p>
            <a:r>
              <a:rPr lang="en-US" altLang="ko-KR" dirty="0">
                <a:solidFill>
                  <a:schemeClr val="tx1"/>
                </a:solidFill>
                <a:latin typeface="Arial" panose="020B0604020202020204" pitchFamily="34" charset="0"/>
                <a:cs typeface="Arial" panose="020B0604020202020204" pitchFamily="34" charset="0"/>
              </a:rPr>
              <a:t>※ Read through user's manual for the device you are connecting carefully.</a:t>
            </a:r>
          </a:p>
          <a:p>
            <a:endParaRPr lang="en-US" altLang="ko-KR" dirty="0">
              <a:solidFill>
                <a:schemeClr val="tx1"/>
              </a:solidFill>
              <a:latin typeface="Arial" panose="020B0604020202020204" pitchFamily="34" charset="0"/>
              <a:cs typeface="Arial" panose="020B0604020202020204" pitchFamily="34" charset="0"/>
            </a:endParaRPr>
          </a:p>
          <a:p>
            <a:r>
              <a:rPr lang="en-US" altLang="ko-KR" b="1" dirty="0">
                <a:solidFill>
                  <a:schemeClr val="tx1"/>
                </a:solidFill>
                <a:latin typeface="Arial" panose="020B0604020202020204" pitchFamily="34" charset="0"/>
                <a:cs typeface="Arial" panose="020B0604020202020204" pitchFamily="34" charset="0"/>
              </a:rPr>
              <a:t>1) How to Connect External Video/Audio Device</a:t>
            </a:r>
          </a:p>
          <a:p>
            <a:endParaRPr lang="en-US" altLang="en-US" dirty="0">
              <a:solidFill>
                <a:schemeClr val="tx1"/>
              </a:solidFill>
            </a:endParaRPr>
          </a:p>
        </p:txBody>
      </p:sp>
    </p:spTree>
    <p:extLst>
      <p:ext uri="{BB962C8B-B14F-4D97-AF65-F5344CB8AC3E}">
        <p14:creationId xmlns:p14="http://schemas.microsoft.com/office/powerpoint/2010/main" val="24065394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슬라이드 번호 개체 틀 1"/>
          <p:cNvSpPr>
            <a:spLocks noGrp="1"/>
          </p:cNvSpPr>
          <p:nvPr>
            <p:ph type="sldNum" sz="quarter" idx="10"/>
          </p:nvPr>
        </p:nvSpPr>
        <p:spPr/>
        <p:txBody>
          <a:bodyPr/>
          <a:lstStyle/>
          <a:p>
            <a:fld id="{2043719B-1FE1-45D1-91C3-C67C648D5A4F}" type="slidenum">
              <a:rPr lang="en-US" altLang="ko-KR"/>
              <a:pPr/>
              <a:t>16</a:t>
            </a:fld>
            <a:endParaRPr lang="en-US" altLang="ko-KR"/>
          </a:p>
        </p:txBody>
      </p:sp>
      <p:sp>
        <p:nvSpPr>
          <p:cNvPr id="181952" name="Text Box 704"/>
          <p:cNvSpPr txBox="1">
            <a:spLocks noChangeArrowheads="1"/>
          </p:cNvSpPr>
          <p:nvPr/>
        </p:nvSpPr>
        <p:spPr bwMode="auto">
          <a:xfrm>
            <a:off x="2808288" y="482600"/>
            <a:ext cx="3052762"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2   Installation Method and Cautions</a:t>
            </a:r>
          </a:p>
        </p:txBody>
      </p:sp>
      <p:sp>
        <p:nvSpPr>
          <p:cNvPr id="217211" name="Text Box 2171"/>
          <p:cNvSpPr txBox="1">
            <a:spLocks noChangeArrowheads="1"/>
          </p:cNvSpPr>
          <p:nvPr/>
        </p:nvSpPr>
        <p:spPr bwMode="auto">
          <a:xfrm>
            <a:off x="755650" y="846138"/>
            <a:ext cx="4968875" cy="596900"/>
          </a:xfrm>
          <a:prstGeom prst="rect">
            <a:avLst/>
          </a:prstGeom>
          <a:noFill/>
          <a:ln w="9525">
            <a:noFill/>
            <a:miter lim="800000"/>
            <a:headEnd/>
            <a:tailEnd/>
          </a:ln>
          <a:effectLst/>
        </p:spPr>
        <p:txBody>
          <a:bodyPr>
            <a:spAutoFit/>
          </a:bodyPr>
          <a:lstStyle/>
          <a:p>
            <a:r>
              <a:rPr lang="en-US" altLang="en-US" b="1" dirty="0">
                <a:solidFill>
                  <a:schemeClr val="tx1"/>
                </a:solidFill>
                <a:latin typeface="Arial" panose="020B0604020202020204" pitchFamily="34" charset="0"/>
                <a:cs typeface="Arial" panose="020B0604020202020204" pitchFamily="34" charset="0"/>
              </a:rPr>
              <a:t>2) How to connect external sensor</a:t>
            </a:r>
          </a:p>
          <a:p>
            <a:r>
              <a:rPr lang="en-US" altLang="en-US" dirty="0">
                <a:solidFill>
                  <a:schemeClr val="tx1"/>
                </a:solidFill>
                <a:latin typeface="Arial" panose="020B0604020202020204" pitchFamily="34" charset="0"/>
                <a:cs typeface="Arial" panose="020B0604020202020204" pitchFamily="34" charset="0"/>
              </a:rPr>
              <a:t>Sensor terminal is composed of </a:t>
            </a:r>
            <a:r>
              <a:rPr lang="en-US" altLang="ko-KR" dirty="0">
                <a:solidFill>
                  <a:schemeClr val="tx1"/>
                </a:solidFill>
                <a:latin typeface="Arial" panose="020B0604020202020204" pitchFamily="34" charset="0"/>
                <a:cs typeface="Arial" panose="020B0604020202020204" pitchFamily="34" charset="0"/>
              </a:rPr>
              <a:t>1</a:t>
            </a:r>
            <a:r>
              <a:rPr lang="en-US" altLang="en-US" dirty="0">
                <a:solidFill>
                  <a:schemeClr val="tx1"/>
                </a:solidFill>
                <a:latin typeface="Arial" panose="020B0604020202020204" pitchFamily="34" charset="0"/>
                <a:cs typeface="Arial" panose="020B0604020202020204" pitchFamily="34" charset="0"/>
              </a:rPr>
              <a:t> input channel and </a:t>
            </a:r>
            <a:r>
              <a:rPr lang="en-US" altLang="ko-KR" dirty="0">
                <a:solidFill>
                  <a:schemeClr val="tx1"/>
                </a:solidFill>
                <a:latin typeface="Arial" panose="020B0604020202020204" pitchFamily="34" charset="0"/>
                <a:cs typeface="Arial" panose="020B0604020202020204" pitchFamily="34" charset="0"/>
              </a:rPr>
              <a:t>1</a:t>
            </a:r>
            <a:r>
              <a:rPr lang="en-US" altLang="en-US" dirty="0">
                <a:solidFill>
                  <a:schemeClr val="tx1"/>
                </a:solidFill>
                <a:latin typeface="Arial" panose="020B0604020202020204" pitchFamily="34" charset="0"/>
                <a:cs typeface="Arial" panose="020B0604020202020204" pitchFamily="34" charset="0"/>
              </a:rPr>
              <a:t> output channel. </a:t>
            </a:r>
            <a:r>
              <a:rPr lang="en-US" altLang="ko-KR" dirty="0">
                <a:solidFill>
                  <a:schemeClr val="tx1"/>
                </a:solidFill>
                <a:latin typeface="Arial" panose="020B0604020202020204" pitchFamily="34" charset="0"/>
                <a:cs typeface="Arial" panose="020B0604020202020204" pitchFamily="34" charset="0"/>
              </a:rPr>
              <a:t>Sensor out terminal is relay output with 1A, 24V or 0.5A,125V. </a:t>
            </a:r>
            <a:endParaRPr lang="en-US" altLang="en-US" dirty="0">
              <a:solidFill>
                <a:schemeClr val="tx1"/>
              </a:solidFill>
              <a:latin typeface="Arial" panose="020B0604020202020204" pitchFamily="34" charset="0"/>
              <a:cs typeface="Arial" panose="020B0604020202020204" pitchFamily="34" charset="0"/>
            </a:endParaRPr>
          </a:p>
        </p:txBody>
      </p:sp>
      <p:pic>
        <p:nvPicPr>
          <p:cNvPr id="57" name="그림 56">
            <a:extLst>
              <a:ext uri="{FF2B5EF4-FFF2-40B4-BE49-F238E27FC236}">
                <a16:creationId xmlns:a16="http://schemas.microsoft.com/office/drawing/2014/main" xmlns="" id="{E96CDBEB-B662-413E-9A58-C2F09FD72A02}"/>
              </a:ext>
            </a:extLst>
          </p:cNvPr>
          <p:cNvPicPr>
            <a:picLocks noChangeAspect="1"/>
          </p:cNvPicPr>
          <p:nvPr/>
        </p:nvPicPr>
        <p:blipFill>
          <a:blip r:embed="rId2"/>
          <a:stretch>
            <a:fillRect/>
          </a:stretch>
        </p:blipFill>
        <p:spPr>
          <a:xfrm>
            <a:off x="1900293" y="2421749"/>
            <a:ext cx="3033436" cy="503699"/>
          </a:xfrm>
          <a:prstGeom prst="rect">
            <a:avLst/>
          </a:prstGeom>
        </p:spPr>
      </p:pic>
      <p:grpSp>
        <p:nvGrpSpPr>
          <p:cNvPr id="58" name="그룹 57">
            <a:extLst>
              <a:ext uri="{FF2B5EF4-FFF2-40B4-BE49-F238E27FC236}">
                <a16:creationId xmlns:a16="http://schemas.microsoft.com/office/drawing/2014/main" xmlns="" id="{0D1C7EA4-9364-440E-A5C7-312E7180BD28}"/>
              </a:ext>
            </a:extLst>
          </p:cNvPr>
          <p:cNvGrpSpPr/>
          <p:nvPr/>
        </p:nvGrpSpPr>
        <p:grpSpPr>
          <a:xfrm>
            <a:off x="1543708" y="1746413"/>
            <a:ext cx="2687442" cy="1111250"/>
            <a:chOff x="2401428" y="1530090"/>
            <a:chExt cx="2687442" cy="1111250"/>
          </a:xfrm>
        </p:grpSpPr>
        <p:sp>
          <p:nvSpPr>
            <p:cNvPr id="59" name="Rectangle 2174">
              <a:extLst>
                <a:ext uri="{FF2B5EF4-FFF2-40B4-BE49-F238E27FC236}">
                  <a16:creationId xmlns:a16="http://schemas.microsoft.com/office/drawing/2014/main" xmlns="" id="{DE45395C-58D0-40D3-88D2-9EAB7D36BD8F}"/>
                </a:ext>
              </a:extLst>
            </p:cNvPr>
            <p:cNvSpPr>
              <a:spLocks noChangeArrowheads="1"/>
            </p:cNvSpPr>
            <p:nvPr/>
          </p:nvSpPr>
          <p:spPr bwMode="auto">
            <a:xfrm>
              <a:off x="2401428" y="1667254"/>
              <a:ext cx="220663" cy="92075"/>
            </a:xfrm>
            <a:prstGeom prst="rect">
              <a:avLst/>
            </a:prstGeom>
            <a:noFill/>
            <a:ln w="9525">
              <a:noFill/>
              <a:miter lim="800000"/>
              <a:headEnd/>
              <a:tailEnd/>
            </a:ln>
          </p:spPr>
          <p:txBody>
            <a:bodyPr wrap="none" lIns="0" tIns="0" rIns="0" bIns="0">
              <a:spAutoFit/>
            </a:bodyPr>
            <a:lstStyle/>
            <a:p>
              <a:pPr algn="ctr"/>
              <a:r>
                <a:rPr lang="en-US" altLang="ko-KR" sz="600" dirty="0">
                  <a:solidFill>
                    <a:srgbClr val="000000"/>
                  </a:solidFill>
                  <a:latin typeface="굴림" charset="-127"/>
                </a:rPr>
                <a:t>SIREN</a:t>
              </a:r>
              <a:endParaRPr lang="en-US" altLang="ko-KR" sz="1200" dirty="0">
                <a:solidFill>
                  <a:schemeClr val="tx1"/>
                </a:solidFill>
                <a:latin typeface="굴림" charset="-127"/>
              </a:endParaRPr>
            </a:p>
          </p:txBody>
        </p:sp>
        <p:sp>
          <p:nvSpPr>
            <p:cNvPr id="60" name="Rectangle 2178">
              <a:extLst>
                <a:ext uri="{FF2B5EF4-FFF2-40B4-BE49-F238E27FC236}">
                  <a16:creationId xmlns:a16="http://schemas.microsoft.com/office/drawing/2014/main" xmlns="" id="{DB66656E-9CB3-400D-B2C1-411FA4627445}"/>
                </a:ext>
              </a:extLst>
            </p:cNvPr>
            <p:cNvSpPr>
              <a:spLocks noChangeArrowheads="1"/>
            </p:cNvSpPr>
            <p:nvPr/>
          </p:nvSpPr>
          <p:spPr bwMode="auto">
            <a:xfrm>
              <a:off x="4782482" y="1530090"/>
              <a:ext cx="306388" cy="92075"/>
            </a:xfrm>
            <a:prstGeom prst="rect">
              <a:avLst/>
            </a:prstGeom>
            <a:noFill/>
            <a:ln w="9525">
              <a:noFill/>
              <a:miter lim="800000"/>
              <a:headEnd/>
              <a:tailEnd/>
            </a:ln>
          </p:spPr>
          <p:txBody>
            <a:bodyPr wrap="none" lIns="0" tIns="0" rIns="0" bIns="0">
              <a:spAutoFit/>
            </a:bodyPr>
            <a:lstStyle/>
            <a:p>
              <a:pPr algn="ctr"/>
              <a:r>
                <a:rPr lang="en-US" altLang="ko-KR" sz="600">
                  <a:solidFill>
                    <a:srgbClr val="000000"/>
                  </a:solidFill>
                  <a:latin typeface="굴림" charset="-127"/>
                </a:rPr>
                <a:t>SENSOR</a:t>
              </a:r>
              <a:endParaRPr lang="en-US" altLang="ko-KR" sz="1200">
                <a:solidFill>
                  <a:schemeClr val="tx1"/>
                </a:solidFill>
                <a:latin typeface="굴림" charset="-127"/>
              </a:endParaRPr>
            </a:p>
          </p:txBody>
        </p:sp>
        <p:sp>
          <p:nvSpPr>
            <p:cNvPr id="61" name="Freeform 2181">
              <a:extLst>
                <a:ext uri="{FF2B5EF4-FFF2-40B4-BE49-F238E27FC236}">
                  <a16:creationId xmlns:a16="http://schemas.microsoft.com/office/drawing/2014/main" xmlns="" id="{0344E1C6-2204-43B4-BB41-0DF7CAB37D6F}"/>
                </a:ext>
              </a:extLst>
            </p:cNvPr>
            <p:cNvSpPr>
              <a:spLocks/>
            </p:cNvSpPr>
            <p:nvPr/>
          </p:nvSpPr>
          <p:spPr bwMode="auto">
            <a:xfrm flipH="1">
              <a:off x="3927055" y="1853940"/>
              <a:ext cx="106363" cy="640080"/>
            </a:xfrm>
            <a:custGeom>
              <a:avLst/>
              <a:gdLst/>
              <a:ahLst/>
              <a:cxnLst>
                <a:cxn ang="0">
                  <a:pos x="0" y="445"/>
                </a:cxn>
                <a:cxn ang="0">
                  <a:pos x="0" y="0"/>
                </a:cxn>
                <a:cxn ang="0">
                  <a:pos x="0" y="0"/>
                </a:cxn>
              </a:cxnLst>
              <a:rect l="0" t="0" r="r" b="b"/>
              <a:pathLst>
                <a:path h="445">
                  <a:moveTo>
                    <a:pt x="0" y="445"/>
                  </a:moveTo>
                  <a:lnTo>
                    <a:pt x="0" y="0"/>
                  </a:lnTo>
                  <a:lnTo>
                    <a:pt x="0" y="0"/>
                  </a:lnTo>
                </a:path>
              </a:pathLst>
            </a:custGeom>
            <a:noFill/>
            <a:ln w="12700" cap="rnd">
              <a:solidFill>
                <a:srgbClr val="FF0000"/>
              </a:solidFill>
              <a:prstDash val="solid"/>
              <a:round/>
              <a:headEnd/>
              <a:tailEnd/>
            </a:ln>
          </p:spPr>
          <p:txBody>
            <a:bodyPr/>
            <a:lstStyle/>
            <a:p>
              <a:endParaRPr lang="ko-KR" altLang="en-US"/>
            </a:p>
          </p:txBody>
        </p:sp>
        <p:sp>
          <p:nvSpPr>
            <p:cNvPr id="62" name="Freeform 2194">
              <a:extLst>
                <a:ext uri="{FF2B5EF4-FFF2-40B4-BE49-F238E27FC236}">
                  <a16:creationId xmlns:a16="http://schemas.microsoft.com/office/drawing/2014/main" xmlns="" id="{06E19A08-A1E4-4D39-8978-D1E0C93A021D}"/>
                </a:ext>
              </a:extLst>
            </p:cNvPr>
            <p:cNvSpPr>
              <a:spLocks/>
            </p:cNvSpPr>
            <p:nvPr/>
          </p:nvSpPr>
          <p:spPr bwMode="auto">
            <a:xfrm>
              <a:off x="4033418" y="1754059"/>
              <a:ext cx="548640" cy="100318"/>
            </a:xfrm>
            <a:custGeom>
              <a:avLst/>
              <a:gdLst/>
              <a:ahLst/>
              <a:cxnLst>
                <a:cxn ang="0">
                  <a:pos x="771" y="0"/>
                </a:cxn>
                <a:cxn ang="0">
                  <a:pos x="771" y="351"/>
                </a:cxn>
                <a:cxn ang="0">
                  <a:pos x="0" y="351"/>
                </a:cxn>
              </a:cxnLst>
              <a:rect l="0" t="0" r="r" b="b"/>
              <a:pathLst>
                <a:path w="771" h="351">
                  <a:moveTo>
                    <a:pt x="771" y="0"/>
                  </a:moveTo>
                  <a:lnTo>
                    <a:pt x="771" y="351"/>
                  </a:lnTo>
                  <a:lnTo>
                    <a:pt x="0" y="351"/>
                  </a:lnTo>
                </a:path>
              </a:pathLst>
            </a:custGeom>
            <a:noFill/>
            <a:ln w="12700" cap="rnd">
              <a:solidFill>
                <a:srgbClr val="FF0000"/>
              </a:solidFill>
              <a:prstDash val="solid"/>
              <a:round/>
              <a:headEnd/>
              <a:tailEnd/>
            </a:ln>
          </p:spPr>
          <p:txBody>
            <a:bodyPr/>
            <a:lstStyle/>
            <a:p>
              <a:endParaRPr lang="ko-KR" altLang="en-US"/>
            </a:p>
          </p:txBody>
        </p:sp>
        <p:sp>
          <p:nvSpPr>
            <p:cNvPr id="63" name="Line 2203">
              <a:extLst>
                <a:ext uri="{FF2B5EF4-FFF2-40B4-BE49-F238E27FC236}">
                  <a16:creationId xmlns:a16="http://schemas.microsoft.com/office/drawing/2014/main" xmlns="" id="{879614ED-D0A6-4833-ABBB-C1E651DE108E}"/>
                </a:ext>
              </a:extLst>
            </p:cNvPr>
            <p:cNvSpPr>
              <a:spLocks noChangeShapeType="1"/>
            </p:cNvSpPr>
            <p:nvPr/>
          </p:nvSpPr>
          <p:spPr bwMode="auto">
            <a:xfrm flipH="1">
              <a:off x="2861852" y="1798835"/>
              <a:ext cx="523875" cy="0"/>
            </a:xfrm>
            <a:prstGeom prst="line">
              <a:avLst/>
            </a:prstGeom>
            <a:noFill/>
            <a:ln w="9525">
              <a:solidFill>
                <a:srgbClr val="FF0000"/>
              </a:solidFill>
              <a:round/>
              <a:headEnd/>
              <a:tailEnd/>
            </a:ln>
            <a:effectLst/>
          </p:spPr>
          <p:txBody>
            <a:bodyPr>
              <a:spAutoFit/>
            </a:bodyPr>
            <a:lstStyle/>
            <a:p>
              <a:endParaRPr lang="ko-KR" altLang="en-US"/>
            </a:p>
          </p:txBody>
        </p:sp>
        <p:sp>
          <p:nvSpPr>
            <p:cNvPr id="64" name="Line 2204">
              <a:extLst>
                <a:ext uri="{FF2B5EF4-FFF2-40B4-BE49-F238E27FC236}">
                  <a16:creationId xmlns:a16="http://schemas.microsoft.com/office/drawing/2014/main" xmlns="" id="{8F1F6080-9336-4B74-800B-19721F875AD2}"/>
                </a:ext>
              </a:extLst>
            </p:cNvPr>
            <p:cNvSpPr>
              <a:spLocks noChangeShapeType="1"/>
            </p:cNvSpPr>
            <p:nvPr/>
          </p:nvSpPr>
          <p:spPr bwMode="auto">
            <a:xfrm>
              <a:off x="4060413" y="1957127"/>
              <a:ext cx="0" cy="566928"/>
            </a:xfrm>
            <a:prstGeom prst="line">
              <a:avLst/>
            </a:prstGeom>
            <a:noFill/>
            <a:ln w="9525">
              <a:solidFill>
                <a:srgbClr val="FF0000"/>
              </a:solidFill>
              <a:round/>
              <a:headEnd/>
              <a:tailEnd/>
            </a:ln>
            <a:effectLst/>
          </p:spPr>
          <p:txBody>
            <a:bodyPr>
              <a:spAutoFit/>
            </a:bodyPr>
            <a:lstStyle/>
            <a:p>
              <a:endParaRPr lang="ko-KR" altLang="en-US"/>
            </a:p>
          </p:txBody>
        </p:sp>
        <p:sp>
          <p:nvSpPr>
            <p:cNvPr id="65" name="Line 2206">
              <a:extLst>
                <a:ext uri="{FF2B5EF4-FFF2-40B4-BE49-F238E27FC236}">
                  <a16:creationId xmlns:a16="http://schemas.microsoft.com/office/drawing/2014/main" xmlns="" id="{57A91B47-B464-491D-BB11-3904EEAAD1FA}"/>
                </a:ext>
              </a:extLst>
            </p:cNvPr>
            <p:cNvSpPr>
              <a:spLocks noChangeShapeType="1"/>
            </p:cNvSpPr>
            <p:nvPr/>
          </p:nvSpPr>
          <p:spPr bwMode="auto">
            <a:xfrm>
              <a:off x="3911190" y="1726940"/>
              <a:ext cx="0" cy="914400"/>
            </a:xfrm>
            <a:prstGeom prst="line">
              <a:avLst/>
            </a:prstGeom>
            <a:noFill/>
            <a:ln w="9525">
              <a:solidFill>
                <a:srgbClr val="FF0000"/>
              </a:solidFill>
              <a:round/>
              <a:headEnd/>
              <a:tailEnd/>
            </a:ln>
            <a:effectLst/>
          </p:spPr>
          <p:txBody>
            <a:bodyPr>
              <a:spAutoFit/>
            </a:bodyPr>
            <a:lstStyle/>
            <a:p>
              <a:endParaRPr lang="ko-KR" altLang="en-US"/>
            </a:p>
          </p:txBody>
        </p:sp>
        <p:sp>
          <p:nvSpPr>
            <p:cNvPr id="66" name="Line 2207">
              <a:extLst>
                <a:ext uri="{FF2B5EF4-FFF2-40B4-BE49-F238E27FC236}">
                  <a16:creationId xmlns:a16="http://schemas.microsoft.com/office/drawing/2014/main" xmlns="" id="{0CE157B1-7B0A-41E3-9055-893B43E57469}"/>
                </a:ext>
              </a:extLst>
            </p:cNvPr>
            <p:cNvSpPr>
              <a:spLocks noChangeShapeType="1"/>
            </p:cNvSpPr>
            <p:nvPr/>
          </p:nvSpPr>
          <p:spPr bwMode="auto">
            <a:xfrm flipV="1">
              <a:off x="3888965" y="1798835"/>
              <a:ext cx="0" cy="822960"/>
            </a:xfrm>
            <a:prstGeom prst="line">
              <a:avLst/>
            </a:prstGeom>
            <a:noFill/>
            <a:ln w="9525">
              <a:solidFill>
                <a:srgbClr val="FF0000"/>
              </a:solidFill>
              <a:round/>
              <a:headEnd/>
              <a:tailEnd/>
            </a:ln>
            <a:effectLst/>
          </p:spPr>
          <p:txBody>
            <a:bodyPr wrap="square">
              <a:spAutoFit/>
            </a:bodyPr>
            <a:lstStyle/>
            <a:p>
              <a:endParaRPr lang="ko-KR" altLang="en-US"/>
            </a:p>
          </p:txBody>
        </p:sp>
        <p:sp>
          <p:nvSpPr>
            <p:cNvPr id="67" name="Line 2208">
              <a:extLst>
                <a:ext uri="{FF2B5EF4-FFF2-40B4-BE49-F238E27FC236}">
                  <a16:creationId xmlns:a16="http://schemas.microsoft.com/office/drawing/2014/main" xmlns="" id="{780688E1-4A43-4ADF-9418-CF3C5365EB2E}"/>
                </a:ext>
              </a:extLst>
            </p:cNvPr>
            <p:cNvSpPr>
              <a:spLocks noChangeShapeType="1"/>
            </p:cNvSpPr>
            <p:nvPr/>
          </p:nvSpPr>
          <p:spPr bwMode="auto">
            <a:xfrm flipH="1">
              <a:off x="3453990" y="1798835"/>
              <a:ext cx="438150" cy="0"/>
            </a:xfrm>
            <a:prstGeom prst="line">
              <a:avLst/>
            </a:prstGeom>
            <a:noFill/>
            <a:ln w="9525">
              <a:solidFill>
                <a:srgbClr val="FF0000"/>
              </a:solidFill>
              <a:round/>
              <a:headEnd/>
              <a:tailEnd/>
            </a:ln>
            <a:effectLst/>
          </p:spPr>
          <p:txBody>
            <a:bodyPr>
              <a:spAutoFit/>
            </a:bodyPr>
            <a:lstStyle/>
            <a:p>
              <a:endParaRPr lang="ko-KR" altLang="en-US"/>
            </a:p>
          </p:txBody>
        </p:sp>
      </p:grpSp>
      <p:pic>
        <p:nvPicPr>
          <p:cNvPr id="68" name="그림 67">
            <a:extLst>
              <a:ext uri="{FF2B5EF4-FFF2-40B4-BE49-F238E27FC236}">
                <a16:creationId xmlns:a16="http://schemas.microsoft.com/office/drawing/2014/main" xmlns="" id="{0CD284C4-AB4C-43C8-898B-C2E149F1398C}"/>
              </a:ext>
            </a:extLst>
          </p:cNvPr>
          <p:cNvPicPr>
            <a:picLocks noChangeAspect="1"/>
          </p:cNvPicPr>
          <p:nvPr/>
        </p:nvPicPr>
        <p:blipFill>
          <a:blip r:embed="rId3"/>
          <a:stretch>
            <a:fillRect/>
          </a:stretch>
        </p:blipFill>
        <p:spPr>
          <a:xfrm>
            <a:off x="3612678" y="1692682"/>
            <a:ext cx="259021" cy="269246"/>
          </a:xfrm>
          <a:prstGeom prst="rect">
            <a:avLst/>
          </a:prstGeom>
        </p:spPr>
      </p:pic>
      <p:sp>
        <p:nvSpPr>
          <p:cNvPr id="69" name="Line 2205">
            <a:extLst>
              <a:ext uri="{FF2B5EF4-FFF2-40B4-BE49-F238E27FC236}">
                <a16:creationId xmlns:a16="http://schemas.microsoft.com/office/drawing/2014/main" xmlns="" id="{B5B0FC59-E55C-424C-AD1E-0D3F4F091C04}"/>
              </a:ext>
            </a:extLst>
          </p:cNvPr>
          <p:cNvSpPr>
            <a:spLocks noChangeShapeType="1"/>
          </p:cNvSpPr>
          <p:nvPr/>
        </p:nvSpPr>
        <p:spPr bwMode="auto">
          <a:xfrm>
            <a:off x="2005710" y="1948343"/>
            <a:ext cx="1051560" cy="0"/>
          </a:xfrm>
          <a:prstGeom prst="line">
            <a:avLst/>
          </a:prstGeom>
          <a:noFill/>
          <a:ln w="9525">
            <a:solidFill>
              <a:srgbClr val="FF0000"/>
            </a:solidFill>
            <a:round/>
            <a:headEnd/>
            <a:tailEnd/>
          </a:ln>
          <a:effectLst/>
        </p:spPr>
        <p:txBody>
          <a:bodyPr>
            <a:spAutoFit/>
          </a:bodyPr>
          <a:lstStyle/>
          <a:p>
            <a:endParaRPr lang="ko-KR" altLang="en-US"/>
          </a:p>
        </p:txBody>
      </p:sp>
      <p:pic>
        <p:nvPicPr>
          <p:cNvPr id="70" name="그림 69">
            <a:extLst>
              <a:ext uri="{FF2B5EF4-FFF2-40B4-BE49-F238E27FC236}">
                <a16:creationId xmlns:a16="http://schemas.microsoft.com/office/drawing/2014/main" xmlns="" id="{B04CCB92-A11F-4262-9229-2122653DFB00}"/>
              </a:ext>
            </a:extLst>
          </p:cNvPr>
          <p:cNvPicPr>
            <a:picLocks noChangeAspect="1"/>
          </p:cNvPicPr>
          <p:nvPr/>
        </p:nvPicPr>
        <p:blipFill>
          <a:blip r:embed="rId4"/>
          <a:stretch>
            <a:fillRect/>
          </a:stretch>
        </p:blipFill>
        <p:spPr>
          <a:xfrm rot="10800000">
            <a:off x="1804514" y="1884079"/>
            <a:ext cx="228600" cy="209550"/>
          </a:xfrm>
          <a:prstGeom prst="rect">
            <a:avLst/>
          </a:prstGeom>
        </p:spPr>
      </p:pic>
      <p:pic>
        <p:nvPicPr>
          <p:cNvPr id="71" name="그림 70">
            <a:extLst>
              <a:ext uri="{FF2B5EF4-FFF2-40B4-BE49-F238E27FC236}">
                <a16:creationId xmlns:a16="http://schemas.microsoft.com/office/drawing/2014/main" xmlns="" id="{DB0537E0-A924-4B2C-9EE5-E04540A17ED4}"/>
              </a:ext>
            </a:extLst>
          </p:cNvPr>
          <p:cNvPicPr>
            <a:picLocks noChangeAspect="1"/>
          </p:cNvPicPr>
          <p:nvPr/>
        </p:nvPicPr>
        <p:blipFill>
          <a:blip r:embed="rId5"/>
          <a:stretch>
            <a:fillRect/>
          </a:stretch>
        </p:blipFill>
        <p:spPr>
          <a:xfrm>
            <a:off x="2358585" y="2026111"/>
            <a:ext cx="393935" cy="310020"/>
          </a:xfrm>
          <a:prstGeom prst="rect">
            <a:avLst/>
          </a:prstGeom>
        </p:spPr>
      </p:pic>
      <p:sp>
        <p:nvSpPr>
          <p:cNvPr id="72" name="Freeform 2194">
            <a:extLst>
              <a:ext uri="{FF2B5EF4-FFF2-40B4-BE49-F238E27FC236}">
                <a16:creationId xmlns:a16="http://schemas.microsoft.com/office/drawing/2014/main" xmlns="" id="{F05075F1-B8EA-4213-9A1C-51EC9B1003E6}"/>
              </a:ext>
            </a:extLst>
          </p:cNvPr>
          <p:cNvSpPr>
            <a:spLocks/>
          </p:cNvSpPr>
          <p:nvPr/>
        </p:nvSpPr>
        <p:spPr bwMode="auto">
          <a:xfrm>
            <a:off x="3204392" y="1973491"/>
            <a:ext cx="548640" cy="196850"/>
          </a:xfrm>
          <a:custGeom>
            <a:avLst/>
            <a:gdLst/>
            <a:ahLst/>
            <a:cxnLst>
              <a:cxn ang="0">
                <a:pos x="771" y="0"/>
              </a:cxn>
              <a:cxn ang="0">
                <a:pos x="771" y="351"/>
              </a:cxn>
              <a:cxn ang="0">
                <a:pos x="0" y="351"/>
              </a:cxn>
            </a:cxnLst>
            <a:rect l="0" t="0" r="r" b="b"/>
            <a:pathLst>
              <a:path w="771" h="351">
                <a:moveTo>
                  <a:pt x="771" y="0"/>
                </a:moveTo>
                <a:lnTo>
                  <a:pt x="771" y="351"/>
                </a:lnTo>
                <a:lnTo>
                  <a:pt x="0" y="351"/>
                </a:lnTo>
              </a:path>
            </a:pathLst>
          </a:custGeom>
          <a:noFill/>
          <a:ln w="12700" cap="rnd">
            <a:solidFill>
              <a:srgbClr val="FF0000"/>
            </a:solidFill>
            <a:prstDash val="solid"/>
            <a:round/>
            <a:headEnd/>
            <a:tailEnd/>
          </a:ln>
        </p:spPr>
        <p:txBody>
          <a:bodyPr/>
          <a:lstStyle/>
          <a:p>
            <a:endParaRPr lang="ko-KR" altLang="en-US"/>
          </a:p>
        </p:txBody>
      </p:sp>
      <p:sp>
        <p:nvSpPr>
          <p:cNvPr id="73" name="Freeform 2213"/>
          <p:cNvSpPr>
            <a:spLocks noChangeAspect="1"/>
          </p:cNvSpPr>
          <p:nvPr/>
        </p:nvSpPr>
        <p:spPr bwMode="auto">
          <a:xfrm>
            <a:off x="3409348" y="7989041"/>
            <a:ext cx="52388" cy="0"/>
          </a:xfrm>
          <a:custGeom>
            <a:avLst/>
            <a:gdLst/>
            <a:ahLst/>
            <a:cxnLst>
              <a:cxn ang="0">
                <a:pos x="0" y="0"/>
              </a:cxn>
              <a:cxn ang="0">
                <a:pos x="41" y="0"/>
              </a:cxn>
              <a:cxn ang="0">
                <a:pos x="41" y="0"/>
              </a:cxn>
            </a:cxnLst>
            <a:rect l="0" t="0" r="r" b="b"/>
            <a:pathLst>
              <a:path w="41">
                <a:moveTo>
                  <a:pt x="0" y="0"/>
                </a:moveTo>
                <a:lnTo>
                  <a:pt x="41" y="0"/>
                </a:lnTo>
                <a:lnTo>
                  <a:pt x="41" y="0"/>
                </a:lnTo>
              </a:path>
            </a:pathLst>
          </a:custGeom>
          <a:noFill/>
          <a:ln w="0" cap="rnd">
            <a:solidFill>
              <a:srgbClr val="000000"/>
            </a:solidFill>
            <a:prstDash val="solid"/>
            <a:round/>
            <a:headEnd/>
            <a:tailEnd/>
          </a:ln>
        </p:spPr>
        <p:txBody>
          <a:bodyPr/>
          <a:lstStyle/>
          <a:p>
            <a:endParaRPr lang="ko-KR" altLang="en-US"/>
          </a:p>
        </p:txBody>
      </p:sp>
      <p:sp>
        <p:nvSpPr>
          <p:cNvPr id="74" name="Freeform 2214"/>
          <p:cNvSpPr>
            <a:spLocks noChangeAspect="1"/>
          </p:cNvSpPr>
          <p:nvPr/>
        </p:nvSpPr>
        <p:spPr bwMode="auto">
          <a:xfrm>
            <a:off x="3461736" y="7901729"/>
            <a:ext cx="1588" cy="87313"/>
          </a:xfrm>
          <a:custGeom>
            <a:avLst/>
            <a:gdLst/>
            <a:ahLst/>
            <a:cxnLst>
              <a:cxn ang="0">
                <a:pos x="0" y="68"/>
              </a:cxn>
              <a:cxn ang="0">
                <a:pos x="0" y="0"/>
              </a:cxn>
              <a:cxn ang="0">
                <a:pos x="0" y="0"/>
              </a:cxn>
            </a:cxnLst>
            <a:rect l="0" t="0" r="r" b="b"/>
            <a:pathLst>
              <a:path h="68">
                <a:moveTo>
                  <a:pt x="0" y="68"/>
                </a:moveTo>
                <a:lnTo>
                  <a:pt x="0" y="0"/>
                </a:lnTo>
                <a:lnTo>
                  <a:pt x="0" y="0"/>
                </a:lnTo>
              </a:path>
            </a:pathLst>
          </a:custGeom>
          <a:noFill/>
          <a:ln w="0" cap="rnd">
            <a:solidFill>
              <a:srgbClr val="000000"/>
            </a:solidFill>
            <a:prstDash val="solid"/>
            <a:round/>
            <a:headEnd/>
            <a:tailEnd/>
          </a:ln>
        </p:spPr>
        <p:txBody>
          <a:bodyPr/>
          <a:lstStyle/>
          <a:p>
            <a:endParaRPr lang="ko-KR" altLang="en-US"/>
          </a:p>
        </p:txBody>
      </p:sp>
      <p:sp>
        <p:nvSpPr>
          <p:cNvPr id="75" name="Freeform 2215"/>
          <p:cNvSpPr>
            <a:spLocks noChangeAspect="1"/>
          </p:cNvSpPr>
          <p:nvPr/>
        </p:nvSpPr>
        <p:spPr bwMode="auto">
          <a:xfrm>
            <a:off x="3409348" y="7901729"/>
            <a:ext cx="52388" cy="1588"/>
          </a:xfrm>
          <a:custGeom>
            <a:avLst/>
            <a:gdLst/>
            <a:ahLst/>
            <a:cxnLst>
              <a:cxn ang="0">
                <a:pos x="41" y="0"/>
              </a:cxn>
              <a:cxn ang="0">
                <a:pos x="0" y="0"/>
              </a:cxn>
              <a:cxn ang="0">
                <a:pos x="0" y="0"/>
              </a:cxn>
            </a:cxnLst>
            <a:rect l="0" t="0" r="r" b="b"/>
            <a:pathLst>
              <a:path w="41">
                <a:moveTo>
                  <a:pt x="41" y="0"/>
                </a:moveTo>
                <a:lnTo>
                  <a:pt x="0" y="0"/>
                </a:lnTo>
                <a:lnTo>
                  <a:pt x="0" y="0"/>
                </a:lnTo>
              </a:path>
            </a:pathLst>
          </a:custGeom>
          <a:noFill/>
          <a:ln w="0" cap="rnd">
            <a:solidFill>
              <a:srgbClr val="000000"/>
            </a:solidFill>
            <a:prstDash val="solid"/>
            <a:round/>
            <a:headEnd/>
            <a:tailEnd/>
          </a:ln>
        </p:spPr>
        <p:txBody>
          <a:bodyPr/>
          <a:lstStyle/>
          <a:p>
            <a:endParaRPr lang="ko-KR" altLang="en-US"/>
          </a:p>
        </p:txBody>
      </p:sp>
      <p:sp>
        <p:nvSpPr>
          <p:cNvPr id="76" name="Freeform 2216"/>
          <p:cNvSpPr>
            <a:spLocks noChangeAspect="1"/>
          </p:cNvSpPr>
          <p:nvPr/>
        </p:nvSpPr>
        <p:spPr bwMode="auto">
          <a:xfrm>
            <a:off x="3409348" y="7901729"/>
            <a:ext cx="1588" cy="87313"/>
          </a:xfrm>
          <a:custGeom>
            <a:avLst/>
            <a:gdLst/>
            <a:ahLst/>
            <a:cxnLst>
              <a:cxn ang="0">
                <a:pos x="0" y="0"/>
              </a:cxn>
              <a:cxn ang="0">
                <a:pos x="0" y="68"/>
              </a:cxn>
              <a:cxn ang="0">
                <a:pos x="0" y="68"/>
              </a:cxn>
            </a:cxnLst>
            <a:rect l="0" t="0" r="r" b="b"/>
            <a:pathLst>
              <a:path h="68">
                <a:moveTo>
                  <a:pt x="0" y="0"/>
                </a:moveTo>
                <a:lnTo>
                  <a:pt x="0" y="68"/>
                </a:lnTo>
                <a:lnTo>
                  <a:pt x="0" y="68"/>
                </a:lnTo>
              </a:path>
            </a:pathLst>
          </a:custGeom>
          <a:noFill/>
          <a:ln w="0" cap="rnd">
            <a:solidFill>
              <a:srgbClr val="000000"/>
            </a:solidFill>
            <a:prstDash val="solid"/>
            <a:round/>
            <a:headEnd/>
            <a:tailEnd/>
          </a:ln>
        </p:spPr>
        <p:txBody>
          <a:bodyPr/>
          <a:lstStyle/>
          <a:p>
            <a:endParaRPr lang="ko-KR" altLang="en-US"/>
          </a:p>
        </p:txBody>
      </p:sp>
      <p:sp>
        <p:nvSpPr>
          <p:cNvPr id="77" name="Freeform 2217"/>
          <p:cNvSpPr>
            <a:spLocks noChangeAspect="1"/>
          </p:cNvSpPr>
          <p:nvPr/>
        </p:nvSpPr>
        <p:spPr bwMode="auto">
          <a:xfrm>
            <a:off x="3420461" y="7901729"/>
            <a:ext cx="1588" cy="11113"/>
          </a:xfrm>
          <a:custGeom>
            <a:avLst/>
            <a:gdLst/>
            <a:ahLst/>
            <a:cxnLst>
              <a:cxn ang="0">
                <a:pos x="0" y="0"/>
              </a:cxn>
              <a:cxn ang="0">
                <a:pos x="0" y="9"/>
              </a:cxn>
              <a:cxn ang="0">
                <a:pos x="0" y="9"/>
              </a:cxn>
            </a:cxnLst>
            <a:rect l="0" t="0" r="r" b="b"/>
            <a:pathLst>
              <a:path h="9">
                <a:moveTo>
                  <a:pt x="0" y="0"/>
                </a:moveTo>
                <a:lnTo>
                  <a:pt x="0" y="9"/>
                </a:lnTo>
                <a:lnTo>
                  <a:pt x="0" y="9"/>
                </a:lnTo>
              </a:path>
            </a:pathLst>
          </a:custGeom>
          <a:noFill/>
          <a:ln w="0" cap="rnd">
            <a:solidFill>
              <a:srgbClr val="000000"/>
            </a:solidFill>
            <a:prstDash val="solid"/>
            <a:round/>
            <a:headEnd/>
            <a:tailEnd/>
          </a:ln>
        </p:spPr>
        <p:txBody>
          <a:bodyPr/>
          <a:lstStyle/>
          <a:p>
            <a:endParaRPr lang="ko-KR" altLang="en-US"/>
          </a:p>
        </p:txBody>
      </p:sp>
      <p:sp>
        <p:nvSpPr>
          <p:cNvPr id="78" name="Freeform 2218"/>
          <p:cNvSpPr>
            <a:spLocks noChangeAspect="1"/>
          </p:cNvSpPr>
          <p:nvPr/>
        </p:nvSpPr>
        <p:spPr bwMode="auto">
          <a:xfrm>
            <a:off x="3452211" y="7901729"/>
            <a:ext cx="1588" cy="11113"/>
          </a:xfrm>
          <a:custGeom>
            <a:avLst/>
            <a:gdLst/>
            <a:ahLst/>
            <a:cxnLst>
              <a:cxn ang="0">
                <a:pos x="0" y="0"/>
              </a:cxn>
              <a:cxn ang="0">
                <a:pos x="0" y="9"/>
              </a:cxn>
              <a:cxn ang="0">
                <a:pos x="0" y="9"/>
              </a:cxn>
            </a:cxnLst>
            <a:rect l="0" t="0" r="r" b="b"/>
            <a:pathLst>
              <a:path h="9">
                <a:moveTo>
                  <a:pt x="0" y="0"/>
                </a:moveTo>
                <a:lnTo>
                  <a:pt x="0" y="9"/>
                </a:lnTo>
                <a:lnTo>
                  <a:pt x="0" y="9"/>
                </a:lnTo>
              </a:path>
            </a:pathLst>
          </a:custGeom>
          <a:noFill/>
          <a:ln w="0" cap="rnd">
            <a:solidFill>
              <a:srgbClr val="000000"/>
            </a:solidFill>
            <a:prstDash val="solid"/>
            <a:round/>
            <a:headEnd/>
            <a:tailEnd/>
          </a:ln>
        </p:spPr>
        <p:txBody>
          <a:bodyPr/>
          <a:lstStyle/>
          <a:p>
            <a:endParaRPr lang="ko-KR" altLang="en-US"/>
          </a:p>
        </p:txBody>
      </p:sp>
      <p:sp>
        <p:nvSpPr>
          <p:cNvPr id="79" name="Freeform 2219"/>
          <p:cNvSpPr>
            <a:spLocks noChangeAspect="1"/>
          </p:cNvSpPr>
          <p:nvPr/>
        </p:nvSpPr>
        <p:spPr bwMode="auto">
          <a:xfrm>
            <a:off x="3420461" y="7912841"/>
            <a:ext cx="31750" cy="1588"/>
          </a:xfrm>
          <a:custGeom>
            <a:avLst/>
            <a:gdLst/>
            <a:ahLst/>
            <a:cxnLst>
              <a:cxn ang="0">
                <a:pos x="0" y="0"/>
              </a:cxn>
              <a:cxn ang="0">
                <a:pos x="25" y="0"/>
              </a:cxn>
              <a:cxn ang="0">
                <a:pos x="25" y="0"/>
              </a:cxn>
            </a:cxnLst>
            <a:rect l="0" t="0" r="r" b="b"/>
            <a:pathLst>
              <a:path w="25">
                <a:moveTo>
                  <a:pt x="0" y="0"/>
                </a:moveTo>
                <a:lnTo>
                  <a:pt x="25" y="0"/>
                </a:lnTo>
                <a:lnTo>
                  <a:pt x="25" y="0"/>
                </a:lnTo>
              </a:path>
            </a:pathLst>
          </a:custGeom>
          <a:noFill/>
          <a:ln w="0" cap="rnd">
            <a:solidFill>
              <a:srgbClr val="000000"/>
            </a:solidFill>
            <a:prstDash val="solid"/>
            <a:round/>
            <a:headEnd/>
            <a:tailEnd/>
          </a:ln>
        </p:spPr>
        <p:txBody>
          <a:bodyPr/>
          <a:lstStyle/>
          <a:p>
            <a:endParaRPr lang="ko-KR" altLang="en-US"/>
          </a:p>
        </p:txBody>
      </p:sp>
      <p:sp>
        <p:nvSpPr>
          <p:cNvPr id="80" name="Freeform 2220"/>
          <p:cNvSpPr>
            <a:spLocks noChangeAspect="1"/>
          </p:cNvSpPr>
          <p:nvPr/>
        </p:nvSpPr>
        <p:spPr bwMode="auto">
          <a:xfrm>
            <a:off x="3431573" y="7912841"/>
            <a:ext cx="1588" cy="39688"/>
          </a:xfrm>
          <a:custGeom>
            <a:avLst/>
            <a:gdLst/>
            <a:ahLst/>
            <a:cxnLst>
              <a:cxn ang="0">
                <a:pos x="0" y="0"/>
              </a:cxn>
              <a:cxn ang="0">
                <a:pos x="0" y="31"/>
              </a:cxn>
              <a:cxn ang="0">
                <a:pos x="0" y="31"/>
              </a:cxn>
            </a:cxnLst>
            <a:rect l="0" t="0" r="r" b="b"/>
            <a:pathLst>
              <a:path h="31">
                <a:moveTo>
                  <a:pt x="0" y="0"/>
                </a:moveTo>
                <a:lnTo>
                  <a:pt x="0" y="31"/>
                </a:lnTo>
                <a:lnTo>
                  <a:pt x="0" y="31"/>
                </a:lnTo>
              </a:path>
            </a:pathLst>
          </a:custGeom>
          <a:noFill/>
          <a:ln w="0" cap="rnd">
            <a:solidFill>
              <a:srgbClr val="000000"/>
            </a:solidFill>
            <a:prstDash val="solid"/>
            <a:round/>
            <a:headEnd/>
            <a:tailEnd/>
          </a:ln>
        </p:spPr>
        <p:txBody>
          <a:bodyPr/>
          <a:lstStyle/>
          <a:p>
            <a:endParaRPr lang="ko-KR" altLang="en-US"/>
          </a:p>
        </p:txBody>
      </p:sp>
      <p:sp>
        <p:nvSpPr>
          <p:cNvPr id="81" name="Freeform 2221"/>
          <p:cNvSpPr>
            <a:spLocks noChangeAspect="1"/>
          </p:cNvSpPr>
          <p:nvPr/>
        </p:nvSpPr>
        <p:spPr bwMode="auto">
          <a:xfrm>
            <a:off x="3441098" y="7912841"/>
            <a:ext cx="0" cy="39688"/>
          </a:xfrm>
          <a:custGeom>
            <a:avLst/>
            <a:gdLst/>
            <a:ahLst/>
            <a:cxnLst>
              <a:cxn ang="0">
                <a:pos x="0" y="0"/>
              </a:cxn>
              <a:cxn ang="0">
                <a:pos x="0" y="31"/>
              </a:cxn>
              <a:cxn ang="0">
                <a:pos x="0" y="31"/>
              </a:cxn>
            </a:cxnLst>
            <a:rect l="0" t="0" r="r" b="b"/>
            <a:pathLst>
              <a:path h="31">
                <a:moveTo>
                  <a:pt x="0" y="0"/>
                </a:moveTo>
                <a:lnTo>
                  <a:pt x="0" y="31"/>
                </a:lnTo>
                <a:lnTo>
                  <a:pt x="0" y="31"/>
                </a:lnTo>
              </a:path>
            </a:pathLst>
          </a:custGeom>
          <a:noFill/>
          <a:ln w="0" cap="rnd">
            <a:solidFill>
              <a:srgbClr val="000000"/>
            </a:solidFill>
            <a:prstDash val="solid"/>
            <a:round/>
            <a:headEnd/>
            <a:tailEnd/>
          </a:ln>
        </p:spPr>
        <p:txBody>
          <a:bodyPr/>
          <a:lstStyle/>
          <a:p>
            <a:endParaRPr lang="ko-KR" altLang="en-US"/>
          </a:p>
        </p:txBody>
      </p:sp>
      <p:sp>
        <p:nvSpPr>
          <p:cNvPr id="82" name="Freeform 2222"/>
          <p:cNvSpPr>
            <a:spLocks noChangeAspect="1"/>
          </p:cNvSpPr>
          <p:nvPr/>
        </p:nvSpPr>
        <p:spPr bwMode="auto">
          <a:xfrm>
            <a:off x="3431573" y="7952529"/>
            <a:ext cx="9525" cy="1588"/>
          </a:xfrm>
          <a:custGeom>
            <a:avLst/>
            <a:gdLst/>
            <a:ahLst/>
            <a:cxnLst>
              <a:cxn ang="0">
                <a:pos x="0" y="0"/>
              </a:cxn>
              <a:cxn ang="0">
                <a:pos x="7" y="0"/>
              </a:cxn>
              <a:cxn ang="0">
                <a:pos x="7" y="0"/>
              </a:cxn>
            </a:cxnLst>
            <a:rect l="0" t="0" r="r" b="b"/>
            <a:pathLst>
              <a:path w="7">
                <a:moveTo>
                  <a:pt x="0" y="0"/>
                </a:moveTo>
                <a:lnTo>
                  <a:pt x="7" y="0"/>
                </a:lnTo>
                <a:lnTo>
                  <a:pt x="7" y="0"/>
                </a:lnTo>
              </a:path>
            </a:pathLst>
          </a:custGeom>
          <a:noFill/>
          <a:ln w="0" cap="rnd">
            <a:solidFill>
              <a:srgbClr val="000000"/>
            </a:solidFill>
            <a:prstDash val="solid"/>
            <a:round/>
            <a:headEnd/>
            <a:tailEnd/>
          </a:ln>
        </p:spPr>
        <p:txBody>
          <a:bodyPr/>
          <a:lstStyle/>
          <a:p>
            <a:endParaRPr lang="ko-KR" altLang="en-US"/>
          </a:p>
        </p:txBody>
      </p:sp>
      <p:sp>
        <p:nvSpPr>
          <p:cNvPr id="83" name="Freeform 2223"/>
          <p:cNvSpPr>
            <a:spLocks noChangeAspect="1"/>
          </p:cNvSpPr>
          <p:nvPr/>
        </p:nvSpPr>
        <p:spPr bwMode="auto">
          <a:xfrm>
            <a:off x="3434748" y="7895379"/>
            <a:ext cx="1588" cy="6350"/>
          </a:xfrm>
          <a:custGeom>
            <a:avLst/>
            <a:gdLst/>
            <a:ahLst/>
            <a:cxnLst>
              <a:cxn ang="0">
                <a:pos x="0" y="5"/>
              </a:cxn>
              <a:cxn ang="0">
                <a:pos x="0" y="0"/>
              </a:cxn>
              <a:cxn ang="0">
                <a:pos x="0" y="0"/>
              </a:cxn>
            </a:cxnLst>
            <a:rect l="0" t="0" r="r" b="b"/>
            <a:pathLst>
              <a:path h="5">
                <a:moveTo>
                  <a:pt x="0" y="5"/>
                </a:moveTo>
                <a:lnTo>
                  <a:pt x="0" y="0"/>
                </a:lnTo>
                <a:lnTo>
                  <a:pt x="0" y="0"/>
                </a:lnTo>
              </a:path>
            </a:pathLst>
          </a:custGeom>
          <a:noFill/>
          <a:ln w="0" cap="rnd">
            <a:solidFill>
              <a:srgbClr val="000000"/>
            </a:solidFill>
            <a:prstDash val="solid"/>
            <a:round/>
            <a:headEnd/>
            <a:tailEnd/>
          </a:ln>
        </p:spPr>
        <p:txBody>
          <a:bodyPr/>
          <a:lstStyle/>
          <a:p>
            <a:endParaRPr lang="ko-KR" altLang="en-US"/>
          </a:p>
        </p:txBody>
      </p:sp>
      <p:sp>
        <p:nvSpPr>
          <p:cNvPr id="84" name="Freeform 2224"/>
          <p:cNvSpPr>
            <a:spLocks noChangeAspect="1"/>
          </p:cNvSpPr>
          <p:nvPr/>
        </p:nvSpPr>
        <p:spPr bwMode="auto">
          <a:xfrm>
            <a:off x="3428398" y="7895379"/>
            <a:ext cx="1588" cy="6350"/>
          </a:xfrm>
          <a:custGeom>
            <a:avLst/>
            <a:gdLst/>
            <a:ahLst/>
            <a:cxnLst>
              <a:cxn ang="0">
                <a:pos x="0" y="5"/>
              </a:cxn>
              <a:cxn ang="0">
                <a:pos x="0" y="0"/>
              </a:cxn>
              <a:cxn ang="0">
                <a:pos x="0" y="0"/>
              </a:cxn>
            </a:cxnLst>
            <a:rect l="0" t="0" r="r" b="b"/>
            <a:pathLst>
              <a:path h="5">
                <a:moveTo>
                  <a:pt x="0" y="5"/>
                </a:moveTo>
                <a:lnTo>
                  <a:pt x="0" y="0"/>
                </a:lnTo>
                <a:lnTo>
                  <a:pt x="0" y="0"/>
                </a:lnTo>
              </a:path>
            </a:pathLst>
          </a:custGeom>
          <a:noFill/>
          <a:ln w="0" cap="rnd">
            <a:solidFill>
              <a:srgbClr val="000000"/>
            </a:solidFill>
            <a:prstDash val="solid"/>
            <a:round/>
            <a:headEnd/>
            <a:tailEnd/>
          </a:ln>
        </p:spPr>
        <p:txBody>
          <a:bodyPr/>
          <a:lstStyle/>
          <a:p>
            <a:endParaRPr lang="ko-KR" altLang="en-US"/>
          </a:p>
        </p:txBody>
      </p:sp>
      <p:sp>
        <p:nvSpPr>
          <p:cNvPr id="85" name="Freeform 2225"/>
          <p:cNvSpPr>
            <a:spLocks noChangeAspect="1"/>
          </p:cNvSpPr>
          <p:nvPr/>
        </p:nvSpPr>
        <p:spPr bwMode="auto">
          <a:xfrm>
            <a:off x="3442686" y="7895379"/>
            <a:ext cx="1588" cy="6350"/>
          </a:xfrm>
          <a:custGeom>
            <a:avLst/>
            <a:gdLst/>
            <a:ahLst/>
            <a:cxnLst>
              <a:cxn ang="0">
                <a:pos x="0" y="5"/>
              </a:cxn>
              <a:cxn ang="0">
                <a:pos x="0" y="0"/>
              </a:cxn>
              <a:cxn ang="0">
                <a:pos x="0" y="0"/>
              </a:cxn>
            </a:cxnLst>
            <a:rect l="0" t="0" r="r" b="b"/>
            <a:pathLst>
              <a:path h="5">
                <a:moveTo>
                  <a:pt x="0" y="5"/>
                </a:moveTo>
                <a:lnTo>
                  <a:pt x="0" y="0"/>
                </a:lnTo>
                <a:lnTo>
                  <a:pt x="0" y="0"/>
                </a:lnTo>
              </a:path>
            </a:pathLst>
          </a:custGeom>
          <a:noFill/>
          <a:ln w="0" cap="rnd">
            <a:solidFill>
              <a:srgbClr val="000000"/>
            </a:solidFill>
            <a:prstDash val="solid"/>
            <a:round/>
            <a:headEnd/>
            <a:tailEnd/>
          </a:ln>
        </p:spPr>
        <p:txBody>
          <a:bodyPr/>
          <a:lstStyle/>
          <a:p>
            <a:endParaRPr lang="ko-KR" altLang="en-US"/>
          </a:p>
        </p:txBody>
      </p:sp>
      <p:sp>
        <p:nvSpPr>
          <p:cNvPr id="87" name="Freeform 2226"/>
          <p:cNvSpPr>
            <a:spLocks noChangeAspect="1"/>
          </p:cNvSpPr>
          <p:nvPr/>
        </p:nvSpPr>
        <p:spPr bwMode="auto">
          <a:xfrm>
            <a:off x="5036536" y="7415954"/>
            <a:ext cx="1588" cy="28575"/>
          </a:xfrm>
          <a:custGeom>
            <a:avLst/>
            <a:gdLst/>
            <a:ahLst/>
            <a:cxnLst>
              <a:cxn ang="0">
                <a:pos x="0" y="0"/>
              </a:cxn>
              <a:cxn ang="0">
                <a:pos x="0" y="23"/>
              </a:cxn>
              <a:cxn ang="0">
                <a:pos x="0" y="23"/>
              </a:cxn>
            </a:cxnLst>
            <a:rect l="0" t="0" r="r" b="b"/>
            <a:pathLst>
              <a:path h="23">
                <a:moveTo>
                  <a:pt x="0" y="0"/>
                </a:moveTo>
                <a:lnTo>
                  <a:pt x="0" y="23"/>
                </a:lnTo>
                <a:lnTo>
                  <a:pt x="0" y="23"/>
                </a:lnTo>
              </a:path>
            </a:pathLst>
          </a:custGeom>
          <a:noFill/>
          <a:ln w="0" cap="rnd">
            <a:solidFill>
              <a:srgbClr val="000000"/>
            </a:solidFill>
            <a:prstDash val="solid"/>
            <a:round/>
            <a:headEnd/>
            <a:tailEnd/>
          </a:ln>
        </p:spPr>
        <p:txBody>
          <a:bodyPr/>
          <a:lstStyle/>
          <a:p>
            <a:endParaRPr lang="ko-KR" altLang="en-US"/>
          </a:p>
        </p:txBody>
      </p:sp>
      <p:sp>
        <p:nvSpPr>
          <p:cNvPr id="89" name="Freeform 2227"/>
          <p:cNvSpPr>
            <a:spLocks noChangeAspect="1"/>
          </p:cNvSpPr>
          <p:nvPr/>
        </p:nvSpPr>
        <p:spPr bwMode="auto">
          <a:xfrm>
            <a:off x="5047648" y="7415954"/>
            <a:ext cx="1588" cy="28575"/>
          </a:xfrm>
          <a:custGeom>
            <a:avLst/>
            <a:gdLst/>
            <a:ahLst/>
            <a:cxnLst>
              <a:cxn ang="0">
                <a:pos x="0" y="0"/>
              </a:cxn>
              <a:cxn ang="0">
                <a:pos x="0" y="23"/>
              </a:cxn>
              <a:cxn ang="0">
                <a:pos x="0" y="23"/>
              </a:cxn>
            </a:cxnLst>
            <a:rect l="0" t="0" r="r" b="b"/>
            <a:pathLst>
              <a:path h="23">
                <a:moveTo>
                  <a:pt x="0" y="0"/>
                </a:moveTo>
                <a:lnTo>
                  <a:pt x="0" y="23"/>
                </a:lnTo>
                <a:lnTo>
                  <a:pt x="0" y="23"/>
                </a:lnTo>
              </a:path>
            </a:pathLst>
          </a:custGeom>
          <a:noFill/>
          <a:ln w="0" cap="rnd">
            <a:solidFill>
              <a:srgbClr val="000000"/>
            </a:solidFill>
            <a:prstDash val="solid"/>
            <a:round/>
            <a:headEnd/>
            <a:tailEnd/>
          </a:ln>
        </p:spPr>
        <p:txBody>
          <a:bodyPr/>
          <a:lstStyle/>
          <a:p>
            <a:endParaRPr lang="ko-KR" altLang="en-US"/>
          </a:p>
        </p:txBody>
      </p:sp>
      <p:sp>
        <p:nvSpPr>
          <p:cNvPr id="90" name="Freeform 2228"/>
          <p:cNvSpPr>
            <a:spLocks noChangeAspect="1"/>
          </p:cNvSpPr>
          <p:nvPr/>
        </p:nvSpPr>
        <p:spPr bwMode="auto">
          <a:xfrm>
            <a:off x="5071461" y="7406429"/>
            <a:ext cx="1588" cy="65088"/>
          </a:xfrm>
          <a:custGeom>
            <a:avLst/>
            <a:gdLst/>
            <a:ahLst/>
            <a:cxnLst>
              <a:cxn ang="0">
                <a:pos x="0" y="51"/>
              </a:cxn>
              <a:cxn ang="0">
                <a:pos x="0" y="0"/>
              </a:cxn>
              <a:cxn ang="0">
                <a:pos x="0" y="0"/>
              </a:cxn>
            </a:cxnLst>
            <a:rect l="0" t="0" r="r" b="b"/>
            <a:pathLst>
              <a:path h="51">
                <a:moveTo>
                  <a:pt x="0" y="51"/>
                </a:moveTo>
                <a:lnTo>
                  <a:pt x="0" y="0"/>
                </a:lnTo>
                <a:lnTo>
                  <a:pt x="0" y="0"/>
                </a:lnTo>
              </a:path>
            </a:pathLst>
          </a:custGeom>
          <a:noFill/>
          <a:ln w="0" cap="rnd">
            <a:solidFill>
              <a:srgbClr val="000000"/>
            </a:solidFill>
            <a:prstDash val="solid"/>
            <a:round/>
            <a:headEnd/>
            <a:tailEnd/>
          </a:ln>
        </p:spPr>
        <p:txBody>
          <a:bodyPr/>
          <a:lstStyle/>
          <a:p>
            <a:endParaRPr lang="ko-KR" altLang="en-US"/>
          </a:p>
        </p:txBody>
      </p:sp>
      <p:sp>
        <p:nvSpPr>
          <p:cNvPr id="93" name="Freeform 2229"/>
          <p:cNvSpPr>
            <a:spLocks noChangeAspect="1"/>
          </p:cNvSpPr>
          <p:nvPr/>
        </p:nvSpPr>
        <p:spPr bwMode="auto">
          <a:xfrm>
            <a:off x="5012723" y="7406429"/>
            <a:ext cx="0" cy="65088"/>
          </a:xfrm>
          <a:custGeom>
            <a:avLst/>
            <a:gdLst/>
            <a:ahLst/>
            <a:cxnLst>
              <a:cxn ang="0">
                <a:pos x="0" y="0"/>
              </a:cxn>
              <a:cxn ang="0">
                <a:pos x="0" y="51"/>
              </a:cxn>
              <a:cxn ang="0">
                <a:pos x="0" y="51"/>
              </a:cxn>
            </a:cxnLst>
            <a:rect l="0" t="0" r="r" b="b"/>
            <a:pathLst>
              <a:path h="51">
                <a:moveTo>
                  <a:pt x="0" y="0"/>
                </a:moveTo>
                <a:lnTo>
                  <a:pt x="0" y="51"/>
                </a:lnTo>
                <a:lnTo>
                  <a:pt x="0" y="51"/>
                </a:lnTo>
              </a:path>
            </a:pathLst>
          </a:custGeom>
          <a:noFill/>
          <a:ln w="0" cap="rnd">
            <a:solidFill>
              <a:srgbClr val="000000"/>
            </a:solidFill>
            <a:prstDash val="solid"/>
            <a:round/>
            <a:headEnd/>
            <a:tailEnd/>
          </a:ln>
        </p:spPr>
        <p:txBody>
          <a:bodyPr/>
          <a:lstStyle/>
          <a:p>
            <a:endParaRPr lang="ko-KR" altLang="en-US"/>
          </a:p>
        </p:txBody>
      </p:sp>
      <p:sp>
        <p:nvSpPr>
          <p:cNvPr id="94" name="Freeform 2230"/>
          <p:cNvSpPr>
            <a:spLocks noChangeAspect="1"/>
          </p:cNvSpPr>
          <p:nvPr/>
        </p:nvSpPr>
        <p:spPr bwMode="auto">
          <a:xfrm>
            <a:off x="5012723" y="7471516"/>
            <a:ext cx="58738" cy="1588"/>
          </a:xfrm>
          <a:custGeom>
            <a:avLst/>
            <a:gdLst/>
            <a:ahLst/>
            <a:cxnLst>
              <a:cxn ang="0">
                <a:pos x="0" y="0"/>
              </a:cxn>
              <a:cxn ang="0">
                <a:pos x="47" y="0"/>
              </a:cxn>
              <a:cxn ang="0">
                <a:pos x="47" y="0"/>
              </a:cxn>
            </a:cxnLst>
            <a:rect l="0" t="0" r="r" b="b"/>
            <a:pathLst>
              <a:path w="47">
                <a:moveTo>
                  <a:pt x="0" y="0"/>
                </a:moveTo>
                <a:lnTo>
                  <a:pt x="47" y="0"/>
                </a:lnTo>
                <a:lnTo>
                  <a:pt x="47" y="0"/>
                </a:lnTo>
              </a:path>
            </a:pathLst>
          </a:custGeom>
          <a:noFill/>
          <a:ln w="0" cap="rnd">
            <a:solidFill>
              <a:srgbClr val="000000"/>
            </a:solidFill>
            <a:prstDash val="solid"/>
            <a:round/>
            <a:headEnd/>
            <a:tailEnd/>
          </a:ln>
        </p:spPr>
        <p:txBody>
          <a:bodyPr/>
          <a:lstStyle/>
          <a:p>
            <a:endParaRPr lang="ko-KR" altLang="en-US"/>
          </a:p>
        </p:txBody>
      </p:sp>
      <p:sp>
        <p:nvSpPr>
          <p:cNvPr id="95" name="Freeform 2231"/>
          <p:cNvSpPr>
            <a:spLocks noChangeAspect="1"/>
          </p:cNvSpPr>
          <p:nvPr/>
        </p:nvSpPr>
        <p:spPr bwMode="auto">
          <a:xfrm>
            <a:off x="5036536" y="7444529"/>
            <a:ext cx="11113" cy="1588"/>
          </a:xfrm>
          <a:custGeom>
            <a:avLst/>
            <a:gdLst/>
            <a:ahLst/>
            <a:cxnLst>
              <a:cxn ang="0">
                <a:pos x="0" y="0"/>
              </a:cxn>
              <a:cxn ang="0">
                <a:pos x="9" y="0"/>
              </a:cxn>
              <a:cxn ang="0">
                <a:pos x="9" y="0"/>
              </a:cxn>
            </a:cxnLst>
            <a:rect l="0" t="0" r="r" b="b"/>
            <a:pathLst>
              <a:path w="9">
                <a:moveTo>
                  <a:pt x="0" y="0"/>
                </a:moveTo>
                <a:lnTo>
                  <a:pt x="9" y="0"/>
                </a:lnTo>
                <a:lnTo>
                  <a:pt x="9" y="0"/>
                </a:lnTo>
              </a:path>
            </a:pathLst>
          </a:custGeom>
          <a:noFill/>
          <a:ln w="0" cap="rnd">
            <a:solidFill>
              <a:srgbClr val="000000"/>
            </a:solidFill>
            <a:prstDash val="solid"/>
            <a:round/>
            <a:headEnd/>
            <a:tailEnd/>
          </a:ln>
        </p:spPr>
        <p:txBody>
          <a:bodyPr/>
          <a:lstStyle/>
          <a:p>
            <a:endParaRPr lang="ko-KR" altLang="en-US"/>
          </a:p>
        </p:txBody>
      </p:sp>
      <p:sp>
        <p:nvSpPr>
          <p:cNvPr id="96" name="Freeform 2232"/>
          <p:cNvSpPr>
            <a:spLocks noChangeAspect="1"/>
          </p:cNvSpPr>
          <p:nvPr/>
        </p:nvSpPr>
        <p:spPr bwMode="auto">
          <a:xfrm>
            <a:off x="5012723" y="7406429"/>
            <a:ext cx="58738" cy="1588"/>
          </a:xfrm>
          <a:custGeom>
            <a:avLst/>
            <a:gdLst/>
            <a:ahLst/>
            <a:cxnLst>
              <a:cxn ang="0">
                <a:pos x="47" y="0"/>
              </a:cxn>
              <a:cxn ang="0">
                <a:pos x="0" y="0"/>
              </a:cxn>
              <a:cxn ang="0">
                <a:pos x="0" y="0"/>
              </a:cxn>
            </a:cxnLst>
            <a:rect l="0" t="0" r="r" b="b"/>
            <a:pathLst>
              <a:path w="47">
                <a:moveTo>
                  <a:pt x="47" y="0"/>
                </a:moveTo>
                <a:lnTo>
                  <a:pt x="0" y="0"/>
                </a:lnTo>
                <a:lnTo>
                  <a:pt x="0" y="0"/>
                </a:lnTo>
              </a:path>
            </a:pathLst>
          </a:custGeom>
          <a:noFill/>
          <a:ln w="0" cap="rnd">
            <a:solidFill>
              <a:srgbClr val="000000"/>
            </a:solidFill>
            <a:prstDash val="solid"/>
            <a:round/>
            <a:headEnd/>
            <a:tailEnd/>
          </a:ln>
        </p:spPr>
        <p:txBody>
          <a:bodyPr/>
          <a:lstStyle/>
          <a:p>
            <a:endParaRPr lang="ko-KR" altLang="en-US"/>
          </a:p>
        </p:txBody>
      </p:sp>
      <p:sp>
        <p:nvSpPr>
          <p:cNvPr id="97" name="Freeform 2233"/>
          <p:cNvSpPr>
            <a:spLocks noChangeAspect="1"/>
          </p:cNvSpPr>
          <p:nvPr/>
        </p:nvSpPr>
        <p:spPr bwMode="auto">
          <a:xfrm>
            <a:off x="5060348" y="7406429"/>
            <a:ext cx="1588" cy="9525"/>
          </a:xfrm>
          <a:custGeom>
            <a:avLst/>
            <a:gdLst/>
            <a:ahLst/>
            <a:cxnLst>
              <a:cxn ang="0">
                <a:pos x="0" y="0"/>
              </a:cxn>
              <a:cxn ang="0">
                <a:pos x="0" y="7"/>
              </a:cxn>
              <a:cxn ang="0">
                <a:pos x="0" y="7"/>
              </a:cxn>
            </a:cxnLst>
            <a:rect l="0" t="0" r="r" b="b"/>
            <a:pathLst>
              <a:path h="7">
                <a:moveTo>
                  <a:pt x="0" y="0"/>
                </a:moveTo>
                <a:lnTo>
                  <a:pt x="0" y="7"/>
                </a:lnTo>
                <a:lnTo>
                  <a:pt x="0" y="7"/>
                </a:lnTo>
              </a:path>
            </a:pathLst>
          </a:custGeom>
          <a:noFill/>
          <a:ln w="0" cap="rnd">
            <a:solidFill>
              <a:srgbClr val="000000"/>
            </a:solidFill>
            <a:prstDash val="solid"/>
            <a:round/>
            <a:headEnd/>
            <a:tailEnd/>
          </a:ln>
        </p:spPr>
        <p:txBody>
          <a:bodyPr/>
          <a:lstStyle/>
          <a:p>
            <a:endParaRPr lang="ko-KR" altLang="en-US"/>
          </a:p>
        </p:txBody>
      </p:sp>
      <p:sp>
        <p:nvSpPr>
          <p:cNvPr id="98" name="Freeform 2234"/>
          <p:cNvSpPr>
            <a:spLocks noChangeAspect="1"/>
          </p:cNvSpPr>
          <p:nvPr/>
        </p:nvSpPr>
        <p:spPr bwMode="auto">
          <a:xfrm>
            <a:off x="5023836" y="7406429"/>
            <a:ext cx="1588" cy="9525"/>
          </a:xfrm>
          <a:custGeom>
            <a:avLst/>
            <a:gdLst/>
            <a:ahLst/>
            <a:cxnLst>
              <a:cxn ang="0">
                <a:pos x="0" y="0"/>
              </a:cxn>
              <a:cxn ang="0">
                <a:pos x="0" y="7"/>
              </a:cxn>
              <a:cxn ang="0">
                <a:pos x="0" y="7"/>
              </a:cxn>
            </a:cxnLst>
            <a:rect l="0" t="0" r="r" b="b"/>
            <a:pathLst>
              <a:path h="7">
                <a:moveTo>
                  <a:pt x="0" y="0"/>
                </a:moveTo>
                <a:lnTo>
                  <a:pt x="0" y="7"/>
                </a:lnTo>
                <a:lnTo>
                  <a:pt x="0" y="7"/>
                </a:lnTo>
              </a:path>
            </a:pathLst>
          </a:custGeom>
          <a:noFill/>
          <a:ln w="0" cap="rnd">
            <a:solidFill>
              <a:srgbClr val="000000"/>
            </a:solidFill>
            <a:prstDash val="solid"/>
            <a:round/>
            <a:headEnd/>
            <a:tailEnd/>
          </a:ln>
        </p:spPr>
        <p:txBody>
          <a:bodyPr/>
          <a:lstStyle/>
          <a:p>
            <a:endParaRPr lang="ko-KR" altLang="en-US"/>
          </a:p>
        </p:txBody>
      </p:sp>
      <p:sp>
        <p:nvSpPr>
          <p:cNvPr id="99" name="Freeform 2235"/>
          <p:cNvSpPr>
            <a:spLocks noChangeAspect="1"/>
          </p:cNvSpPr>
          <p:nvPr/>
        </p:nvSpPr>
        <p:spPr bwMode="auto">
          <a:xfrm>
            <a:off x="5023836" y="7415954"/>
            <a:ext cx="36513" cy="1588"/>
          </a:xfrm>
          <a:custGeom>
            <a:avLst/>
            <a:gdLst/>
            <a:ahLst/>
            <a:cxnLst>
              <a:cxn ang="0">
                <a:pos x="0" y="0"/>
              </a:cxn>
              <a:cxn ang="0">
                <a:pos x="29" y="0"/>
              </a:cxn>
              <a:cxn ang="0">
                <a:pos x="29" y="0"/>
              </a:cxn>
            </a:cxnLst>
            <a:rect l="0" t="0" r="r" b="b"/>
            <a:pathLst>
              <a:path w="29">
                <a:moveTo>
                  <a:pt x="0" y="0"/>
                </a:moveTo>
                <a:lnTo>
                  <a:pt x="29" y="0"/>
                </a:lnTo>
                <a:lnTo>
                  <a:pt x="29" y="0"/>
                </a:lnTo>
              </a:path>
            </a:pathLst>
          </a:custGeom>
          <a:noFill/>
          <a:ln w="0" cap="rnd">
            <a:solidFill>
              <a:srgbClr val="000000"/>
            </a:solidFill>
            <a:prstDash val="solid"/>
            <a:round/>
            <a:headEnd/>
            <a:tailEnd/>
          </a:ln>
        </p:spPr>
        <p:txBody>
          <a:bodyPr/>
          <a:lstStyle/>
          <a:p>
            <a:endParaRPr lang="ko-KR" altLang="en-US"/>
          </a:p>
        </p:txBody>
      </p:sp>
      <p:sp>
        <p:nvSpPr>
          <p:cNvPr id="100" name="Freeform 2236"/>
          <p:cNvSpPr>
            <a:spLocks noChangeAspect="1"/>
          </p:cNvSpPr>
          <p:nvPr/>
        </p:nvSpPr>
        <p:spPr bwMode="auto">
          <a:xfrm>
            <a:off x="5050823" y="7403254"/>
            <a:ext cx="0" cy="3175"/>
          </a:xfrm>
          <a:custGeom>
            <a:avLst/>
            <a:gdLst/>
            <a:ahLst/>
            <a:cxnLst>
              <a:cxn ang="0">
                <a:pos x="0" y="3"/>
              </a:cxn>
              <a:cxn ang="0">
                <a:pos x="0" y="0"/>
              </a:cxn>
              <a:cxn ang="0">
                <a:pos x="1" y="0"/>
              </a:cxn>
            </a:cxnLst>
            <a:rect l="0" t="0" r="r" b="b"/>
            <a:pathLst>
              <a:path w="1" h="3">
                <a:moveTo>
                  <a:pt x="0" y="3"/>
                </a:moveTo>
                <a:lnTo>
                  <a:pt x="0" y="0"/>
                </a:lnTo>
                <a:lnTo>
                  <a:pt x="1" y="0"/>
                </a:lnTo>
              </a:path>
            </a:pathLst>
          </a:custGeom>
          <a:noFill/>
          <a:ln w="0" cap="rnd">
            <a:solidFill>
              <a:srgbClr val="000000"/>
            </a:solidFill>
            <a:prstDash val="solid"/>
            <a:round/>
            <a:headEnd/>
            <a:tailEnd/>
          </a:ln>
        </p:spPr>
        <p:txBody>
          <a:bodyPr/>
          <a:lstStyle/>
          <a:p>
            <a:endParaRPr lang="ko-KR" altLang="en-US"/>
          </a:p>
        </p:txBody>
      </p:sp>
      <p:sp>
        <p:nvSpPr>
          <p:cNvPr id="101" name="Freeform 2237"/>
          <p:cNvSpPr>
            <a:spLocks noChangeAspect="1"/>
          </p:cNvSpPr>
          <p:nvPr/>
        </p:nvSpPr>
        <p:spPr bwMode="auto">
          <a:xfrm>
            <a:off x="5033361" y="7403254"/>
            <a:ext cx="1588" cy="3175"/>
          </a:xfrm>
          <a:custGeom>
            <a:avLst/>
            <a:gdLst/>
            <a:ahLst/>
            <a:cxnLst>
              <a:cxn ang="0">
                <a:pos x="0" y="3"/>
              </a:cxn>
              <a:cxn ang="0">
                <a:pos x="0" y="0"/>
              </a:cxn>
              <a:cxn ang="0">
                <a:pos x="0" y="0"/>
              </a:cxn>
            </a:cxnLst>
            <a:rect l="0" t="0" r="r" b="b"/>
            <a:pathLst>
              <a:path h="3">
                <a:moveTo>
                  <a:pt x="0" y="3"/>
                </a:moveTo>
                <a:lnTo>
                  <a:pt x="0" y="0"/>
                </a:lnTo>
                <a:lnTo>
                  <a:pt x="0" y="0"/>
                </a:lnTo>
              </a:path>
            </a:pathLst>
          </a:custGeom>
          <a:noFill/>
          <a:ln w="0" cap="rnd">
            <a:solidFill>
              <a:srgbClr val="000000"/>
            </a:solidFill>
            <a:prstDash val="solid"/>
            <a:round/>
            <a:headEnd/>
            <a:tailEnd/>
          </a:ln>
        </p:spPr>
        <p:txBody>
          <a:bodyPr/>
          <a:lstStyle/>
          <a:p>
            <a:endParaRPr lang="ko-KR" altLang="en-US"/>
          </a:p>
        </p:txBody>
      </p:sp>
      <p:sp>
        <p:nvSpPr>
          <p:cNvPr id="102" name="Freeform 2238"/>
          <p:cNvSpPr>
            <a:spLocks noChangeAspect="1"/>
          </p:cNvSpPr>
          <p:nvPr/>
        </p:nvSpPr>
        <p:spPr bwMode="auto">
          <a:xfrm>
            <a:off x="5042886" y="7403254"/>
            <a:ext cx="1588" cy="3175"/>
          </a:xfrm>
          <a:custGeom>
            <a:avLst/>
            <a:gdLst/>
            <a:ahLst/>
            <a:cxnLst>
              <a:cxn ang="0">
                <a:pos x="0" y="3"/>
              </a:cxn>
              <a:cxn ang="0">
                <a:pos x="0" y="0"/>
              </a:cxn>
              <a:cxn ang="0">
                <a:pos x="0" y="0"/>
              </a:cxn>
            </a:cxnLst>
            <a:rect l="0" t="0" r="r" b="b"/>
            <a:pathLst>
              <a:path h="3">
                <a:moveTo>
                  <a:pt x="0" y="3"/>
                </a:moveTo>
                <a:lnTo>
                  <a:pt x="0" y="0"/>
                </a:lnTo>
                <a:lnTo>
                  <a:pt x="0" y="0"/>
                </a:lnTo>
              </a:path>
            </a:pathLst>
          </a:custGeom>
          <a:noFill/>
          <a:ln w="0" cap="rnd">
            <a:solidFill>
              <a:srgbClr val="000000"/>
            </a:solidFill>
            <a:prstDash val="solid"/>
            <a:round/>
            <a:headEnd/>
            <a:tailEnd/>
          </a:ln>
        </p:spPr>
        <p:txBody>
          <a:bodyPr/>
          <a:lstStyle/>
          <a:p>
            <a:endParaRPr lang="ko-KR" altLang="en-US"/>
          </a:p>
        </p:txBody>
      </p:sp>
      <p:sp>
        <p:nvSpPr>
          <p:cNvPr id="103" name="Freeform 2239"/>
          <p:cNvSpPr>
            <a:spLocks noChangeAspect="1"/>
          </p:cNvSpPr>
          <p:nvPr/>
        </p:nvSpPr>
        <p:spPr bwMode="auto">
          <a:xfrm>
            <a:off x="5042886" y="7471516"/>
            <a:ext cx="1588" cy="719138"/>
          </a:xfrm>
          <a:custGeom>
            <a:avLst/>
            <a:gdLst/>
            <a:ahLst/>
            <a:cxnLst>
              <a:cxn ang="0">
                <a:pos x="0" y="0"/>
              </a:cxn>
              <a:cxn ang="0">
                <a:pos x="0" y="566"/>
              </a:cxn>
              <a:cxn ang="0">
                <a:pos x="0" y="566"/>
              </a:cxn>
            </a:cxnLst>
            <a:rect l="0" t="0" r="r" b="b"/>
            <a:pathLst>
              <a:path h="566">
                <a:moveTo>
                  <a:pt x="0" y="0"/>
                </a:moveTo>
                <a:lnTo>
                  <a:pt x="0" y="566"/>
                </a:lnTo>
                <a:lnTo>
                  <a:pt x="0" y="566"/>
                </a:lnTo>
              </a:path>
            </a:pathLst>
          </a:custGeom>
          <a:noFill/>
          <a:ln w="0" cap="rnd">
            <a:solidFill>
              <a:srgbClr val="FF0000"/>
            </a:solidFill>
            <a:prstDash val="solid"/>
            <a:round/>
            <a:headEnd/>
            <a:tailEnd/>
          </a:ln>
        </p:spPr>
        <p:txBody>
          <a:bodyPr/>
          <a:lstStyle/>
          <a:p>
            <a:endParaRPr lang="ko-KR" altLang="en-US"/>
          </a:p>
        </p:txBody>
      </p:sp>
      <p:sp>
        <p:nvSpPr>
          <p:cNvPr id="105" name="Freeform 2240"/>
          <p:cNvSpPr>
            <a:spLocks noChangeAspect="1"/>
          </p:cNvSpPr>
          <p:nvPr/>
        </p:nvSpPr>
        <p:spPr bwMode="auto">
          <a:xfrm>
            <a:off x="3434748" y="7989041"/>
            <a:ext cx="1588" cy="339725"/>
          </a:xfrm>
          <a:custGeom>
            <a:avLst/>
            <a:gdLst/>
            <a:ahLst/>
            <a:cxnLst>
              <a:cxn ang="0">
                <a:pos x="0" y="0"/>
              </a:cxn>
              <a:cxn ang="0">
                <a:pos x="0" y="268"/>
              </a:cxn>
              <a:cxn ang="0">
                <a:pos x="0" y="268"/>
              </a:cxn>
            </a:cxnLst>
            <a:rect l="0" t="0" r="r" b="b"/>
            <a:pathLst>
              <a:path h="268">
                <a:moveTo>
                  <a:pt x="0" y="0"/>
                </a:moveTo>
                <a:lnTo>
                  <a:pt x="0" y="268"/>
                </a:lnTo>
                <a:lnTo>
                  <a:pt x="0" y="268"/>
                </a:lnTo>
              </a:path>
            </a:pathLst>
          </a:custGeom>
          <a:noFill/>
          <a:ln w="0" cap="rnd">
            <a:solidFill>
              <a:srgbClr val="FF0000"/>
            </a:solidFill>
            <a:prstDash val="solid"/>
            <a:round/>
            <a:headEnd/>
            <a:tailEnd/>
          </a:ln>
        </p:spPr>
        <p:txBody>
          <a:bodyPr/>
          <a:lstStyle/>
          <a:p>
            <a:endParaRPr lang="ko-KR" altLang="en-US"/>
          </a:p>
        </p:txBody>
      </p:sp>
      <p:sp>
        <p:nvSpPr>
          <p:cNvPr id="106" name="Freeform 2241"/>
          <p:cNvSpPr>
            <a:spLocks noChangeAspect="1"/>
          </p:cNvSpPr>
          <p:nvPr/>
        </p:nvSpPr>
        <p:spPr bwMode="auto">
          <a:xfrm>
            <a:off x="3434748" y="8328766"/>
            <a:ext cx="1274763" cy="1588"/>
          </a:xfrm>
          <a:custGeom>
            <a:avLst/>
            <a:gdLst/>
            <a:ahLst/>
            <a:cxnLst>
              <a:cxn ang="0">
                <a:pos x="1005" y="0"/>
              </a:cxn>
              <a:cxn ang="0">
                <a:pos x="0" y="0"/>
              </a:cxn>
              <a:cxn ang="0">
                <a:pos x="0" y="0"/>
              </a:cxn>
            </a:cxnLst>
            <a:rect l="0" t="0" r="r" b="b"/>
            <a:pathLst>
              <a:path w="1005">
                <a:moveTo>
                  <a:pt x="1005" y="0"/>
                </a:moveTo>
                <a:lnTo>
                  <a:pt x="0" y="0"/>
                </a:lnTo>
                <a:lnTo>
                  <a:pt x="0" y="0"/>
                </a:lnTo>
              </a:path>
            </a:pathLst>
          </a:custGeom>
          <a:noFill/>
          <a:ln w="0" cap="rnd">
            <a:solidFill>
              <a:srgbClr val="FF0000"/>
            </a:solidFill>
            <a:prstDash val="solid"/>
            <a:round/>
            <a:headEnd/>
            <a:tailEnd/>
          </a:ln>
        </p:spPr>
        <p:txBody>
          <a:bodyPr/>
          <a:lstStyle/>
          <a:p>
            <a:endParaRPr lang="ko-KR" altLang="en-US"/>
          </a:p>
        </p:txBody>
      </p:sp>
      <p:grpSp>
        <p:nvGrpSpPr>
          <p:cNvPr id="108" name="Group 2262"/>
          <p:cNvGrpSpPr>
            <a:grpSpLocks noChangeAspect="1"/>
          </p:cNvGrpSpPr>
          <p:nvPr/>
        </p:nvGrpSpPr>
        <p:grpSpPr bwMode="auto">
          <a:xfrm>
            <a:off x="4814286" y="8250979"/>
            <a:ext cx="563563" cy="277813"/>
            <a:chOff x="2879" y="4339"/>
            <a:chExt cx="444" cy="219"/>
          </a:xfrm>
        </p:grpSpPr>
        <p:sp>
          <p:nvSpPr>
            <p:cNvPr id="109" name="Freeform 2263"/>
            <p:cNvSpPr>
              <a:spLocks noChangeAspect="1"/>
            </p:cNvSpPr>
            <p:nvPr/>
          </p:nvSpPr>
          <p:spPr bwMode="auto">
            <a:xfrm>
              <a:off x="2879" y="4384"/>
              <a:ext cx="175" cy="168"/>
            </a:xfrm>
            <a:custGeom>
              <a:avLst/>
              <a:gdLst/>
              <a:ahLst/>
              <a:cxnLst>
                <a:cxn ang="0">
                  <a:pos x="0" y="57"/>
                </a:cxn>
                <a:cxn ang="0">
                  <a:pos x="4" y="61"/>
                </a:cxn>
                <a:cxn ang="0">
                  <a:pos x="4" y="70"/>
                </a:cxn>
                <a:cxn ang="0">
                  <a:pos x="175" y="168"/>
                </a:cxn>
                <a:cxn ang="0">
                  <a:pos x="175" y="102"/>
                </a:cxn>
                <a:cxn ang="0">
                  <a:pos x="0" y="0"/>
                </a:cxn>
                <a:cxn ang="0">
                  <a:pos x="0" y="57"/>
                </a:cxn>
              </a:cxnLst>
              <a:rect l="0" t="0" r="r" b="b"/>
              <a:pathLst>
                <a:path w="175" h="168">
                  <a:moveTo>
                    <a:pt x="0" y="57"/>
                  </a:moveTo>
                  <a:lnTo>
                    <a:pt x="4" y="61"/>
                  </a:lnTo>
                  <a:lnTo>
                    <a:pt x="4" y="70"/>
                  </a:lnTo>
                  <a:lnTo>
                    <a:pt x="175" y="168"/>
                  </a:lnTo>
                  <a:lnTo>
                    <a:pt x="175" y="102"/>
                  </a:lnTo>
                  <a:lnTo>
                    <a:pt x="0" y="0"/>
                  </a:lnTo>
                  <a:lnTo>
                    <a:pt x="0" y="57"/>
                  </a:lnTo>
                  <a:close/>
                </a:path>
              </a:pathLst>
            </a:custGeom>
            <a:noFill/>
            <a:ln w="6350" cap="rnd">
              <a:solidFill>
                <a:srgbClr val="000000"/>
              </a:solidFill>
              <a:prstDash val="solid"/>
              <a:round/>
              <a:headEnd/>
              <a:tailEnd/>
            </a:ln>
          </p:spPr>
          <p:txBody>
            <a:bodyPr/>
            <a:lstStyle/>
            <a:p>
              <a:endParaRPr lang="ko-KR" altLang="en-US"/>
            </a:p>
          </p:txBody>
        </p:sp>
        <p:sp>
          <p:nvSpPr>
            <p:cNvPr id="112" name="Freeform 2264"/>
            <p:cNvSpPr>
              <a:spLocks noChangeAspect="1"/>
            </p:cNvSpPr>
            <p:nvPr/>
          </p:nvSpPr>
          <p:spPr bwMode="auto">
            <a:xfrm>
              <a:off x="2879" y="4339"/>
              <a:ext cx="263" cy="219"/>
            </a:xfrm>
            <a:custGeom>
              <a:avLst/>
              <a:gdLst/>
              <a:ahLst/>
              <a:cxnLst>
                <a:cxn ang="0">
                  <a:pos x="0" y="51"/>
                </a:cxn>
                <a:cxn ang="0">
                  <a:pos x="0" y="108"/>
                </a:cxn>
                <a:cxn ang="0">
                  <a:pos x="4" y="112"/>
                </a:cxn>
                <a:cxn ang="0">
                  <a:pos x="4" y="121"/>
                </a:cxn>
                <a:cxn ang="0">
                  <a:pos x="175" y="219"/>
                </a:cxn>
                <a:cxn ang="0">
                  <a:pos x="259" y="171"/>
                </a:cxn>
                <a:cxn ang="0">
                  <a:pos x="259" y="162"/>
                </a:cxn>
                <a:cxn ang="0">
                  <a:pos x="263" y="160"/>
                </a:cxn>
                <a:cxn ang="0">
                  <a:pos x="263" y="103"/>
                </a:cxn>
                <a:cxn ang="0">
                  <a:pos x="88" y="0"/>
                </a:cxn>
                <a:cxn ang="0">
                  <a:pos x="0" y="51"/>
                </a:cxn>
              </a:cxnLst>
              <a:rect l="0" t="0" r="r" b="b"/>
              <a:pathLst>
                <a:path w="263" h="219">
                  <a:moveTo>
                    <a:pt x="0" y="51"/>
                  </a:moveTo>
                  <a:lnTo>
                    <a:pt x="0" y="108"/>
                  </a:lnTo>
                  <a:lnTo>
                    <a:pt x="4" y="112"/>
                  </a:lnTo>
                  <a:lnTo>
                    <a:pt x="4" y="121"/>
                  </a:lnTo>
                  <a:lnTo>
                    <a:pt x="175" y="219"/>
                  </a:lnTo>
                  <a:lnTo>
                    <a:pt x="259" y="171"/>
                  </a:lnTo>
                  <a:lnTo>
                    <a:pt x="259" y="162"/>
                  </a:lnTo>
                  <a:lnTo>
                    <a:pt x="263" y="160"/>
                  </a:lnTo>
                  <a:lnTo>
                    <a:pt x="263" y="103"/>
                  </a:lnTo>
                  <a:lnTo>
                    <a:pt x="88" y="0"/>
                  </a:lnTo>
                  <a:lnTo>
                    <a:pt x="0" y="51"/>
                  </a:lnTo>
                  <a:close/>
                </a:path>
              </a:pathLst>
            </a:custGeom>
            <a:noFill/>
            <a:ln w="15875" cap="rnd">
              <a:solidFill>
                <a:srgbClr val="000000"/>
              </a:solidFill>
              <a:prstDash val="solid"/>
              <a:round/>
              <a:headEnd/>
              <a:tailEnd/>
            </a:ln>
          </p:spPr>
          <p:txBody>
            <a:bodyPr/>
            <a:lstStyle/>
            <a:p>
              <a:endParaRPr lang="ko-KR" altLang="en-US"/>
            </a:p>
          </p:txBody>
        </p:sp>
        <p:sp>
          <p:nvSpPr>
            <p:cNvPr id="113" name="Freeform 2265"/>
            <p:cNvSpPr>
              <a:spLocks noChangeAspect="1"/>
            </p:cNvSpPr>
            <p:nvPr/>
          </p:nvSpPr>
          <p:spPr bwMode="auto">
            <a:xfrm>
              <a:off x="2996" y="4475"/>
              <a:ext cx="20" cy="33"/>
            </a:xfrm>
            <a:custGeom>
              <a:avLst/>
              <a:gdLst/>
              <a:ahLst/>
              <a:cxnLst>
                <a:cxn ang="0">
                  <a:pos x="20" y="12"/>
                </a:cxn>
                <a:cxn ang="0">
                  <a:pos x="20" y="30"/>
                </a:cxn>
                <a:cxn ang="0">
                  <a:pos x="14" y="26"/>
                </a:cxn>
                <a:cxn ang="0">
                  <a:pos x="14" y="33"/>
                </a:cxn>
                <a:cxn ang="0">
                  <a:pos x="7" y="29"/>
                </a:cxn>
                <a:cxn ang="0">
                  <a:pos x="7" y="23"/>
                </a:cxn>
                <a:cxn ang="0">
                  <a:pos x="0" y="19"/>
                </a:cxn>
                <a:cxn ang="0">
                  <a:pos x="0" y="0"/>
                </a:cxn>
                <a:cxn ang="0">
                  <a:pos x="20" y="12"/>
                </a:cxn>
              </a:cxnLst>
              <a:rect l="0" t="0" r="r" b="b"/>
              <a:pathLst>
                <a:path w="20" h="33">
                  <a:moveTo>
                    <a:pt x="20" y="12"/>
                  </a:moveTo>
                  <a:lnTo>
                    <a:pt x="20" y="30"/>
                  </a:lnTo>
                  <a:lnTo>
                    <a:pt x="14" y="26"/>
                  </a:lnTo>
                  <a:lnTo>
                    <a:pt x="14" y="33"/>
                  </a:lnTo>
                  <a:lnTo>
                    <a:pt x="7" y="29"/>
                  </a:lnTo>
                  <a:lnTo>
                    <a:pt x="7" y="23"/>
                  </a:lnTo>
                  <a:lnTo>
                    <a:pt x="0" y="19"/>
                  </a:lnTo>
                  <a:lnTo>
                    <a:pt x="0" y="0"/>
                  </a:lnTo>
                  <a:lnTo>
                    <a:pt x="20" y="12"/>
                  </a:lnTo>
                  <a:close/>
                </a:path>
              </a:pathLst>
            </a:custGeom>
            <a:noFill/>
            <a:ln w="1588" cap="rnd">
              <a:solidFill>
                <a:srgbClr val="000000"/>
              </a:solidFill>
              <a:prstDash val="solid"/>
              <a:round/>
              <a:headEnd/>
              <a:tailEnd/>
            </a:ln>
          </p:spPr>
          <p:txBody>
            <a:bodyPr/>
            <a:lstStyle/>
            <a:p>
              <a:endParaRPr lang="ko-KR" altLang="en-US"/>
            </a:p>
          </p:txBody>
        </p:sp>
        <p:sp>
          <p:nvSpPr>
            <p:cNvPr id="114" name="Freeform 2266"/>
            <p:cNvSpPr>
              <a:spLocks noChangeAspect="1"/>
            </p:cNvSpPr>
            <p:nvPr/>
          </p:nvSpPr>
          <p:spPr bwMode="auto">
            <a:xfrm>
              <a:off x="3023" y="4491"/>
              <a:ext cx="21" cy="33"/>
            </a:xfrm>
            <a:custGeom>
              <a:avLst/>
              <a:gdLst/>
              <a:ahLst/>
              <a:cxnLst>
                <a:cxn ang="0">
                  <a:pos x="21" y="12"/>
                </a:cxn>
                <a:cxn ang="0">
                  <a:pos x="21" y="30"/>
                </a:cxn>
                <a:cxn ang="0">
                  <a:pos x="14" y="26"/>
                </a:cxn>
                <a:cxn ang="0">
                  <a:pos x="14" y="33"/>
                </a:cxn>
                <a:cxn ang="0">
                  <a:pos x="7" y="29"/>
                </a:cxn>
                <a:cxn ang="0">
                  <a:pos x="7" y="22"/>
                </a:cxn>
                <a:cxn ang="0">
                  <a:pos x="0" y="19"/>
                </a:cxn>
                <a:cxn ang="0">
                  <a:pos x="0" y="0"/>
                </a:cxn>
                <a:cxn ang="0">
                  <a:pos x="21" y="12"/>
                </a:cxn>
              </a:cxnLst>
              <a:rect l="0" t="0" r="r" b="b"/>
              <a:pathLst>
                <a:path w="21" h="33">
                  <a:moveTo>
                    <a:pt x="21" y="12"/>
                  </a:moveTo>
                  <a:lnTo>
                    <a:pt x="21" y="30"/>
                  </a:lnTo>
                  <a:lnTo>
                    <a:pt x="14" y="26"/>
                  </a:lnTo>
                  <a:lnTo>
                    <a:pt x="14" y="33"/>
                  </a:lnTo>
                  <a:lnTo>
                    <a:pt x="7" y="29"/>
                  </a:lnTo>
                  <a:lnTo>
                    <a:pt x="7" y="22"/>
                  </a:lnTo>
                  <a:lnTo>
                    <a:pt x="0" y="19"/>
                  </a:lnTo>
                  <a:lnTo>
                    <a:pt x="0" y="0"/>
                  </a:lnTo>
                  <a:lnTo>
                    <a:pt x="21" y="12"/>
                  </a:lnTo>
                  <a:close/>
                </a:path>
              </a:pathLst>
            </a:custGeom>
            <a:noFill/>
            <a:ln w="1588" cap="rnd">
              <a:solidFill>
                <a:srgbClr val="000000"/>
              </a:solidFill>
              <a:prstDash val="solid"/>
              <a:round/>
              <a:headEnd/>
              <a:tailEnd/>
            </a:ln>
          </p:spPr>
          <p:txBody>
            <a:bodyPr/>
            <a:lstStyle/>
            <a:p>
              <a:endParaRPr lang="ko-KR" altLang="en-US"/>
            </a:p>
          </p:txBody>
        </p:sp>
        <p:sp>
          <p:nvSpPr>
            <p:cNvPr id="116" name="Freeform 2267"/>
            <p:cNvSpPr>
              <a:spLocks noChangeAspect="1"/>
            </p:cNvSpPr>
            <p:nvPr/>
          </p:nvSpPr>
          <p:spPr bwMode="auto">
            <a:xfrm>
              <a:off x="2969" y="4459"/>
              <a:ext cx="20" cy="33"/>
            </a:xfrm>
            <a:custGeom>
              <a:avLst/>
              <a:gdLst/>
              <a:ahLst/>
              <a:cxnLst>
                <a:cxn ang="0">
                  <a:pos x="20" y="12"/>
                </a:cxn>
                <a:cxn ang="0">
                  <a:pos x="20" y="31"/>
                </a:cxn>
                <a:cxn ang="0">
                  <a:pos x="13" y="27"/>
                </a:cxn>
                <a:cxn ang="0">
                  <a:pos x="13" y="33"/>
                </a:cxn>
                <a:cxn ang="0">
                  <a:pos x="7" y="30"/>
                </a:cxn>
                <a:cxn ang="0">
                  <a:pos x="7" y="23"/>
                </a:cxn>
                <a:cxn ang="0">
                  <a:pos x="0" y="19"/>
                </a:cxn>
                <a:cxn ang="0">
                  <a:pos x="0" y="0"/>
                </a:cxn>
                <a:cxn ang="0">
                  <a:pos x="20" y="12"/>
                </a:cxn>
              </a:cxnLst>
              <a:rect l="0" t="0" r="r" b="b"/>
              <a:pathLst>
                <a:path w="20" h="33">
                  <a:moveTo>
                    <a:pt x="20" y="12"/>
                  </a:moveTo>
                  <a:lnTo>
                    <a:pt x="20" y="31"/>
                  </a:lnTo>
                  <a:lnTo>
                    <a:pt x="13" y="27"/>
                  </a:lnTo>
                  <a:lnTo>
                    <a:pt x="13" y="33"/>
                  </a:lnTo>
                  <a:lnTo>
                    <a:pt x="7" y="30"/>
                  </a:lnTo>
                  <a:lnTo>
                    <a:pt x="7" y="23"/>
                  </a:lnTo>
                  <a:lnTo>
                    <a:pt x="0" y="19"/>
                  </a:lnTo>
                  <a:lnTo>
                    <a:pt x="0" y="0"/>
                  </a:lnTo>
                  <a:lnTo>
                    <a:pt x="20" y="12"/>
                  </a:lnTo>
                  <a:close/>
                </a:path>
              </a:pathLst>
            </a:custGeom>
            <a:noFill/>
            <a:ln w="1588" cap="rnd">
              <a:solidFill>
                <a:srgbClr val="000000"/>
              </a:solidFill>
              <a:prstDash val="solid"/>
              <a:round/>
              <a:headEnd/>
              <a:tailEnd/>
            </a:ln>
          </p:spPr>
          <p:txBody>
            <a:bodyPr/>
            <a:lstStyle/>
            <a:p>
              <a:endParaRPr lang="ko-KR" altLang="en-US"/>
            </a:p>
          </p:txBody>
        </p:sp>
        <p:sp>
          <p:nvSpPr>
            <p:cNvPr id="117" name="Freeform 2268"/>
            <p:cNvSpPr>
              <a:spLocks noChangeAspect="1"/>
            </p:cNvSpPr>
            <p:nvPr/>
          </p:nvSpPr>
          <p:spPr bwMode="auto">
            <a:xfrm>
              <a:off x="2942" y="4444"/>
              <a:ext cx="20" cy="33"/>
            </a:xfrm>
            <a:custGeom>
              <a:avLst/>
              <a:gdLst/>
              <a:ahLst/>
              <a:cxnLst>
                <a:cxn ang="0">
                  <a:pos x="20" y="12"/>
                </a:cxn>
                <a:cxn ang="0">
                  <a:pos x="20" y="30"/>
                </a:cxn>
                <a:cxn ang="0">
                  <a:pos x="13" y="27"/>
                </a:cxn>
                <a:cxn ang="0">
                  <a:pos x="13" y="33"/>
                </a:cxn>
                <a:cxn ang="0">
                  <a:pos x="6" y="29"/>
                </a:cxn>
                <a:cxn ang="0">
                  <a:pos x="6" y="23"/>
                </a:cxn>
                <a:cxn ang="0">
                  <a:pos x="0" y="19"/>
                </a:cxn>
                <a:cxn ang="0">
                  <a:pos x="0" y="0"/>
                </a:cxn>
                <a:cxn ang="0">
                  <a:pos x="20" y="12"/>
                </a:cxn>
              </a:cxnLst>
              <a:rect l="0" t="0" r="r" b="b"/>
              <a:pathLst>
                <a:path w="20" h="33">
                  <a:moveTo>
                    <a:pt x="20" y="12"/>
                  </a:moveTo>
                  <a:lnTo>
                    <a:pt x="20" y="30"/>
                  </a:lnTo>
                  <a:lnTo>
                    <a:pt x="13" y="27"/>
                  </a:lnTo>
                  <a:lnTo>
                    <a:pt x="13" y="33"/>
                  </a:lnTo>
                  <a:lnTo>
                    <a:pt x="6" y="29"/>
                  </a:lnTo>
                  <a:lnTo>
                    <a:pt x="6" y="23"/>
                  </a:lnTo>
                  <a:lnTo>
                    <a:pt x="0" y="19"/>
                  </a:lnTo>
                  <a:lnTo>
                    <a:pt x="0" y="0"/>
                  </a:lnTo>
                  <a:lnTo>
                    <a:pt x="20" y="12"/>
                  </a:lnTo>
                  <a:close/>
                </a:path>
              </a:pathLst>
            </a:custGeom>
            <a:noFill/>
            <a:ln w="1588" cap="rnd">
              <a:solidFill>
                <a:srgbClr val="000000"/>
              </a:solidFill>
              <a:prstDash val="solid"/>
              <a:round/>
              <a:headEnd/>
              <a:tailEnd/>
            </a:ln>
          </p:spPr>
          <p:txBody>
            <a:bodyPr/>
            <a:lstStyle/>
            <a:p>
              <a:endParaRPr lang="ko-KR" altLang="en-US"/>
            </a:p>
          </p:txBody>
        </p:sp>
        <p:sp>
          <p:nvSpPr>
            <p:cNvPr id="119" name="Freeform 2269"/>
            <p:cNvSpPr>
              <a:spLocks noChangeAspect="1"/>
            </p:cNvSpPr>
            <p:nvPr/>
          </p:nvSpPr>
          <p:spPr bwMode="auto">
            <a:xfrm>
              <a:off x="2915" y="4429"/>
              <a:ext cx="20" cy="33"/>
            </a:xfrm>
            <a:custGeom>
              <a:avLst/>
              <a:gdLst/>
              <a:ahLst/>
              <a:cxnLst>
                <a:cxn ang="0">
                  <a:pos x="20" y="11"/>
                </a:cxn>
                <a:cxn ang="0">
                  <a:pos x="20" y="30"/>
                </a:cxn>
                <a:cxn ang="0">
                  <a:pos x="13" y="26"/>
                </a:cxn>
                <a:cxn ang="0">
                  <a:pos x="13" y="33"/>
                </a:cxn>
                <a:cxn ang="0">
                  <a:pos x="6" y="29"/>
                </a:cxn>
                <a:cxn ang="0">
                  <a:pos x="6" y="22"/>
                </a:cxn>
                <a:cxn ang="0">
                  <a:pos x="0" y="18"/>
                </a:cxn>
                <a:cxn ang="0">
                  <a:pos x="0" y="0"/>
                </a:cxn>
                <a:cxn ang="0">
                  <a:pos x="20" y="11"/>
                </a:cxn>
              </a:cxnLst>
              <a:rect l="0" t="0" r="r" b="b"/>
              <a:pathLst>
                <a:path w="20" h="33">
                  <a:moveTo>
                    <a:pt x="20" y="11"/>
                  </a:moveTo>
                  <a:lnTo>
                    <a:pt x="20" y="30"/>
                  </a:lnTo>
                  <a:lnTo>
                    <a:pt x="13" y="26"/>
                  </a:lnTo>
                  <a:lnTo>
                    <a:pt x="13" y="33"/>
                  </a:lnTo>
                  <a:lnTo>
                    <a:pt x="6" y="29"/>
                  </a:lnTo>
                  <a:lnTo>
                    <a:pt x="6" y="22"/>
                  </a:lnTo>
                  <a:lnTo>
                    <a:pt x="0" y="18"/>
                  </a:lnTo>
                  <a:lnTo>
                    <a:pt x="0" y="0"/>
                  </a:lnTo>
                  <a:lnTo>
                    <a:pt x="20" y="11"/>
                  </a:lnTo>
                  <a:close/>
                </a:path>
              </a:pathLst>
            </a:custGeom>
            <a:noFill/>
            <a:ln w="1588" cap="rnd">
              <a:solidFill>
                <a:srgbClr val="000000"/>
              </a:solidFill>
              <a:prstDash val="solid"/>
              <a:round/>
              <a:headEnd/>
              <a:tailEnd/>
            </a:ln>
          </p:spPr>
          <p:txBody>
            <a:bodyPr/>
            <a:lstStyle/>
            <a:p>
              <a:endParaRPr lang="ko-KR" altLang="en-US"/>
            </a:p>
          </p:txBody>
        </p:sp>
        <p:sp>
          <p:nvSpPr>
            <p:cNvPr id="120" name="Freeform 2270"/>
            <p:cNvSpPr>
              <a:spLocks noChangeAspect="1"/>
            </p:cNvSpPr>
            <p:nvPr/>
          </p:nvSpPr>
          <p:spPr bwMode="auto">
            <a:xfrm>
              <a:off x="2888" y="4413"/>
              <a:ext cx="20" cy="33"/>
            </a:xfrm>
            <a:custGeom>
              <a:avLst/>
              <a:gdLst/>
              <a:ahLst/>
              <a:cxnLst>
                <a:cxn ang="0">
                  <a:pos x="20" y="12"/>
                </a:cxn>
                <a:cxn ang="0">
                  <a:pos x="20" y="30"/>
                </a:cxn>
                <a:cxn ang="0">
                  <a:pos x="13" y="26"/>
                </a:cxn>
                <a:cxn ang="0">
                  <a:pos x="13" y="33"/>
                </a:cxn>
                <a:cxn ang="0">
                  <a:pos x="6" y="29"/>
                </a:cxn>
                <a:cxn ang="0">
                  <a:pos x="6" y="22"/>
                </a:cxn>
                <a:cxn ang="0">
                  <a:pos x="0" y="19"/>
                </a:cxn>
                <a:cxn ang="0">
                  <a:pos x="0" y="0"/>
                </a:cxn>
                <a:cxn ang="0">
                  <a:pos x="20" y="12"/>
                </a:cxn>
              </a:cxnLst>
              <a:rect l="0" t="0" r="r" b="b"/>
              <a:pathLst>
                <a:path w="20" h="33">
                  <a:moveTo>
                    <a:pt x="20" y="12"/>
                  </a:moveTo>
                  <a:lnTo>
                    <a:pt x="20" y="30"/>
                  </a:lnTo>
                  <a:lnTo>
                    <a:pt x="13" y="26"/>
                  </a:lnTo>
                  <a:lnTo>
                    <a:pt x="13" y="33"/>
                  </a:lnTo>
                  <a:lnTo>
                    <a:pt x="6" y="29"/>
                  </a:lnTo>
                  <a:lnTo>
                    <a:pt x="6" y="22"/>
                  </a:lnTo>
                  <a:lnTo>
                    <a:pt x="0" y="19"/>
                  </a:lnTo>
                  <a:lnTo>
                    <a:pt x="0" y="0"/>
                  </a:lnTo>
                  <a:lnTo>
                    <a:pt x="20" y="12"/>
                  </a:lnTo>
                  <a:close/>
                </a:path>
              </a:pathLst>
            </a:custGeom>
            <a:noFill/>
            <a:ln w="1588" cap="rnd">
              <a:solidFill>
                <a:srgbClr val="000000"/>
              </a:solidFill>
              <a:prstDash val="solid"/>
              <a:round/>
              <a:headEnd/>
              <a:tailEnd/>
            </a:ln>
          </p:spPr>
          <p:txBody>
            <a:bodyPr/>
            <a:lstStyle/>
            <a:p>
              <a:endParaRPr lang="ko-KR" altLang="en-US"/>
            </a:p>
          </p:txBody>
        </p:sp>
        <p:sp>
          <p:nvSpPr>
            <p:cNvPr id="121" name="Rectangle 2271"/>
            <p:cNvSpPr>
              <a:spLocks noChangeAspect="1" noChangeArrowheads="1"/>
            </p:cNvSpPr>
            <p:nvPr/>
          </p:nvSpPr>
          <p:spPr bwMode="auto">
            <a:xfrm>
              <a:off x="3177" y="4339"/>
              <a:ext cx="146" cy="84"/>
            </a:xfrm>
            <a:prstGeom prst="rect">
              <a:avLst/>
            </a:prstGeom>
            <a:noFill/>
            <a:ln w="9525">
              <a:noFill/>
              <a:miter lim="800000"/>
              <a:headEnd/>
              <a:tailEnd/>
            </a:ln>
          </p:spPr>
          <p:txBody>
            <a:bodyPr wrap="none" lIns="0" tIns="0" rIns="0" bIns="0">
              <a:spAutoFit/>
            </a:bodyPr>
            <a:lstStyle/>
            <a:p>
              <a:r>
                <a:rPr lang="en-US" altLang="ko-KR" sz="700" dirty="0">
                  <a:solidFill>
                    <a:schemeClr val="tx1"/>
                  </a:solidFill>
                  <a:latin typeface="Arial" charset="0"/>
                </a:rPr>
                <a:t>HUB</a:t>
              </a:r>
              <a:endParaRPr lang="en-US" altLang="ko-KR" sz="1200" dirty="0">
                <a:solidFill>
                  <a:schemeClr val="tx1"/>
                </a:solidFill>
                <a:latin typeface="Arial" charset="0"/>
              </a:endParaRPr>
            </a:p>
          </p:txBody>
        </p:sp>
      </p:grpSp>
      <p:pic>
        <p:nvPicPr>
          <p:cNvPr id="122" name="그림 121"/>
          <p:cNvPicPr>
            <a:picLocks noChangeAspect="1"/>
          </p:cNvPicPr>
          <p:nvPr/>
        </p:nvPicPr>
        <p:blipFill>
          <a:blip r:embed="rId6"/>
          <a:stretch>
            <a:fillRect/>
          </a:stretch>
        </p:blipFill>
        <p:spPr>
          <a:xfrm>
            <a:off x="4429172" y="6509638"/>
            <a:ext cx="887001" cy="850499"/>
          </a:xfrm>
          <a:prstGeom prst="rect">
            <a:avLst/>
          </a:prstGeom>
        </p:spPr>
      </p:pic>
      <p:sp>
        <p:nvSpPr>
          <p:cNvPr id="123" name="Rectangle 2271"/>
          <p:cNvSpPr>
            <a:spLocks noChangeAspect="1" noChangeArrowheads="1"/>
          </p:cNvSpPr>
          <p:nvPr/>
        </p:nvSpPr>
        <p:spPr bwMode="auto">
          <a:xfrm>
            <a:off x="5377849" y="6980932"/>
            <a:ext cx="123432" cy="107722"/>
          </a:xfrm>
          <a:prstGeom prst="rect">
            <a:avLst/>
          </a:prstGeom>
          <a:noFill/>
          <a:ln w="9525">
            <a:noFill/>
            <a:miter lim="800000"/>
            <a:headEnd/>
            <a:tailEnd/>
          </a:ln>
        </p:spPr>
        <p:txBody>
          <a:bodyPr wrap="none" lIns="0" tIns="0" rIns="0" bIns="0">
            <a:spAutoFit/>
          </a:bodyPr>
          <a:lstStyle/>
          <a:p>
            <a:r>
              <a:rPr lang="en-US" altLang="ko-KR" sz="700" dirty="0">
                <a:solidFill>
                  <a:schemeClr val="tx1"/>
                </a:solidFill>
                <a:latin typeface="Arial" charset="0"/>
              </a:rPr>
              <a:t>PC</a:t>
            </a:r>
            <a:endParaRPr lang="en-US" altLang="ko-KR" sz="1200" dirty="0">
              <a:solidFill>
                <a:schemeClr val="tx1"/>
              </a:solidFill>
              <a:latin typeface="Arial" charset="0"/>
            </a:endParaRPr>
          </a:p>
        </p:txBody>
      </p:sp>
      <p:pic>
        <p:nvPicPr>
          <p:cNvPr id="124" name="그림 123">
            <a:extLst>
              <a:ext uri="{FF2B5EF4-FFF2-40B4-BE49-F238E27FC236}">
                <a16:creationId xmlns:a16="http://schemas.microsoft.com/office/drawing/2014/main" xmlns="" id="{3A6B3A7E-5E83-4C54-A6E3-F42561C0E097}"/>
              </a:ext>
            </a:extLst>
          </p:cNvPr>
          <p:cNvPicPr>
            <a:picLocks noChangeAspect="1"/>
          </p:cNvPicPr>
          <p:nvPr/>
        </p:nvPicPr>
        <p:blipFill>
          <a:blip r:embed="rId2"/>
          <a:stretch>
            <a:fillRect/>
          </a:stretch>
        </p:blipFill>
        <p:spPr>
          <a:xfrm>
            <a:off x="966011" y="7408623"/>
            <a:ext cx="3033436" cy="503699"/>
          </a:xfrm>
          <a:prstGeom prst="rect">
            <a:avLst/>
          </a:prstGeom>
        </p:spPr>
      </p:pic>
      <p:sp>
        <p:nvSpPr>
          <p:cNvPr id="86" name="Text Box 2209"/>
          <p:cNvSpPr txBox="1">
            <a:spLocks noChangeArrowheads="1"/>
          </p:cNvSpPr>
          <p:nvPr/>
        </p:nvSpPr>
        <p:spPr bwMode="auto">
          <a:xfrm>
            <a:off x="792163" y="3186113"/>
            <a:ext cx="4968875" cy="1606550"/>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Sensor In</a:t>
            </a:r>
            <a:r>
              <a:rPr lang="en-US" altLang="ko-KR" dirty="0">
                <a:solidFill>
                  <a:schemeClr val="tx1"/>
                </a:solidFill>
                <a:latin typeface="Arial" panose="020B0604020202020204" pitchFamily="34" charset="0"/>
                <a:cs typeface="Arial" panose="020B0604020202020204" pitchFamily="34" charset="0"/>
              </a:rPr>
              <a:t> : Connect the sensors. The sensor are composed of both signal and ground terminals, with a voltage difference of 5V.  In the case that the sensor used for input is of the N/O (Normal Open) type, when the voltage difference between the signal and ground falls to 0V (short), the </a:t>
            </a:r>
            <a:r>
              <a:rPr lang="en-US" altLang="ko-KR" dirty="0" smtClean="0">
                <a:solidFill>
                  <a:schemeClr val="tx1"/>
                </a:solidFill>
                <a:latin typeface="Arial" panose="020B0604020202020204" pitchFamily="34" charset="0"/>
                <a:cs typeface="Arial" panose="020B0604020202020204" pitchFamily="34" charset="0"/>
              </a:rPr>
              <a:t>DVR </a:t>
            </a:r>
            <a:r>
              <a:rPr lang="en-US" altLang="ko-KR" dirty="0">
                <a:solidFill>
                  <a:schemeClr val="tx1"/>
                </a:solidFill>
                <a:latin typeface="Arial" panose="020B0604020202020204" pitchFamily="34" charset="0"/>
                <a:cs typeface="Arial" panose="020B0604020202020204" pitchFamily="34" charset="0"/>
              </a:rPr>
              <a:t>can use this as a trigger to start alarm/sensor based recording. </a:t>
            </a:r>
          </a:p>
          <a:p>
            <a:r>
              <a:rPr lang="en-US" altLang="ko-KR" b="1" dirty="0">
                <a:solidFill>
                  <a:schemeClr val="tx1"/>
                </a:solidFill>
                <a:latin typeface="Arial" panose="020B0604020202020204" pitchFamily="34" charset="0"/>
                <a:cs typeface="Arial" panose="020B0604020202020204" pitchFamily="34" charset="0"/>
              </a:rPr>
              <a:t>Sensor Out</a:t>
            </a:r>
            <a:r>
              <a:rPr lang="en-US" altLang="ko-KR" dirty="0">
                <a:solidFill>
                  <a:schemeClr val="tx1"/>
                </a:solidFill>
                <a:latin typeface="Arial" panose="020B0604020202020204" pitchFamily="34" charset="0"/>
                <a:cs typeface="Arial" panose="020B0604020202020204" pitchFamily="34" charset="0"/>
              </a:rPr>
              <a:t> : Connecting external electrical devices</a:t>
            </a:r>
          </a:p>
          <a:p>
            <a:r>
              <a:rPr lang="en-US" altLang="ko-KR" dirty="0">
                <a:solidFill>
                  <a:schemeClr val="tx1"/>
                </a:solidFill>
                <a:latin typeface="Arial" panose="020B0604020202020204" pitchFamily="34" charset="0"/>
                <a:cs typeface="Arial" panose="020B0604020202020204" pitchFamily="34" charset="0"/>
              </a:rPr>
              <a:t>The relay output terminal does not provide power, and functions only on an ON/OFF basis via a relay.  Normally, the signal and ground should be on an OPEN basis, and the </a:t>
            </a:r>
            <a:r>
              <a:rPr lang="en-US" altLang="ko-KR" dirty="0" smtClean="0">
                <a:solidFill>
                  <a:schemeClr val="tx1"/>
                </a:solidFill>
                <a:latin typeface="Arial" panose="020B0604020202020204" pitchFamily="34" charset="0"/>
                <a:cs typeface="Arial" panose="020B0604020202020204" pitchFamily="34" charset="0"/>
              </a:rPr>
              <a:t>DVR </a:t>
            </a:r>
            <a:r>
              <a:rPr lang="en-US" altLang="ko-KR" dirty="0">
                <a:solidFill>
                  <a:schemeClr val="tx1"/>
                </a:solidFill>
                <a:latin typeface="Arial" panose="020B0604020202020204" pitchFamily="34" charset="0"/>
                <a:cs typeface="Arial" panose="020B0604020202020204" pitchFamily="34" charset="0"/>
              </a:rPr>
              <a:t>will complete the relay connection.  </a:t>
            </a:r>
          </a:p>
        </p:txBody>
      </p:sp>
      <p:sp>
        <p:nvSpPr>
          <p:cNvPr id="88" name="Text Box 2210"/>
          <p:cNvSpPr txBox="1">
            <a:spLocks noChangeArrowheads="1"/>
          </p:cNvSpPr>
          <p:nvPr/>
        </p:nvSpPr>
        <p:spPr bwMode="auto">
          <a:xfrm>
            <a:off x="792163" y="4878388"/>
            <a:ext cx="4968875" cy="1615827"/>
          </a:xfrm>
          <a:prstGeom prst="rect">
            <a:avLst/>
          </a:prstGeom>
          <a:noFill/>
          <a:ln w="9525">
            <a:noFill/>
            <a:miter lim="800000"/>
            <a:headEnd/>
            <a:tailEnd/>
          </a:ln>
          <a:effectLst/>
        </p:spPr>
        <p:txBody>
          <a:bodyPr>
            <a:spAutoFit/>
          </a:bodyPr>
          <a:lstStyle/>
          <a:p>
            <a:r>
              <a:rPr lang="en-US" altLang="en-US" b="1" dirty="0">
                <a:solidFill>
                  <a:schemeClr val="tx1"/>
                </a:solidFill>
                <a:latin typeface="Arial" panose="020B0604020202020204" pitchFamily="34" charset="0"/>
                <a:cs typeface="Arial" panose="020B0604020202020204" pitchFamily="34" charset="0"/>
              </a:rPr>
              <a:t>3) Connecting with PC using LAN cable</a:t>
            </a:r>
          </a:p>
          <a:p>
            <a:endParaRPr lang="en-US" altLang="en-US" b="1" dirty="0">
              <a:solidFill>
                <a:schemeClr val="tx1"/>
              </a:solidFill>
              <a:latin typeface="Arial" panose="020B0604020202020204" pitchFamily="34" charset="0"/>
              <a:cs typeface="Arial" panose="020B0604020202020204" pitchFamily="34" charset="0"/>
            </a:endParaRPr>
          </a:p>
          <a:p>
            <a:r>
              <a:rPr lang="en-US" altLang="en-US" dirty="0">
                <a:solidFill>
                  <a:schemeClr val="tx1"/>
                </a:solidFill>
                <a:latin typeface="Arial" panose="020B0604020202020204" pitchFamily="34" charset="0"/>
                <a:cs typeface="Arial" panose="020B0604020202020204" pitchFamily="34" charset="0"/>
              </a:rPr>
              <a:t>If you want to connect </a:t>
            </a:r>
            <a:r>
              <a:rPr lang="en-US" altLang="en-US" dirty="0" smtClean="0">
                <a:solidFill>
                  <a:schemeClr val="tx1"/>
                </a:solidFill>
                <a:latin typeface="Arial" panose="020B0604020202020204" pitchFamily="34" charset="0"/>
                <a:cs typeface="Arial" panose="020B0604020202020204" pitchFamily="34" charset="0"/>
              </a:rPr>
              <a:t>DVR </a:t>
            </a:r>
            <a:r>
              <a:rPr lang="en-US" altLang="en-US" dirty="0">
                <a:solidFill>
                  <a:schemeClr val="tx1"/>
                </a:solidFill>
                <a:latin typeface="Arial" panose="020B0604020202020204" pitchFamily="34" charset="0"/>
                <a:cs typeface="Arial" panose="020B0604020202020204" pitchFamily="34" charset="0"/>
              </a:rPr>
              <a:t>to PC directly, use </a:t>
            </a:r>
            <a:r>
              <a:rPr lang="en-US" altLang="ko-KR" dirty="0">
                <a:solidFill>
                  <a:schemeClr val="tx1"/>
                </a:solidFill>
                <a:latin typeface="Arial" panose="020B0604020202020204" pitchFamily="34" charset="0"/>
                <a:cs typeface="Arial" panose="020B0604020202020204" pitchFamily="34" charset="0"/>
              </a:rPr>
              <a:t>LAN</a:t>
            </a:r>
            <a:r>
              <a:rPr lang="en-US" altLang="en-US" dirty="0">
                <a:solidFill>
                  <a:schemeClr val="tx1"/>
                </a:solidFill>
                <a:latin typeface="Arial" panose="020B0604020202020204" pitchFamily="34" charset="0"/>
                <a:cs typeface="Arial" panose="020B0604020202020204" pitchFamily="34" charset="0"/>
              </a:rPr>
              <a:t> </a:t>
            </a:r>
            <a:r>
              <a:rPr lang="en-US" altLang="ko-KR" dirty="0">
                <a:solidFill>
                  <a:schemeClr val="tx1"/>
                </a:solidFill>
                <a:latin typeface="Arial" panose="020B0604020202020204" pitchFamily="34" charset="0"/>
                <a:cs typeface="Arial" panose="020B0604020202020204" pitchFamily="34" charset="0"/>
              </a:rPr>
              <a:t>c</a:t>
            </a:r>
            <a:r>
              <a:rPr lang="en-US" altLang="en-US" dirty="0">
                <a:solidFill>
                  <a:schemeClr val="tx1"/>
                </a:solidFill>
                <a:latin typeface="Arial" panose="020B0604020202020204" pitchFamily="34" charset="0"/>
                <a:cs typeface="Arial" panose="020B0604020202020204" pitchFamily="34" charset="0"/>
              </a:rPr>
              <a:t>able, and if you want to </a:t>
            </a:r>
            <a:endParaRPr lang="en-US" altLang="ko-KR" dirty="0">
              <a:solidFill>
                <a:schemeClr val="tx1"/>
              </a:solidFill>
              <a:latin typeface="Arial" panose="020B0604020202020204" pitchFamily="34" charset="0"/>
              <a:cs typeface="Arial" panose="020B0604020202020204" pitchFamily="34" charset="0"/>
            </a:endParaRPr>
          </a:p>
          <a:p>
            <a:r>
              <a:rPr lang="en-US" altLang="en-US" dirty="0">
                <a:solidFill>
                  <a:schemeClr val="tx1"/>
                </a:solidFill>
                <a:latin typeface="Arial" panose="020B0604020202020204" pitchFamily="34" charset="0"/>
                <a:cs typeface="Arial" panose="020B0604020202020204" pitchFamily="34" charset="0"/>
              </a:rPr>
              <a:t>use HUB, </a:t>
            </a:r>
            <a:r>
              <a:rPr lang="en-US" altLang="ko-KR" dirty="0">
                <a:solidFill>
                  <a:schemeClr val="tx1"/>
                </a:solidFill>
                <a:latin typeface="Arial" panose="020B0604020202020204" pitchFamily="34" charset="0"/>
                <a:cs typeface="Arial" panose="020B0604020202020204" pitchFamily="34" charset="0"/>
              </a:rPr>
              <a:t>connect</a:t>
            </a:r>
            <a:r>
              <a:rPr lang="en-US" altLang="en-US" dirty="0">
                <a:solidFill>
                  <a:schemeClr val="tx1"/>
                </a:solidFill>
                <a:latin typeface="Arial" panose="020B0604020202020204" pitchFamily="34" charset="0"/>
                <a:cs typeface="Arial" panose="020B0604020202020204" pitchFamily="34" charset="0"/>
              </a:rPr>
              <a:t> </a:t>
            </a:r>
            <a:r>
              <a:rPr lang="en-US" altLang="ko-KR" dirty="0">
                <a:solidFill>
                  <a:schemeClr val="tx1"/>
                </a:solidFill>
                <a:latin typeface="Arial" panose="020B0604020202020204" pitchFamily="34" charset="0"/>
                <a:cs typeface="Arial" panose="020B0604020202020204" pitchFamily="34" charset="0"/>
              </a:rPr>
              <a:t>c</a:t>
            </a:r>
            <a:r>
              <a:rPr lang="en-US" altLang="en-US" dirty="0">
                <a:solidFill>
                  <a:schemeClr val="tx1"/>
                </a:solidFill>
                <a:latin typeface="Arial" panose="020B0604020202020204" pitchFamily="34" charset="0"/>
                <a:cs typeface="Arial" panose="020B0604020202020204" pitchFamily="34" charset="0"/>
              </a:rPr>
              <a:t>able</a:t>
            </a:r>
            <a:r>
              <a:rPr lang="en-US" altLang="ko-KR" dirty="0">
                <a:solidFill>
                  <a:schemeClr val="tx1"/>
                </a:solidFill>
                <a:latin typeface="Arial" panose="020B0604020202020204" pitchFamily="34" charset="0"/>
                <a:cs typeface="Arial" panose="020B0604020202020204" pitchFamily="34" charset="0"/>
              </a:rPr>
              <a:t> via hub</a:t>
            </a:r>
            <a:r>
              <a:rPr lang="en-US" altLang="en-US" dirty="0">
                <a:solidFill>
                  <a:schemeClr val="tx1"/>
                </a:solidFill>
                <a:latin typeface="Arial" panose="020B0604020202020204" pitchFamily="34" charset="0"/>
                <a:cs typeface="Arial" panose="020B0604020202020204" pitchFamily="34" charset="0"/>
              </a:rPr>
              <a:t>.</a:t>
            </a:r>
          </a:p>
          <a:p>
            <a:endParaRPr lang="en-US" altLang="en-US" dirty="0">
              <a:solidFill>
                <a:schemeClr val="tx1"/>
              </a:solidFill>
              <a:latin typeface="Arial" panose="020B0604020202020204" pitchFamily="34" charset="0"/>
              <a:cs typeface="Arial" panose="020B0604020202020204" pitchFamily="34" charset="0"/>
            </a:endParaRPr>
          </a:p>
          <a:p>
            <a:r>
              <a:rPr lang="en-US" altLang="en-US" dirty="0">
                <a:solidFill>
                  <a:schemeClr val="tx1"/>
                </a:solidFill>
                <a:latin typeface="Arial" panose="020B0604020202020204" pitchFamily="34" charset="0"/>
                <a:cs typeface="Arial" panose="020B0604020202020204" pitchFamily="34" charset="0"/>
              </a:rPr>
              <a:t>*Hub  : This is a device connecting one office to devices located near </a:t>
            </a:r>
            <a:r>
              <a:rPr lang="en-US" altLang="en-US" dirty="0" smtClean="0">
                <a:solidFill>
                  <a:schemeClr val="tx1"/>
                </a:solidFill>
                <a:latin typeface="Arial" panose="020B0604020202020204" pitchFamily="34" charset="0"/>
                <a:cs typeface="Arial" panose="020B0604020202020204" pitchFamily="34" charset="0"/>
              </a:rPr>
              <a:t>with</a:t>
            </a:r>
          </a:p>
          <a:p>
            <a:r>
              <a:rPr lang="en-US" altLang="en-US" dirty="0">
                <a:solidFill>
                  <a:schemeClr val="tx1"/>
                </a:solidFill>
                <a:latin typeface="Arial" panose="020B0604020202020204" pitchFamily="34" charset="0"/>
                <a:cs typeface="Arial" panose="020B0604020202020204" pitchFamily="34" charset="0"/>
              </a:rPr>
              <a:t> </a:t>
            </a:r>
            <a:r>
              <a:rPr lang="en-US" altLang="en-US" dirty="0" smtClean="0">
                <a:solidFill>
                  <a:schemeClr val="tx1"/>
                </a:solidFill>
                <a:latin typeface="Arial" panose="020B0604020202020204" pitchFamily="34" charset="0"/>
                <a:cs typeface="Arial" panose="020B0604020202020204" pitchFamily="34" charset="0"/>
              </a:rPr>
              <a:t>           using cable </a:t>
            </a:r>
            <a:r>
              <a:rPr lang="en-US" altLang="en-US" dirty="0">
                <a:solidFill>
                  <a:schemeClr val="tx1"/>
                </a:solidFill>
                <a:latin typeface="Arial" panose="020B0604020202020204" pitchFamily="34" charset="0"/>
                <a:cs typeface="Arial" panose="020B0604020202020204" pitchFamily="34" charset="0"/>
              </a:rPr>
              <a:t>when you organize LAN</a:t>
            </a:r>
          </a:p>
          <a:p>
            <a:r>
              <a:rPr lang="en-US" altLang="en-US" dirty="0">
                <a:solidFill>
                  <a:schemeClr val="tx1"/>
                </a:solidFill>
                <a:latin typeface="Arial" panose="020B0604020202020204" pitchFamily="34" charset="0"/>
                <a:cs typeface="Arial" panose="020B0604020202020204" pitchFamily="34" charset="0"/>
              </a:rPr>
              <a:t>*Cable : This is standard UTP cable used for communication among </a:t>
            </a:r>
            <a:r>
              <a:rPr lang="en-US" altLang="ko-KR" dirty="0">
                <a:solidFill>
                  <a:schemeClr val="tx1"/>
                </a:solidFill>
                <a:latin typeface="Arial" panose="020B0604020202020204" pitchFamily="34" charset="0"/>
                <a:cs typeface="Arial" panose="020B0604020202020204" pitchFamily="34" charset="0"/>
              </a:rPr>
              <a:t> </a:t>
            </a:r>
          </a:p>
          <a:p>
            <a:r>
              <a:rPr lang="en-US" altLang="ko-KR" dirty="0">
                <a:solidFill>
                  <a:schemeClr val="tx1"/>
                </a:solidFill>
                <a:latin typeface="Arial" panose="020B0604020202020204" pitchFamily="34" charset="0"/>
                <a:cs typeface="Arial" panose="020B0604020202020204" pitchFamily="34" charset="0"/>
              </a:rPr>
              <a:t>              </a:t>
            </a:r>
            <a:r>
              <a:rPr lang="en-US" altLang="en-US" dirty="0">
                <a:solidFill>
                  <a:schemeClr val="tx1"/>
                </a:solidFill>
                <a:latin typeface="Arial" panose="020B0604020202020204" pitchFamily="34" charset="0"/>
                <a:cs typeface="Arial" panose="020B0604020202020204" pitchFamily="34" charset="0"/>
              </a:rPr>
              <a:t>devices through Hub and others when you organize LAN</a:t>
            </a:r>
            <a:r>
              <a:rPr lang="en-US" altLang="en-US" b="1"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7168305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슬라이드 번호 개체 틀 1"/>
          <p:cNvSpPr>
            <a:spLocks noGrp="1"/>
          </p:cNvSpPr>
          <p:nvPr>
            <p:ph type="sldNum" sz="quarter" idx="10"/>
          </p:nvPr>
        </p:nvSpPr>
        <p:spPr/>
        <p:txBody>
          <a:bodyPr/>
          <a:lstStyle/>
          <a:p>
            <a:fld id="{A2B480FA-0FEE-408B-92C2-A4090DBCF8A5}" type="slidenum">
              <a:rPr lang="en-US" altLang="ko-KR"/>
              <a:pPr/>
              <a:t>17</a:t>
            </a:fld>
            <a:endParaRPr lang="en-US" altLang="ko-KR"/>
          </a:p>
        </p:txBody>
      </p:sp>
      <p:sp>
        <p:nvSpPr>
          <p:cNvPr id="183902" name="Text Box 606"/>
          <p:cNvSpPr txBox="1">
            <a:spLocks noChangeArrowheads="1"/>
          </p:cNvSpPr>
          <p:nvPr/>
        </p:nvSpPr>
        <p:spPr bwMode="auto">
          <a:xfrm>
            <a:off x="2808288" y="482600"/>
            <a:ext cx="3052762" cy="228600"/>
          </a:xfrm>
          <a:prstGeom prst="rect">
            <a:avLst/>
          </a:prstGeom>
          <a:noFill/>
          <a:ln w="9525" algn="ctr">
            <a:noFill/>
            <a:miter lim="800000"/>
            <a:headEnd/>
            <a:tailEnd/>
          </a:ln>
          <a:effectLst/>
        </p:spPr>
        <p:txBody>
          <a:bodyPr>
            <a:spAutoFit/>
          </a:bodyPr>
          <a:lstStyle/>
          <a:p>
            <a:pPr algn="r">
              <a:spcBef>
                <a:spcPct val="50000"/>
              </a:spcBef>
            </a:pPr>
            <a:r>
              <a:rPr lang="en-US" altLang="ko-KR" sz="900" b="1">
                <a:solidFill>
                  <a:schemeClr val="tx1"/>
                </a:solidFill>
                <a:latin typeface="Arial" charset="0"/>
                <a:ea typeface="휴먼옛체" pitchFamily="18" charset="-127"/>
              </a:rPr>
              <a:t>CH 2   Installation Method and Cautions</a:t>
            </a:r>
          </a:p>
        </p:txBody>
      </p:sp>
      <p:pic>
        <p:nvPicPr>
          <p:cNvPr id="18" name="그림 17">
            <a:extLst>
              <a:ext uri="{FF2B5EF4-FFF2-40B4-BE49-F238E27FC236}">
                <a16:creationId xmlns:a16="http://schemas.microsoft.com/office/drawing/2014/main" xmlns="" id="{1F4B55EF-E4D7-48FC-A993-51B20E141462}"/>
              </a:ext>
            </a:extLst>
          </p:cNvPr>
          <p:cNvPicPr>
            <a:picLocks noChangeAspect="1"/>
          </p:cNvPicPr>
          <p:nvPr/>
        </p:nvPicPr>
        <p:blipFill>
          <a:blip r:embed="rId2"/>
          <a:stretch>
            <a:fillRect/>
          </a:stretch>
        </p:blipFill>
        <p:spPr>
          <a:xfrm>
            <a:off x="1342341" y="3211838"/>
            <a:ext cx="3033436" cy="503699"/>
          </a:xfrm>
          <a:prstGeom prst="rect">
            <a:avLst/>
          </a:prstGeom>
        </p:spPr>
      </p:pic>
      <p:grpSp>
        <p:nvGrpSpPr>
          <p:cNvPr id="19" name="그룹 18">
            <a:extLst>
              <a:ext uri="{FF2B5EF4-FFF2-40B4-BE49-F238E27FC236}">
                <a16:creationId xmlns:a16="http://schemas.microsoft.com/office/drawing/2014/main" xmlns="" id="{A2E85F54-6515-4E03-910D-B06FE50A6B43}"/>
              </a:ext>
            </a:extLst>
          </p:cNvPr>
          <p:cNvGrpSpPr/>
          <p:nvPr/>
        </p:nvGrpSpPr>
        <p:grpSpPr>
          <a:xfrm>
            <a:off x="1844798" y="1963628"/>
            <a:ext cx="3022614" cy="1698625"/>
            <a:chOff x="2059168" y="1476375"/>
            <a:chExt cx="3228795" cy="1698625"/>
          </a:xfrm>
        </p:grpSpPr>
        <p:sp>
          <p:nvSpPr>
            <p:cNvPr id="20" name="AutoShape 922">
              <a:extLst>
                <a:ext uri="{FF2B5EF4-FFF2-40B4-BE49-F238E27FC236}">
                  <a16:creationId xmlns:a16="http://schemas.microsoft.com/office/drawing/2014/main" xmlns="" id="{2EB8CE1F-6715-4769-9511-711C2C7CBF2F}"/>
                </a:ext>
              </a:extLst>
            </p:cNvPr>
            <p:cNvSpPr>
              <a:spLocks noChangeAspect="1" noChangeArrowheads="1" noTextEdit="1"/>
            </p:cNvSpPr>
            <p:nvPr/>
          </p:nvSpPr>
          <p:spPr bwMode="auto">
            <a:xfrm>
              <a:off x="2690813" y="1476375"/>
              <a:ext cx="2597150" cy="1698625"/>
            </a:xfrm>
            <a:prstGeom prst="rect">
              <a:avLst/>
            </a:prstGeom>
            <a:noFill/>
            <a:ln w="9525">
              <a:noFill/>
              <a:miter lim="800000"/>
              <a:headEnd/>
              <a:tailEnd/>
            </a:ln>
          </p:spPr>
          <p:txBody>
            <a:bodyPr/>
            <a:lstStyle/>
            <a:p>
              <a:endParaRPr lang="ko-KR" altLang="en-US"/>
            </a:p>
          </p:txBody>
        </p:sp>
        <p:sp>
          <p:nvSpPr>
            <p:cNvPr id="21" name="Line 1199">
              <a:extLst>
                <a:ext uri="{FF2B5EF4-FFF2-40B4-BE49-F238E27FC236}">
                  <a16:creationId xmlns:a16="http://schemas.microsoft.com/office/drawing/2014/main" xmlns="" id="{16926EE8-F3D0-4F3B-8C3F-A3D564306E96}"/>
                </a:ext>
              </a:extLst>
            </p:cNvPr>
            <p:cNvSpPr>
              <a:spLocks noChangeShapeType="1"/>
            </p:cNvSpPr>
            <p:nvPr/>
          </p:nvSpPr>
          <p:spPr bwMode="auto">
            <a:xfrm flipV="1">
              <a:off x="2843955" y="1830143"/>
              <a:ext cx="0" cy="1228266"/>
            </a:xfrm>
            <a:prstGeom prst="line">
              <a:avLst/>
            </a:prstGeom>
            <a:noFill/>
            <a:ln w="12700" cap="rnd">
              <a:solidFill>
                <a:srgbClr val="000000"/>
              </a:solidFill>
              <a:round/>
              <a:headEnd/>
              <a:tailEnd/>
            </a:ln>
          </p:spPr>
          <p:txBody>
            <a:bodyPr/>
            <a:lstStyle/>
            <a:p>
              <a:endParaRPr lang="ko-KR" altLang="en-US"/>
            </a:p>
          </p:txBody>
        </p:sp>
        <p:sp>
          <p:nvSpPr>
            <p:cNvPr id="22" name="Line 1200">
              <a:extLst>
                <a:ext uri="{FF2B5EF4-FFF2-40B4-BE49-F238E27FC236}">
                  <a16:creationId xmlns:a16="http://schemas.microsoft.com/office/drawing/2014/main" xmlns="" id="{B0F8D5A1-1A3A-4B32-95B5-8AC1A8BED4B4}"/>
                </a:ext>
              </a:extLst>
            </p:cNvPr>
            <p:cNvSpPr>
              <a:spLocks noChangeShapeType="1"/>
            </p:cNvSpPr>
            <p:nvPr/>
          </p:nvSpPr>
          <p:spPr bwMode="auto">
            <a:xfrm flipH="1" flipV="1">
              <a:off x="2865493" y="1793415"/>
              <a:ext cx="3050" cy="1273424"/>
            </a:xfrm>
            <a:prstGeom prst="line">
              <a:avLst/>
            </a:prstGeom>
            <a:noFill/>
            <a:ln w="12700" cap="rnd">
              <a:solidFill>
                <a:srgbClr val="000000"/>
              </a:solidFill>
              <a:round/>
              <a:headEnd/>
              <a:tailEnd/>
            </a:ln>
          </p:spPr>
          <p:txBody>
            <a:bodyPr/>
            <a:lstStyle/>
            <a:p>
              <a:endParaRPr lang="ko-KR" altLang="en-US"/>
            </a:p>
          </p:txBody>
        </p:sp>
        <p:sp>
          <p:nvSpPr>
            <p:cNvPr id="24" name="Rectangle 1204">
              <a:extLst>
                <a:ext uri="{FF2B5EF4-FFF2-40B4-BE49-F238E27FC236}">
                  <a16:creationId xmlns:a16="http://schemas.microsoft.com/office/drawing/2014/main" xmlns="" id="{98CF2F71-EF21-4C2F-88FF-EFE10D831C9F}"/>
                </a:ext>
              </a:extLst>
            </p:cNvPr>
            <p:cNvSpPr>
              <a:spLocks noChangeArrowheads="1"/>
            </p:cNvSpPr>
            <p:nvPr/>
          </p:nvSpPr>
          <p:spPr bwMode="auto">
            <a:xfrm>
              <a:off x="2059168" y="1821203"/>
              <a:ext cx="684938" cy="107722"/>
            </a:xfrm>
            <a:prstGeom prst="rect">
              <a:avLst/>
            </a:prstGeom>
            <a:noFill/>
            <a:ln w="9525">
              <a:noFill/>
              <a:miter lim="800000"/>
              <a:headEnd/>
              <a:tailEnd/>
            </a:ln>
          </p:spPr>
          <p:txBody>
            <a:bodyPr wrap="none" lIns="0" tIns="0" rIns="0" bIns="0">
              <a:spAutoFit/>
            </a:bodyPr>
            <a:lstStyle/>
            <a:p>
              <a:r>
                <a:rPr lang="en-US" altLang="ko-KR" sz="700" b="0" dirty="0">
                  <a:solidFill>
                    <a:srgbClr val="000000"/>
                  </a:solidFill>
                  <a:latin typeface="Arial" charset="0"/>
                </a:rPr>
                <a:t>RS 485 CABLE </a:t>
              </a:r>
              <a:endParaRPr lang="en-US" altLang="ko-KR" sz="1200" b="0" dirty="0">
                <a:latin typeface="굴림" pitchFamily="50" charset="-127"/>
              </a:endParaRPr>
            </a:p>
          </p:txBody>
        </p:sp>
        <p:sp>
          <p:nvSpPr>
            <p:cNvPr id="25" name="Rectangle 1207">
              <a:extLst>
                <a:ext uri="{FF2B5EF4-FFF2-40B4-BE49-F238E27FC236}">
                  <a16:creationId xmlns:a16="http://schemas.microsoft.com/office/drawing/2014/main" xmlns="" id="{8F980299-0291-42B1-83DC-6A3576801688}"/>
                </a:ext>
              </a:extLst>
            </p:cNvPr>
            <p:cNvSpPr>
              <a:spLocks noChangeArrowheads="1"/>
            </p:cNvSpPr>
            <p:nvPr/>
          </p:nvSpPr>
          <p:spPr bwMode="auto">
            <a:xfrm>
              <a:off x="4205889" y="1626165"/>
              <a:ext cx="189154" cy="107722"/>
            </a:xfrm>
            <a:prstGeom prst="rect">
              <a:avLst/>
            </a:prstGeom>
            <a:noFill/>
            <a:ln w="9525">
              <a:noFill/>
              <a:miter lim="800000"/>
              <a:headEnd/>
              <a:tailEnd/>
            </a:ln>
          </p:spPr>
          <p:txBody>
            <a:bodyPr wrap="none" lIns="0" tIns="0" rIns="0" bIns="0">
              <a:spAutoFit/>
            </a:bodyPr>
            <a:lstStyle/>
            <a:p>
              <a:r>
                <a:rPr lang="en-US" altLang="ko-KR" sz="700" b="0" dirty="0">
                  <a:solidFill>
                    <a:srgbClr val="000000"/>
                  </a:solidFill>
                  <a:latin typeface="Arial" charset="0"/>
                </a:rPr>
                <a:t>POE</a:t>
              </a:r>
              <a:endParaRPr lang="en-US" altLang="ko-KR" sz="1200" b="0" dirty="0">
                <a:latin typeface="굴림" pitchFamily="50" charset="-127"/>
              </a:endParaRPr>
            </a:p>
          </p:txBody>
        </p:sp>
      </p:grpSp>
      <p:pic>
        <p:nvPicPr>
          <p:cNvPr id="26" name="그림 25">
            <a:extLst>
              <a:ext uri="{FF2B5EF4-FFF2-40B4-BE49-F238E27FC236}">
                <a16:creationId xmlns:a16="http://schemas.microsoft.com/office/drawing/2014/main" xmlns="" id="{22289C58-488B-4286-BF85-DD10441B4206}"/>
              </a:ext>
            </a:extLst>
          </p:cNvPr>
          <p:cNvPicPr>
            <a:picLocks noChangeAspect="1"/>
          </p:cNvPicPr>
          <p:nvPr/>
        </p:nvPicPr>
        <p:blipFill>
          <a:blip r:embed="rId3"/>
          <a:stretch>
            <a:fillRect/>
          </a:stretch>
        </p:blipFill>
        <p:spPr>
          <a:xfrm>
            <a:off x="2628355" y="2422895"/>
            <a:ext cx="420825" cy="605397"/>
          </a:xfrm>
          <a:prstGeom prst="rect">
            <a:avLst/>
          </a:prstGeom>
        </p:spPr>
      </p:pic>
      <p:sp>
        <p:nvSpPr>
          <p:cNvPr id="27" name="Freeform 1203">
            <a:extLst>
              <a:ext uri="{FF2B5EF4-FFF2-40B4-BE49-F238E27FC236}">
                <a16:creationId xmlns:a16="http://schemas.microsoft.com/office/drawing/2014/main" xmlns="" id="{A073EF6E-9082-4A08-9F8E-297ADB51FDC3}"/>
              </a:ext>
            </a:extLst>
          </p:cNvPr>
          <p:cNvSpPr>
            <a:spLocks/>
          </p:cNvSpPr>
          <p:nvPr/>
        </p:nvSpPr>
        <p:spPr bwMode="auto">
          <a:xfrm>
            <a:off x="2774445" y="2255360"/>
            <a:ext cx="1314549" cy="1070721"/>
          </a:xfrm>
          <a:custGeom>
            <a:avLst/>
            <a:gdLst/>
            <a:ahLst/>
            <a:cxnLst>
              <a:cxn ang="0">
                <a:pos x="471" y="807"/>
              </a:cxn>
              <a:cxn ang="0">
                <a:pos x="471" y="0"/>
              </a:cxn>
              <a:cxn ang="0">
                <a:pos x="0" y="0"/>
              </a:cxn>
              <a:cxn ang="0">
                <a:pos x="0" y="138"/>
              </a:cxn>
            </a:cxnLst>
            <a:rect l="0" t="0" r="r" b="b"/>
            <a:pathLst>
              <a:path w="471" h="807">
                <a:moveTo>
                  <a:pt x="471" y="807"/>
                </a:moveTo>
                <a:lnTo>
                  <a:pt x="471" y="0"/>
                </a:lnTo>
                <a:lnTo>
                  <a:pt x="0" y="0"/>
                </a:lnTo>
                <a:lnTo>
                  <a:pt x="0" y="138"/>
                </a:lnTo>
              </a:path>
            </a:pathLst>
          </a:custGeom>
          <a:noFill/>
          <a:ln w="12700" cap="rnd">
            <a:solidFill>
              <a:srgbClr val="FF0000"/>
            </a:solidFill>
            <a:prstDash val="solid"/>
            <a:round/>
            <a:headEnd/>
            <a:tailEnd/>
          </a:ln>
        </p:spPr>
        <p:txBody>
          <a:bodyPr/>
          <a:lstStyle/>
          <a:p>
            <a:endParaRPr lang="ko-KR" altLang="en-US" u="sng" dirty="0"/>
          </a:p>
        </p:txBody>
      </p:sp>
      <p:sp>
        <p:nvSpPr>
          <p:cNvPr id="28" name="Freeform 1202">
            <a:extLst>
              <a:ext uri="{FF2B5EF4-FFF2-40B4-BE49-F238E27FC236}">
                <a16:creationId xmlns:a16="http://schemas.microsoft.com/office/drawing/2014/main" xmlns="" id="{E1C44B01-2E68-4F4C-B1D9-9E2F53A80F08}"/>
              </a:ext>
            </a:extLst>
          </p:cNvPr>
          <p:cNvSpPr>
            <a:spLocks/>
          </p:cNvSpPr>
          <p:nvPr/>
        </p:nvSpPr>
        <p:spPr bwMode="auto">
          <a:xfrm rot="5400000">
            <a:off x="2650923" y="2243276"/>
            <a:ext cx="136839" cy="279753"/>
          </a:xfrm>
          <a:custGeom>
            <a:avLst/>
            <a:gdLst/>
            <a:ahLst/>
            <a:cxnLst>
              <a:cxn ang="0">
                <a:pos x="0" y="96"/>
              </a:cxn>
              <a:cxn ang="0">
                <a:pos x="0" y="0"/>
              </a:cxn>
              <a:cxn ang="0">
                <a:pos x="753" y="0"/>
              </a:cxn>
            </a:cxnLst>
            <a:rect l="0" t="0" r="r" b="b"/>
            <a:pathLst>
              <a:path w="753" h="96">
                <a:moveTo>
                  <a:pt x="0" y="96"/>
                </a:moveTo>
                <a:lnTo>
                  <a:pt x="0" y="0"/>
                </a:lnTo>
                <a:lnTo>
                  <a:pt x="753" y="0"/>
                </a:lnTo>
              </a:path>
            </a:pathLst>
          </a:custGeom>
          <a:noFill/>
          <a:ln w="12700" cap="rnd">
            <a:solidFill>
              <a:srgbClr val="000000"/>
            </a:solidFill>
            <a:prstDash val="solid"/>
            <a:round/>
            <a:headEnd/>
            <a:tailEnd/>
          </a:ln>
        </p:spPr>
        <p:txBody>
          <a:bodyPr/>
          <a:lstStyle/>
          <a:p>
            <a:endParaRPr lang="ko-KR" altLang="en-US"/>
          </a:p>
        </p:txBody>
      </p:sp>
      <p:sp>
        <p:nvSpPr>
          <p:cNvPr id="29" name="Freeform 1202">
            <a:extLst>
              <a:ext uri="{FF2B5EF4-FFF2-40B4-BE49-F238E27FC236}">
                <a16:creationId xmlns:a16="http://schemas.microsoft.com/office/drawing/2014/main" xmlns="" id="{C795068C-A4E6-4874-B5AE-94AE646D4F88}"/>
              </a:ext>
            </a:extLst>
          </p:cNvPr>
          <p:cNvSpPr>
            <a:spLocks/>
          </p:cNvSpPr>
          <p:nvPr/>
        </p:nvSpPr>
        <p:spPr bwMode="auto">
          <a:xfrm rot="5400000">
            <a:off x="2659294" y="2231486"/>
            <a:ext cx="170903" cy="269267"/>
          </a:xfrm>
          <a:custGeom>
            <a:avLst/>
            <a:gdLst/>
            <a:ahLst/>
            <a:cxnLst>
              <a:cxn ang="0">
                <a:pos x="0" y="96"/>
              </a:cxn>
              <a:cxn ang="0">
                <a:pos x="0" y="0"/>
              </a:cxn>
              <a:cxn ang="0">
                <a:pos x="753" y="0"/>
              </a:cxn>
            </a:cxnLst>
            <a:rect l="0" t="0" r="r" b="b"/>
            <a:pathLst>
              <a:path w="753" h="96">
                <a:moveTo>
                  <a:pt x="0" y="96"/>
                </a:moveTo>
                <a:lnTo>
                  <a:pt x="0" y="0"/>
                </a:lnTo>
                <a:lnTo>
                  <a:pt x="753" y="0"/>
                </a:lnTo>
              </a:path>
            </a:pathLst>
          </a:custGeom>
          <a:noFill/>
          <a:ln w="12700" cap="rnd">
            <a:solidFill>
              <a:srgbClr val="000000"/>
            </a:solidFill>
            <a:prstDash val="solid"/>
            <a:round/>
            <a:headEnd/>
            <a:tailEnd/>
          </a:ln>
        </p:spPr>
        <p:txBody>
          <a:bodyPr/>
          <a:lstStyle/>
          <a:p>
            <a:endParaRPr lang="ko-KR" altLang="en-US"/>
          </a:p>
        </p:txBody>
      </p:sp>
      <p:sp>
        <p:nvSpPr>
          <p:cNvPr id="17" name="Text Box 1216"/>
          <p:cNvSpPr txBox="1">
            <a:spLocks noChangeArrowheads="1"/>
          </p:cNvSpPr>
          <p:nvPr/>
        </p:nvSpPr>
        <p:spPr bwMode="auto">
          <a:xfrm>
            <a:off x="792163" y="881063"/>
            <a:ext cx="4968875" cy="600164"/>
          </a:xfrm>
          <a:prstGeom prst="rect">
            <a:avLst/>
          </a:prstGeom>
          <a:noFill/>
          <a:ln w="9525">
            <a:noFill/>
            <a:miter lim="800000"/>
            <a:headEnd/>
            <a:tailEnd/>
          </a:ln>
          <a:effectLst/>
        </p:spPr>
        <p:txBody>
          <a:bodyPr>
            <a:spAutoFit/>
          </a:bodyPr>
          <a:lstStyle/>
          <a:p>
            <a:r>
              <a:rPr lang="en-US" altLang="en-US" b="1" dirty="0">
                <a:solidFill>
                  <a:schemeClr val="tx1"/>
                </a:solidFill>
                <a:latin typeface="Arial" panose="020B0604020202020204" pitchFamily="34" charset="0"/>
                <a:cs typeface="Arial" panose="020B0604020202020204" pitchFamily="34" charset="0"/>
              </a:rPr>
              <a:t>4) Connection Using P</a:t>
            </a:r>
            <a:r>
              <a:rPr lang="en-US" altLang="ko-KR" b="1" dirty="0">
                <a:solidFill>
                  <a:schemeClr val="tx1"/>
                </a:solidFill>
                <a:latin typeface="Arial" panose="020B0604020202020204" pitchFamily="34" charset="0"/>
                <a:cs typeface="Arial" panose="020B0604020202020204" pitchFamily="34" charset="0"/>
              </a:rPr>
              <a:t>TZ camera</a:t>
            </a:r>
            <a:endParaRPr lang="en-US" altLang="en-US" b="1" dirty="0">
              <a:solidFill>
                <a:schemeClr val="tx1"/>
              </a:solidFill>
              <a:latin typeface="Arial" panose="020B0604020202020204" pitchFamily="34" charset="0"/>
              <a:cs typeface="Arial" panose="020B0604020202020204" pitchFamily="34" charset="0"/>
            </a:endParaRPr>
          </a:p>
          <a:p>
            <a:r>
              <a:rPr lang="en-US" altLang="en-US" dirty="0">
                <a:solidFill>
                  <a:schemeClr val="tx1"/>
                </a:solidFill>
                <a:latin typeface="Arial" panose="020B0604020202020204" pitchFamily="34" charset="0"/>
                <a:cs typeface="Arial" panose="020B0604020202020204" pitchFamily="34" charset="0"/>
              </a:rPr>
              <a:t>In case of using pan and tilt cameras, connect PAN/TILT DRIVE to </a:t>
            </a:r>
            <a:r>
              <a:rPr lang="en-US" altLang="en-US" dirty="0" smtClean="0">
                <a:solidFill>
                  <a:schemeClr val="tx1"/>
                </a:solidFill>
                <a:latin typeface="Arial" panose="020B0604020202020204" pitchFamily="34" charset="0"/>
                <a:cs typeface="Arial" panose="020B0604020202020204" pitchFamily="34" charset="0"/>
              </a:rPr>
              <a:t>product</a:t>
            </a:r>
          </a:p>
          <a:p>
            <a:r>
              <a:rPr lang="en-US" altLang="en-US" dirty="0" smtClean="0">
                <a:solidFill>
                  <a:schemeClr val="tx1"/>
                </a:solidFill>
                <a:latin typeface="Arial" panose="020B0604020202020204" pitchFamily="34" charset="0"/>
                <a:cs typeface="Arial" panose="020B0604020202020204" pitchFamily="34" charset="0"/>
              </a:rPr>
              <a:t>as shown </a:t>
            </a:r>
            <a:r>
              <a:rPr lang="en-US" altLang="en-US" dirty="0">
                <a:solidFill>
                  <a:schemeClr val="tx1"/>
                </a:solidFill>
                <a:latin typeface="Arial" panose="020B0604020202020204" pitchFamily="34" charset="0"/>
                <a:cs typeface="Arial" panose="020B0604020202020204" pitchFamily="34" charset="0"/>
              </a:rPr>
              <a:t>at following figure.</a:t>
            </a:r>
          </a:p>
        </p:txBody>
      </p:sp>
      <p:sp>
        <p:nvSpPr>
          <p:cNvPr id="30" name="Text Box 918"/>
          <p:cNvSpPr txBox="1">
            <a:spLocks noChangeArrowheads="1"/>
          </p:cNvSpPr>
          <p:nvPr/>
        </p:nvSpPr>
        <p:spPr bwMode="auto">
          <a:xfrm>
            <a:off x="801688" y="4157841"/>
            <a:ext cx="4968875" cy="1107996"/>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5</a:t>
            </a:r>
            <a:r>
              <a:rPr lang="en-US" altLang="en-US" b="1" dirty="0">
                <a:solidFill>
                  <a:schemeClr val="tx1"/>
                </a:solidFill>
                <a:latin typeface="Arial" panose="020B0604020202020204" pitchFamily="34" charset="0"/>
                <a:cs typeface="Arial" panose="020B0604020202020204" pitchFamily="34" charset="0"/>
              </a:rPr>
              <a:t>) </a:t>
            </a:r>
            <a:r>
              <a:rPr lang="en-US" altLang="ko-KR" b="1" dirty="0">
                <a:solidFill>
                  <a:schemeClr val="tx1"/>
                </a:solidFill>
                <a:latin typeface="Arial" panose="020B0604020202020204" pitchFamily="34" charset="0"/>
                <a:cs typeface="Arial" panose="020B0604020202020204" pitchFamily="34" charset="0"/>
              </a:rPr>
              <a:t>Installing Hard disk drive</a:t>
            </a:r>
            <a:endParaRPr lang="en-US" altLang="en-US" b="1" dirty="0">
              <a:solidFill>
                <a:schemeClr val="tx1"/>
              </a:solidFill>
              <a:latin typeface="Arial" panose="020B0604020202020204" pitchFamily="34" charset="0"/>
              <a:cs typeface="Arial" panose="020B0604020202020204" pitchFamily="34" charset="0"/>
            </a:endParaRPr>
          </a:p>
          <a:p>
            <a:r>
              <a:rPr lang="en-US" altLang="en-US" b="0" dirty="0">
                <a:solidFill>
                  <a:schemeClr val="tx1"/>
                </a:solidFill>
                <a:latin typeface="Arial" panose="020B0604020202020204" pitchFamily="34" charset="0"/>
                <a:cs typeface="Arial" panose="020B0604020202020204" pitchFamily="34" charset="0"/>
              </a:rPr>
              <a:t>In case of </a:t>
            </a:r>
            <a:r>
              <a:rPr lang="en-US" altLang="ko-KR" b="0" dirty="0">
                <a:solidFill>
                  <a:schemeClr val="tx1"/>
                </a:solidFill>
                <a:latin typeface="Arial" panose="020B0604020202020204" pitchFamily="34" charset="0"/>
                <a:cs typeface="Arial" panose="020B0604020202020204" pitchFamily="34" charset="0"/>
              </a:rPr>
              <a:t>installing the hard disk drive, open the upper case and install the hard disk drive on the hard bracket</a:t>
            </a:r>
            <a:r>
              <a:rPr lang="en-US" altLang="en-US" b="0" dirty="0">
                <a:solidFill>
                  <a:schemeClr val="tx1"/>
                </a:solidFill>
                <a:latin typeface="Arial" panose="020B0604020202020204" pitchFamily="34" charset="0"/>
                <a:cs typeface="Arial" panose="020B0604020202020204" pitchFamily="34" charset="0"/>
              </a:rPr>
              <a:t>.</a:t>
            </a:r>
            <a:r>
              <a:rPr lang="en-US" altLang="ko-KR" b="0" dirty="0">
                <a:solidFill>
                  <a:schemeClr val="tx1"/>
                </a:solidFill>
                <a:latin typeface="Arial" panose="020B0604020202020204" pitchFamily="34" charset="0"/>
                <a:cs typeface="Arial" panose="020B0604020202020204" pitchFamily="34" charset="0"/>
              </a:rPr>
              <a:t> Remember that the main power should be off to install the hard disk drive. If you have any trouble, please contact the technical support.</a:t>
            </a:r>
          </a:p>
          <a:p>
            <a:endParaRPr lang="en-US" altLang="ko-KR" dirty="0">
              <a:solidFill>
                <a:schemeClr val="tx1"/>
              </a:solidFill>
            </a:endParaRPr>
          </a:p>
        </p:txBody>
      </p:sp>
    </p:spTree>
    <p:extLst>
      <p:ext uri="{BB962C8B-B14F-4D97-AF65-F5344CB8AC3E}">
        <p14:creationId xmlns:p14="http://schemas.microsoft.com/office/powerpoint/2010/main" val="4351240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슬라이드 번호 개체 틀 1"/>
          <p:cNvSpPr>
            <a:spLocks noGrp="1"/>
          </p:cNvSpPr>
          <p:nvPr>
            <p:ph type="sldNum" sz="quarter" idx="10"/>
          </p:nvPr>
        </p:nvSpPr>
        <p:spPr>
          <a:xfrm>
            <a:off x="720725" y="8726488"/>
            <a:ext cx="5111750" cy="179387"/>
          </a:xfrm>
        </p:spPr>
        <p:txBody>
          <a:bodyPr/>
          <a:lstStyle/>
          <a:p>
            <a:fld id="{74BDC746-7E58-4517-8DD2-FF4C4D8BB9A4}" type="slidenum">
              <a:rPr lang="en-US" altLang="ko-KR"/>
              <a:pPr/>
              <a:t>18</a:t>
            </a:fld>
            <a:endParaRPr lang="en-US" altLang="ko-KR"/>
          </a:p>
        </p:txBody>
      </p:sp>
      <p:sp>
        <p:nvSpPr>
          <p:cNvPr id="9" name="Text Box 13"/>
          <p:cNvSpPr txBox="1">
            <a:spLocks noChangeArrowheads="1"/>
          </p:cNvSpPr>
          <p:nvPr/>
        </p:nvSpPr>
        <p:spPr bwMode="auto">
          <a:xfrm>
            <a:off x="792163" y="881063"/>
            <a:ext cx="3722687" cy="369332"/>
          </a:xfrm>
          <a:prstGeom prst="rect">
            <a:avLst/>
          </a:prstGeom>
          <a:noFill/>
          <a:ln w="9525" algn="ctr">
            <a:noFill/>
            <a:miter lim="800000"/>
            <a:headEnd/>
            <a:tailEnd/>
          </a:ln>
          <a:effectLst/>
        </p:spPr>
        <p:txBody>
          <a:bodyPr>
            <a:spAutoFit/>
          </a:bodyPr>
          <a:lstStyle/>
          <a:p>
            <a:pPr>
              <a:spcBef>
                <a:spcPct val="50000"/>
              </a:spcBef>
            </a:pPr>
            <a:r>
              <a:rPr lang="en-US" altLang="ko-KR" sz="1800" b="1" dirty="0">
                <a:solidFill>
                  <a:schemeClr val="tx1"/>
                </a:solidFill>
                <a:latin typeface="Arial" charset="0"/>
                <a:ea typeface="휴먼옛체" pitchFamily="18" charset="-127"/>
              </a:rPr>
              <a:t>CH3. How to Use</a:t>
            </a:r>
          </a:p>
        </p:txBody>
      </p:sp>
      <p:sp>
        <p:nvSpPr>
          <p:cNvPr id="11" name="AutoShape 36"/>
          <p:cNvSpPr>
            <a:spLocks noChangeArrowheads="1"/>
          </p:cNvSpPr>
          <p:nvPr/>
        </p:nvSpPr>
        <p:spPr bwMode="auto">
          <a:xfrm>
            <a:off x="792163" y="1260746"/>
            <a:ext cx="3455988" cy="360362"/>
          </a:xfrm>
          <a:prstGeom prst="roundRect">
            <a:avLst>
              <a:gd name="adj" fmla="val 16667"/>
            </a:avLst>
          </a:prstGeom>
          <a:solidFill>
            <a:schemeClr val="accent1"/>
          </a:solidFill>
          <a:ln w="9525">
            <a:solidFill>
              <a:schemeClr val="tx1"/>
            </a:solidFill>
            <a:round/>
            <a:headEnd/>
            <a:tailEnd/>
          </a:ln>
        </p:spPr>
        <p:txBody>
          <a:bodyPr wrap="none" anchor="ctr"/>
          <a:lstStyle/>
          <a:p>
            <a:pPr>
              <a:spcBef>
                <a:spcPct val="50000"/>
              </a:spcBef>
            </a:pPr>
            <a:r>
              <a:rPr lang="en-US" altLang="ko-KR" sz="1400" b="1" dirty="0">
                <a:solidFill>
                  <a:schemeClr val="tx1"/>
                </a:solidFill>
                <a:latin typeface="Arial" panose="020B0604020202020204" pitchFamily="34" charset="0"/>
                <a:ea typeface="휴먼옛체" pitchFamily="18" charset="-127"/>
                <a:cs typeface="Arial" panose="020B0604020202020204" pitchFamily="34" charset="0"/>
              </a:rPr>
              <a:t>3-1. </a:t>
            </a:r>
            <a:r>
              <a:rPr lang="en-US" altLang="ko-KR" sz="1400" b="1" dirty="0">
                <a:solidFill>
                  <a:srgbClr val="000000"/>
                </a:solidFill>
                <a:latin typeface="Arial" panose="020B0604020202020204" pitchFamily="34" charset="0"/>
                <a:cs typeface="Arial" panose="020B0604020202020204" pitchFamily="34" charset="0"/>
              </a:rPr>
              <a:t>General Usage Information</a:t>
            </a:r>
            <a:r>
              <a:rPr lang="en-US" altLang="ko-KR" sz="1400" b="1" dirty="0">
                <a:solidFill>
                  <a:schemeClr val="tx1"/>
                </a:solidFill>
                <a:latin typeface="Arial" panose="020B0604020202020204" pitchFamily="34" charset="0"/>
                <a:ea typeface="휴먼옛체" pitchFamily="18" charset="-127"/>
                <a:cs typeface="Arial" panose="020B0604020202020204" pitchFamily="34" charset="0"/>
              </a:rPr>
              <a:t> </a:t>
            </a:r>
          </a:p>
        </p:txBody>
      </p:sp>
      <p:sp>
        <p:nvSpPr>
          <p:cNvPr id="13" name="Text Box 24"/>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15" name="Text Box 4"/>
          <p:cNvSpPr txBox="1">
            <a:spLocks noChangeArrowheads="1"/>
          </p:cNvSpPr>
          <p:nvPr/>
        </p:nvSpPr>
        <p:spPr bwMode="auto">
          <a:xfrm>
            <a:off x="792163" y="1812925"/>
            <a:ext cx="4968875" cy="3970318"/>
          </a:xfrm>
          <a:prstGeom prst="rect">
            <a:avLst/>
          </a:prstGeom>
          <a:noFill/>
          <a:ln w="9525">
            <a:noFill/>
            <a:miter lim="800000"/>
            <a:headEnd/>
            <a:tailEnd/>
          </a:ln>
          <a:effectLst/>
        </p:spPr>
        <p:txBody>
          <a:bodyPr>
            <a:spAutoFit/>
          </a:bodyPr>
          <a:lstStyle/>
          <a:p>
            <a:r>
              <a:rPr lang="en-US" altLang="ko-KR" sz="1200" dirty="0" smtClean="0">
                <a:solidFill>
                  <a:schemeClr val="tx1"/>
                </a:solidFill>
                <a:latin typeface="Arial" panose="020B0604020202020204" pitchFamily="34" charset="0"/>
                <a:cs typeface="Arial" panose="020B0604020202020204" pitchFamily="34" charset="0"/>
              </a:rPr>
              <a:t>This DVR </a:t>
            </a:r>
            <a:r>
              <a:rPr lang="en-US" altLang="ko-KR" sz="1200" dirty="0">
                <a:solidFill>
                  <a:schemeClr val="tx1"/>
                </a:solidFill>
                <a:latin typeface="Arial" panose="020B0604020202020204" pitchFamily="34" charset="0"/>
                <a:cs typeface="Arial" panose="020B0604020202020204" pitchFamily="34" charset="0"/>
              </a:rPr>
              <a:t>can be operated with a mouse or remote controller under the four main modes listed below:</a:t>
            </a:r>
          </a:p>
          <a:p>
            <a:endParaRPr lang="en-US" altLang="ko-KR" sz="1200" dirty="0">
              <a:solidFill>
                <a:schemeClr val="tx1"/>
              </a:solidFill>
              <a:latin typeface="Arial" panose="020B0604020202020204" pitchFamily="34" charset="0"/>
              <a:cs typeface="Arial" panose="020B0604020202020204" pitchFamily="34" charset="0"/>
            </a:endParaRPr>
          </a:p>
          <a:p>
            <a:r>
              <a:rPr lang="en-US" altLang="ko-KR" sz="1200" b="1" dirty="0">
                <a:solidFill>
                  <a:schemeClr val="tx1"/>
                </a:solidFill>
                <a:latin typeface="Arial" panose="020B0604020202020204" pitchFamily="34" charset="0"/>
                <a:cs typeface="Arial" panose="020B0604020202020204" pitchFamily="34" charset="0"/>
              </a:rPr>
              <a:t>Live Mode</a:t>
            </a:r>
            <a:r>
              <a:rPr lang="en-US" altLang="ko-KR" sz="1200" dirty="0">
                <a:solidFill>
                  <a:schemeClr val="tx1"/>
                </a:solidFill>
                <a:latin typeface="Arial" panose="020B0604020202020204" pitchFamily="34" charset="0"/>
                <a:cs typeface="Arial" panose="020B0604020202020204" pitchFamily="34" charset="0"/>
              </a:rPr>
              <a:t> – This is the “main or default” mode.  From this mode you can view in real time all currently operating cameras, information regarding camera status, and have access to Pan/Tilt camera controls.  In addition, system status information will be shown during live mode, and other modes can be entered from Live mode.  </a:t>
            </a:r>
          </a:p>
          <a:p>
            <a:endParaRPr lang="en-US" altLang="ko-KR" sz="1200" dirty="0">
              <a:solidFill>
                <a:schemeClr val="tx1"/>
              </a:solidFill>
              <a:latin typeface="Arial" panose="020B0604020202020204" pitchFamily="34" charset="0"/>
              <a:cs typeface="Arial" panose="020B0604020202020204" pitchFamily="34" charset="0"/>
            </a:endParaRPr>
          </a:p>
          <a:p>
            <a:r>
              <a:rPr lang="en-US" altLang="ko-KR" sz="1200" b="1" dirty="0">
                <a:solidFill>
                  <a:schemeClr val="tx1"/>
                </a:solidFill>
                <a:latin typeface="Arial" panose="020B0604020202020204" pitchFamily="34" charset="0"/>
                <a:cs typeface="Arial" panose="020B0604020202020204" pitchFamily="34" charset="0"/>
              </a:rPr>
              <a:t>Setup Mode</a:t>
            </a:r>
            <a:r>
              <a:rPr lang="en-US" altLang="ko-KR" sz="1200" dirty="0">
                <a:solidFill>
                  <a:schemeClr val="tx1"/>
                </a:solidFill>
                <a:latin typeface="Arial" panose="020B0604020202020204" pitchFamily="34" charset="0"/>
                <a:cs typeface="Arial" panose="020B0604020202020204" pitchFamily="34" charset="0"/>
              </a:rPr>
              <a:t> – The user will be able to customize settings for Live viewing, Recording, Backup, and Camera related devices under the Setup Mode.</a:t>
            </a:r>
          </a:p>
          <a:p>
            <a:endParaRPr lang="en-US" altLang="ko-KR" sz="1200" dirty="0">
              <a:solidFill>
                <a:schemeClr val="tx1"/>
              </a:solidFill>
              <a:latin typeface="Arial" panose="020B0604020202020204" pitchFamily="34" charset="0"/>
              <a:cs typeface="Arial" panose="020B0604020202020204" pitchFamily="34" charset="0"/>
            </a:endParaRPr>
          </a:p>
          <a:p>
            <a:r>
              <a:rPr lang="en-US" altLang="ko-KR" sz="1200" b="1" dirty="0" smtClean="0">
                <a:solidFill>
                  <a:schemeClr val="tx1"/>
                </a:solidFill>
                <a:latin typeface="Arial" panose="020B0604020202020204" pitchFamily="34" charset="0"/>
                <a:cs typeface="Arial" panose="020B0604020202020204" pitchFamily="34" charset="0"/>
              </a:rPr>
              <a:t>Search </a:t>
            </a:r>
            <a:r>
              <a:rPr lang="en-US" altLang="ko-KR" sz="1200" b="1" dirty="0">
                <a:solidFill>
                  <a:schemeClr val="tx1"/>
                </a:solidFill>
                <a:latin typeface="Arial" panose="020B0604020202020204" pitchFamily="34" charset="0"/>
                <a:cs typeface="Arial" panose="020B0604020202020204" pitchFamily="34" charset="0"/>
              </a:rPr>
              <a:t>Mode</a:t>
            </a:r>
            <a:r>
              <a:rPr lang="en-US" altLang="ko-KR" sz="1200" dirty="0">
                <a:solidFill>
                  <a:schemeClr val="tx1"/>
                </a:solidFill>
                <a:latin typeface="Arial" panose="020B0604020202020204" pitchFamily="34" charset="0"/>
                <a:cs typeface="Arial" panose="020B0604020202020204" pitchFamily="34" charset="0"/>
              </a:rPr>
              <a:t> – In Search Mode, the user will be able to review all recorded footage in the case that an event must be reviewed using a calendar or event based search.</a:t>
            </a:r>
          </a:p>
          <a:p>
            <a:endParaRPr lang="en-US" altLang="ko-KR" sz="1200" dirty="0">
              <a:solidFill>
                <a:schemeClr val="tx1"/>
              </a:solidFill>
              <a:latin typeface="Arial" panose="020B0604020202020204" pitchFamily="34" charset="0"/>
              <a:cs typeface="Arial" panose="020B0604020202020204" pitchFamily="34" charset="0"/>
            </a:endParaRPr>
          </a:p>
          <a:p>
            <a:r>
              <a:rPr lang="en-US" altLang="ko-KR" sz="1200" b="1" dirty="0">
                <a:solidFill>
                  <a:schemeClr val="tx1"/>
                </a:solidFill>
                <a:latin typeface="Arial" panose="020B0604020202020204" pitchFamily="34" charset="0"/>
                <a:cs typeface="Arial" panose="020B0604020202020204" pitchFamily="34" charset="0"/>
              </a:rPr>
              <a:t>Backup Mode</a:t>
            </a:r>
            <a:r>
              <a:rPr lang="en-US" altLang="ko-KR" sz="1200" dirty="0">
                <a:solidFill>
                  <a:schemeClr val="tx1"/>
                </a:solidFill>
                <a:latin typeface="Arial" panose="020B0604020202020204" pitchFamily="34" charset="0"/>
                <a:cs typeface="Arial" panose="020B0604020202020204" pitchFamily="34" charset="0"/>
              </a:rPr>
              <a:t> – In Backup Mode, the user will be able to archive the desired data to the preferred supported media of their choice (ex. </a:t>
            </a:r>
            <a:r>
              <a:rPr lang="en-US" altLang="ko-KR" sz="1200" dirty="0" smtClean="0">
                <a:solidFill>
                  <a:schemeClr val="tx1"/>
                </a:solidFill>
                <a:latin typeface="Arial" panose="020B0604020202020204" pitchFamily="34" charset="0"/>
                <a:cs typeface="Arial" panose="020B0604020202020204" pitchFamily="34" charset="0"/>
              </a:rPr>
              <a:t>External CD&amp;DVD RW, </a:t>
            </a:r>
            <a:r>
              <a:rPr lang="en-US" altLang="ko-KR" sz="1200" dirty="0">
                <a:solidFill>
                  <a:schemeClr val="tx1"/>
                </a:solidFill>
                <a:latin typeface="Arial" panose="020B0604020202020204" pitchFamily="34" charset="0"/>
                <a:cs typeface="Arial" panose="020B0604020202020204" pitchFamily="34" charset="0"/>
              </a:rPr>
              <a:t>USB Backup, Remote Client Software, etc.)</a:t>
            </a:r>
          </a:p>
          <a:p>
            <a:endParaRPr lang="en-US" altLang="ko-KR" sz="1200" dirty="0">
              <a:solidFill>
                <a:schemeClr val="tx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슬라이드 번호 개체 틀 1"/>
          <p:cNvSpPr>
            <a:spLocks noGrp="1"/>
          </p:cNvSpPr>
          <p:nvPr>
            <p:ph type="sldNum" sz="quarter" idx="10"/>
          </p:nvPr>
        </p:nvSpPr>
        <p:spPr>
          <a:xfrm>
            <a:off x="720725" y="8726488"/>
            <a:ext cx="5111750" cy="179387"/>
          </a:xfrm>
        </p:spPr>
        <p:txBody>
          <a:bodyPr/>
          <a:lstStyle/>
          <a:p>
            <a:fld id="{74BDC746-7E58-4517-8DD2-FF4C4D8BB9A4}" type="slidenum">
              <a:rPr lang="en-US" altLang="ko-KR"/>
              <a:pPr/>
              <a:t>19</a:t>
            </a:fld>
            <a:endParaRPr lang="en-US" altLang="ko-KR"/>
          </a:p>
        </p:txBody>
      </p:sp>
      <p:sp>
        <p:nvSpPr>
          <p:cNvPr id="8" name="Text Box 24"/>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9" name="Text Box 4"/>
          <p:cNvSpPr txBox="1">
            <a:spLocks noChangeArrowheads="1"/>
          </p:cNvSpPr>
          <p:nvPr/>
        </p:nvSpPr>
        <p:spPr bwMode="auto">
          <a:xfrm>
            <a:off x="792162" y="843439"/>
            <a:ext cx="4968875" cy="1569660"/>
          </a:xfrm>
          <a:prstGeom prst="rect">
            <a:avLst/>
          </a:prstGeom>
          <a:noFill/>
          <a:ln w="9525">
            <a:noFill/>
            <a:miter lim="800000"/>
            <a:headEnd/>
            <a:tailEnd/>
          </a:ln>
          <a:effectLst/>
        </p:spPr>
        <p:txBody>
          <a:bodyPr>
            <a:spAutoFit/>
          </a:bodyPr>
          <a:lstStyle/>
          <a:p>
            <a:r>
              <a:rPr lang="en-US" altLang="ko-KR" sz="1200" dirty="0" smtClean="0">
                <a:solidFill>
                  <a:schemeClr val="tx1"/>
                </a:solidFill>
                <a:latin typeface="Arial" panose="020B0604020202020204" pitchFamily="34" charset="0"/>
                <a:cs typeface="Arial" panose="020B0604020202020204" pitchFamily="34" charset="0"/>
              </a:rPr>
              <a:t>Password </a:t>
            </a:r>
            <a:r>
              <a:rPr lang="en-US" altLang="ko-KR" sz="1200" dirty="0">
                <a:solidFill>
                  <a:schemeClr val="tx1"/>
                </a:solidFill>
                <a:latin typeface="Arial" panose="020B0604020202020204" pitchFamily="34" charset="0"/>
                <a:cs typeface="Arial" panose="020B0604020202020204" pitchFamily="34" charset="0"/>
              </a:rPr>
              <a:t>Protection – The </a:t>
            </a:r>
            <a:r>
              <a:rPr lang="en-US" altLang="ko-KR" sz="1200" dirty="0" smtClean="0">
                <a:solidFill>
                  <a:schemeClr val="tx1"/>
                </a:solidFill>
                <a:latin typeface="Arial" panose="020B0604020202020204" pitchFamily="34" charset="0"/>
                <a:cs typeface="Arial" panose="020B0604020202020204" pitchFamily="34" charset="0"/>
              </a:rPr>
              <a:t>DVR </a:t>
            </a:r>
            <a:r>
              <a:rPr lang="en-US" altLang="ko-KR" sz="1200" dirty="0">
                <a:solidFill>
                  <a:schemeClr val="tx1"/>
                </a:solidFill>
                <a:latin typeface="Arial" panose="020B0604020202020204" pitchFamily="34" charset="0"/>
                <a:cs typeface="Arial" panose="020B0604020202020204" pitchFamily="34" charset="0"/>
              </a:rPr>
              <a:t>system will utilize a user ID and password system to prevent unauthorized usage of this product.  Control of the system will only be possible after entering a proper ID and password as illustrated below.  (Factory Default settings are blank for these fields).  </a:t>
            </a:r>
          </a:p>
          <a:p>
            <a:endParaRPr lang="en-US" altLang="ko-KR" sz="1200" dirty="0">
              <a:solidFill>
                <a:schemeClr val="tx1"/>
              </a:solidFill>
              <a:latin typeface="Arial" panose="020B0604020202020204" pitchFamily="34" charset="0"/>
              <a:cs typeface="Arial" panose="020B0604020202020204" pitchFamily="34" charset="0"/>
            </a:endParaRPr>
          </a:p>
          <a:p>
            <a:r>
              <a:rPr lang="en-US" altLang="ko-KR" sz="1200" dirty="0">
                <a:solidFill>
                  <a:schemeClr val="tx1"/>
                </a:solidFill>
                <a:latin typeface="Arial" panose="020B0604020202020204" pitchFamily="34" charset="0"/>
                <a:cs typeface="Arial" panose="020B0604020202020204" pitchFamily="34" charset="0"/>
              </a:rPr>
              <a:t>IDs and passwords should be managed by a system administrator, as different users may be given different levels of access to the </a:t>
            </a:r>
            <a:r>
              <a:rPr lang="en-US" altLang="ko-KR" sz="1200" dirty="0" smtClean="0">
                <a:solidFill>
                  <a:schemeClr val="tx1"/>
                </a:solidFill>
                <a:latin typeface="Arial" panose="020B0604020202020204" pitchFamily="34" charset="0"/>
                <a:cs typeface="Arial" panose="020B0604020202020204" pitchFamily="34" charset="0"/>
              </a:rPr>
              <a:t>DVR.</a:t>
            </a:r>
            <a:endParaRPr lang="en-US" altLang="ko-KR" sz="1200" dirty="0">
              <a:solidFill>
                <a:schemeClr val="tx1"/>
              </a:solidFill>
              <a:latin typeface="Arial" panose="020B0604020202020204" pitchFamily="34" charset="0"/>
              <a:cs typeface="Arial" panose="020B0604020202020204" pitchFamily="34" charset="0"/>
            </a:endParaRPr>
          </a:p>
        </p:txBody>
      </p:sp>
      <p:pic>
        <p:nvPicPr>
          <p:cNvPr id="10" name="그림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1952" y="2379564"/>
            <a:ext cx="3029292" cy="2465703"/>
          </a:xfrm>
          <a:prstGeom prst="rect">
            <a:avLst/>
          </a:prstGeom>
        </p:spPr>
      </p:pic>
      <p:sp>
        <p:nvSpPr>
          <p:cNvPr id="11" name="TextBox 10"/>
          <p:cNvSpPr txBox="1"/>
          <p:nvPr/>
        </p:nvSpPr>
        <p:spPr>
          <a:xfrm>
            <a:off x="457200" y="5262017"/>
            <a:ext cx="5403850" cy="430887"/>
          </a:xfrm>
          <a:prstGeom prst="rect">
            <a:avLst/>
          </a:prstGeom>
          <a:noFill/>
        </p:spPr>
        <p:txBody>
          <a:bodyPr wrap="square" rtlCol="0">
            <a:spAutoFit/>
          </a:bodyPr>
          <a:lstStyle/>
          <a:p>
            <a:r>
              <a:rPr lang="en-US" altLang="ko-KR" dirty="0">
                <a:solidFill>
                  <a:schemeClr val="tx1"/>
                </a:solidFill>
                <a:latin typeface="Arial" panose="020B0604020202020204" pitchFamily="34" charset="0"/>
                <a:cs typeface="Arial" panose="020B0604020202020204" pitchFamily="34" charset="0"/>
              </a:rPr>
              <a:t>If you do not change the initial password, the window below appears. For security purposes, please set the password in the user rights menu on the system.</a:t>
            </a:r>
            <a:endParaRPr lang="ko-KR" altLang="en-US" dirty="0">
              <a:solidFill>
                <a:schemeClr val="tx1"/>
              </a:solidFill>
              <a:latin typeface="Arial" panose="020B0604020202020204" pitchFamily="34" charset="0"/>
              <a:cs typeface="Arial" panose="020B0604020202020204" pitchFamily="34" charset="0"/>
            </a:endParaRPr>
          </a:p>
        </p:txBody>
      </p:sp>
      <p:pic>
        <p:nvPicPr>
          <p:cNvPr id="12" name="그림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1951" y="5939899"/>
            <a:ext cx="3029293" cy="2113460"/>
          </a:xfrm>
          <a:prstGeom prst="rect">
            <a:avLst/>
          </a:prstGeom>
        </p:spPr>
      </p:pic>
    </p:spTree>
    <p:extLst>
      <p:ext uri="{BB962C8B-B14F-4D97-AF65-F5344CB8AC3E}">
        <p14:creationId xmlns:p14="http://schemas.microsoft.com/office/powerpoint/2010/main" val="4200850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번호 개체 틀 1"/>
          <p:cNvSpPr>
            <a:spLocks noGrp="1"/>
          </p:cNvSpPr>
          <p:nvPr>
            <p:ph type="sldNum" sz="quarter" idx="10"/>
          </p:nvPr>
        </p:nvSpPr>
        <p:spPr/>
        <p:txBody>
          <a:bodyPr/>
          <a:lstStyle/>
          <a:p>
            <a:fld id="{75199807-A45B-488F-992C-D76F8AE5887A}" type="slidenum">
              <a:rPr lang="en-US" altLang="ko-KR"/>
              <a:pPr/>
              <a:t>2</a:t>
            </a:fld>
            <a:endParaRPr lang="en-US" altLang="ko-KR"/>
          </a:p>
        </p:txBody>
      </p:sp>
      <p:sp>
        <p:nvSpPr>
          <p:cNvPr id="6" name="AutoShape 11"/>
          <p:cNvSpPr>
            <a:spLocks noChangeArrowheads="1"/>
          </p:cNvSpPr>
          <p:nvPr/>
        </p:nvSpPr>
        <p:spPr bwMode="auto">
          <a:xfrm>
            <a:off x="792162" y="834910"/>
            <a:ext cx="3455988" cy="360363"/>
          </a:xfrm>
          <a:prstGeom prst="roundRect">
            <a:avLst>
              <a:gd name="adj" fmla="val 16667"/>
            </a:avLst>
          </a:prstGeom>
          <a:solidFill>
            <a:schemeClr val="accent1"/>
          </a:solidFill>
          <a:ln w="9525">
            <a:solidFill>
              <a:schemeClr val="tx1"/>
            </a:solidFill>
            <a:round/>
            <a:headEnd/>
            <a:tailEnd/>
          </a:ln>
        </p:spPr>
        <p:txBody>
          <a:bodyPr wrap="none" anchor="ctr"/>
          <a:lstStyle/>
          <a:p>
            <a:pPr>
              <a:spcBef>
                <a:spcPct val="50000"/>
              </a:spcBef>
            </a:pPr>
            <a:r>
              <a:rPr lang="en-US" altLang="ko-KR" sz="1400" b="1" dirty="0">
                <a:solidFill>
                  <a:schemeClr val="tx1"/>
                </a:solidFill>
                <a:latin typeface="Arial" charset="0"/>
              </a:rPr>
              <a:t>Thank you for using our product</a:t>
            </a:r>
            <a:r>
              <a:rPr lang="en-US" altLang="ko-KR" sz="1400" b="1" dirty="0" smtClean="0">
                <a:solidFill>
                  <a:schemeClr val="tx1"/>
                </a:solidFill>
                <a:latin typeface="Arial" charset="0"/>
              </a:rPr>
              <a:t>.</a:t>
            </a:r>
            <a:endParaRPr lang="en-US" altLang="ko-KR" sz="1400" b="1" dirty="0">
              <a:solidFill>
                <a:schemeClr val="tx1"/>
              </a:solidFill>
              <a:latin typeface="Arial" charset="0"/>
            </a:endParaRPr>
          </a:p>
        </p:txBody>
      </p:sp>
      <p:sp>
        <p:nvSpPr>
          <p:cNvPr id="7" name="Text Box 12"/>
          <p:cNvSpPr txBox="1">
            <a:spLocks noChangeArrowheads="1"/>
          </p:cNvSpPr>
          <p:nvPr/>
        </p:nvSpPr>
        <p:spPr bwMode="auto">
          <a:xfrm>
            <a:off x="720725" y="1688737"/>
            <a:ext cx="5472113" cy="2862322"/>
          </a:xfrm>
          <a:prstGeom prst="rect">
            <a:avLst/>
          </a:prstGeom>
          <a:noFill/>
          <a:ln w="9525">
            <a:noFill/>
            <a:miter lim="800000"/>
            <a:headEnd/>
            <a:tailEnd/>
          </a:ln>
        </p:spPr>
        <p:txBody>
          <a:bodyPr>
            <a:spAutoFit/>
          </a:bodyPr>
          <a:lstStyle/>
          <a:p>
            <a:pPr marL="228600" indent="-228600">
              <a:buFont typeface="+mj-lt"/>
              <a:buAutoNum type="arabicPeriod"/>
            </a:pPr>
            <a:r>
              <a:rPr lang="en-US" altLang="ko-KR" sz="1200" dirty="0">
                <a:solidFill>
                  <a:schemeClr val="tx1"/>
                </a:solidFill>
              </a:rPr>
              <a:t>This is user's manual for </a:t>
            </a:r>
            <a:r>
              <a:rPr lang="en-US" altLang="ko-KR" sz="1200" dirty="0" smtClean="0">
                <a:solidFill>
                  <a:schemeClr val="tx1"/>
                </a:solidFill>
                <a:cs typeface="Times New Roman" panose="02020603050405020304" pitchFamily="18" charset="0"/>
              </a:rPr>
              <a:t>NVR(Network </a:t>
            </a:r>
            <a:r>
              <a:rPr lang="en-US" altLang="ko-KR" sz="1200" dirty="0">
                <a:solidFill>
                  <a:schemeClr val="tx1"/>
                </a:solidFill>
                <a:cs typeface="Times New Roman" panose="02020603050405020304" pitchFamily="18" charset="0"/>
              </a:rPr>
              <a:t>Video Recorder</a:t>
            </a:r>
            <a:r>
              <a:rPr lang="en-US" altLang="ko-KR" sz="1200" dirty="0" smtClean="0">
                <a:solidFill>
                  <a:schemeClr val="tx1"/>
                </a:solidFill>
                <a:cs typeface="Times New Roman" panose="02020603050405020304" pitchFamily="18" charset="0"/>
              </a:rPr>
              <a:t>).</a:t>
            </a:r>
          </a:p>
          <a:p>
            <a:pPr marL="342900" indent="-342900">
              <a:buFontTx/>
              <a:buAutoNum type="arabicPeriod"/>
            </a:pPr>
            <a:endParaRPr lang="en-US" altLang="ko-KR" sz="1200" dirty="0">
              <a:solidFill>
                <a:schemeClr val="tx1"/>
              </a:solidFill>
              <a:cs typeface="Times New Roman" panose="02020603050405020304" pitchFamily="18" charset="0"/>
            </a:endParaRPr>
          </a:p>
          <a:p>
            <a:pPr marL="228600" indent="-228600">
              <a:buFont typeface="+mj-lt"/>
              <a:buAutoNum type="arabicPeriod"/>
            </a:pPr>
            <a:r>
              <a:rPr lang="en-US" altLang="ko-KR" sz="1200" dirty="0" smtClean="0">
                <a:solidFill>
                  <a:schemeClr val="tx1"/>
                </a:solidFill>
              </a:rPr>
              <a:t>This </a:t>
            </a:r>
            <a:r>
              <a:rPr lang="en-US" altLang="ko-KR" sz="1200" dirty="0">
                <a:solidFill>
                  <a:schemeClr val="tx1"/>
                </a:solidFill>
              </a:rPr>
              <a:t>manual contains product specification and introduction, installation guide, operating guide and other necessary matters for easy understanding. Users should read this user's manual carefully for proper use. </a:t>
            </a:r>
            <a:endParaRPr lang="en-US" altLang="ko-KR" sz="1200" dirty="0" smtClean="0">
              <a:solidFill>
                <a:schemeClr val="tx1"/>
              </a:solidFill>
            </a:endParaRPr>
          </a:p>
          <a:p>
            <a:pPr marL="342900" indent="-342900">
              <a:buFontTx/>
              <a:buAutoNum type="arabicPeriod"/>
            </a:pPr>
            <a:endParaRPr lang="en-US" altLang="ko-KR" sz="1200" dirty="0">
              <a:solidFill>
                <a:schemeClr val="tx1"/>
              </a:solidFill>
            </a:endParaRPr>
          </a:p>
          <a:p>
            <a:pPr marL="228600" indent="-228600">
              <a:buFont typeface="+mj-lt"/>
              <a:buAutoNum type="arabicPeriod"/>
            </a:pPr>
            <a:r>
              <a:rPr lang="en-US" altLang="ko-KR" sz="1200" dirty="0" smtClean="0">
                <a:solidFill>
                  <a:schemeClr val="tx1"/>
                </a:solidFill>
              </a:rPr>
              <a:t>Contents </a:t>
            </a:r>
            <a:r>
              <a:rPr lang="en-US" altLang="ko-KR" sz="1200" dirty="0">
                <a:solidFill>
                  <a:schemeClr val="tx1"/>
                </a:solidFill>
              </a:rPr>
              <a:t>in this manual may be changed according to the specification change and feature improvement without any notification. </a:t>
            </a:r>
          </a:p>
          <a:p>
            <a:pPr marL="177800" indent="-177800"/>
            <a:endParaRPr lang="en-US" altLang="ko-KR" sz="1200" dirty="0">
              <a:solidFill>
                <a:schemeClr val="tx1"/>
              </a:solidFill>
            </a:endParaRPr>
          </a:p>
          <a:p>
            <a:pPr marL="177800" indent="-177800"/>
            <a:r>
              <a:rPr lang="en-US" altLang="ko-KR" sz="1200" dirty="0">
                <a:solidFill>
                  <a:schemeClr val="tx1"/>
                </a:solidFill>
              </a:rPr>
              <a:t>4. This user's manual shall never be copied without prior agreement and violating this may be a reason for legal punishment on piracy.  </a:t>
            </a:r>
          </a:p>
          <a:p>
            <a:pPr marL="177800" indent="-177800"/>
            <a:endParaRPr lang="en-US" altLang="ko-KR" sz="1200" dirty="0">
              <a:solidFill>
                <a:schemeClr val="tx1"/>
              </a:solidFill>
            </a:endParaRPr>
          </a:p>
          <a:p>
            <a:pPr marL="177800" indent="-177800"/>
            <a:r>
              <a:rPr lang="en-US" altLang="ko-KR" sz="1200" dirty="0">
                <a:solidFill>
                  <a:schemeClr val="tx1"/>
                </a:solidFill>
              </a:rPr>
              <a:t>5. If there is any incorrect or insufficient content in this user's manual, notify it to Customer Support Center. </a:t>
            </a:r>
          </a:p>
          <a:p>
            <a:pPr marL="177800" indent="-177800"/>
            <a:endParaRPr lang="en-US" altLang="ko-KR" sz="1200" dirty="0">
              <a:solidFill>
                <a:schemeClr val="tx1"/>
              </a:solidFill>
            </a:endParaRPr>
          </a:p>
        </p:txBody>
      </p:sp>
    </p:spTree>
    <p:extLst>
      <p:ext uri="{BB962C8B-B14F-4D97-AF65-F5344CB8AC3E}">
        <p14:creationId xmlns:p14="http://schemas.microsoft.com/office/powerpoint/2010/main" val="395037287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슬라이드 번호 개체 틀 1"/>
          <p:cNvSpPr>
            <a:spLocks noGrp="1"/>
          </p:cNvSpPr>
          <p:nvPr>
            <p:ph type="sldNum" sz="quarter" idx="10"/>
          </p:nvPr>
        </p:nvSpPr>
        <p:spPr>
          <a:xfrm>
            <a:off x="720725" y="8726488"/>
            <a:ext cx="5111750" cy="179387"/>
          </a:xfrm>
        </p:spPr>
        <p:txBody>
          <a:bodyPr/>
          <a:lstStyle/>
          <a:p>
            <a:fld id="{F47AE51E-D3EA-49C6-A827-728FF502FE13}" type="slidenum">
              <a:rPr lang="en-US" altLang="ko-KR"/>
              <a:pPr/>
              <a:t>20</a:t>
            </a:fld>
            <a:endParaRPr lang="en-US" altLang="ko-KR"/>
          </a:p>
        </p:txBody>
      </p:sp>
      <p:sp>
        <p:nvSpPr>
          <p:cNvPr id="18"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19" name="AutoShape 4"/>
          <p:cNvSpPr>
            <a:spLocks noChangeArrowheads="1"/>
          </p:cNvSpPr>
          <p:nvPr/>
        </p:nvSpPr>
        <p:spPr bwMode="auto">
          <a:xfrm>
            <a:off x="790677" y="839798"/>
            <a:ext cx="3455988" cy="360362"/>
          </a:xfrm>
          <a:prstGeom prst="roundRect">
            <a:avLst>
              <a:gd name="adj" fmla="val 16667"/>
            </a:avLst>
          </a:prstGeom>
          <a:solidFill>
            <a:schemeClr val="accent1"/>
          </a:solidFill>
          <a:ln w="9525">
            <a:solidFill>
              <a:schemeClr val="tx1"/>
            </a:solidFill>
            <a:round/>
            <a:headEnd/>
            <a:tailEnd/>
          </a:ln>
        </p:spPr>
        <p:txBody>
          <a:bodyPr wrap="none" anchor="ctr"/>
          <a:lstStyle/>
          <a:p>
            <a:pPr>
              <a:spcBef>
                <a:spcPct val="50000"/>
              </a:spcBef>
            </a:pPr>
            <a:r>
              <a:rPr lang="en-US" altLang="ko-KR" sz="1400" b="1" dirty="0">
                <a:solidFill>
                  <a:schemeClr val="tx1"/>
                </a:solidFill>
                <a:latin typeface="Arial" charset="0"/>
                <a:ea typeface="휴먼옛체" pitchFamily="18" charset="-127"/>
              </a:rPr>
              <a:t>3-2. LIVE Mode </a:t>
            </a:r>
          </a:p>
        </p:txBody>
      </p:sp>
      <p:sp>
        <p:nvSpPr>
          <p:cNvPr id="20" name="Text Box 4"/>
          <p:cNvSpPr txBox="1">
            <a:spLocks noChangeArrowheads="1"/>
          </p:cNvSpPr>
          <p:nvPr/>
        </p:nvSpPr>
        <p:spPr bwMode="auto">
          <a:xfrm>
            <a:off x="790677" y="1269858"/>
            <a:ext cx="4968875" cy="600164"/>
          </a:xfrm>
          <a:prstGeom prst="rect">
            <a:avLst/>
          </a:prstGeom>
          <a:noFill/>
          <a:ln w="9525">
            <a:noFill/>
            <a:miter lim="800000"/>
            <a:headEnd/>
            <a:tailEnd/>
          </a:ln>
          <a:effectLst/>
        </p:spPr>
        <p:txBody>
          <a:bodyPr>
            <a:spAutoFit/>
          </a:bodyPr>
          <a:lstStyle/>
          <a:p>
            <a:r>
              <a:rPr lang="en-US" altLang="ko-KR" dirty="0">
                <a:solidFill>
                  <a:schemeClr val="tx1"/>
                </a:solidFill>
                <a:latin typeface="Arial" panose="020B0604020202020204" pitchFamily="34" charset="0"/>
                <a:cs typeface="Arial" panose="020B0604020202020204" pitchFamily="34" charset="0"/>
              </a:rPr>
              <a:t>In this section you will know how to split the video mode into 1, 4, 6, 8, 9, 12, 16, as well as auto sequencing, PTZ Control, Mouse control, Setup configurations, </a:t>
            </a:r>
            <a:r>
              <a:rPr lang="en-US" altLang="ko-KR" dirty="0" smtClean="0">
                <a:solidFill>
                  <a:schemeClr val="tx1"/>
                </a:solidFill>
                <a:latin typeface="Arial" panose="020B0604020202020204" pitchFamily="34" charset="0"/>
                <a:cs typeface="Arial" panose="020B0604020202020204" pitchFamily="34" charset="0"/>
              </a:rPr>
              <a:t>Backup. </a:t>
            </a:r>
            <a:endParaRPr lang="en-US" altLang="ko-KR" dirty="0">
              <a:solidFill>
                <a:schemeClr val="tx1"/>
              </a:solidFill>
              <a:latin typeface="Arial" panose="020B0604020202020204" pitchFamily="34" charset="0"/>
              <a:cs typeface="Arial" panose="020B0604020202020204" pitchFamily="34" charset="0"/>
            </a:endParaRPr>
          </a:p>
        </p:txBody>
      </p:sp>
      <p:sp>
        <p:nvSpPr>
          <p:cNvPr id="21" name="Text Box 14"/>
          <p:cNvSpPr txBox="1">
            <a:spLocks noChangeArrowheads="1"/>
          </p:cNvSpPr>
          <p:nvPr/>
        </p:nvSpPr>
        <p:spPr bwMode="auto">
          <a:xfrm>
            <a:off x="792163" y="3802063"/>
            <a:ext cx="4968875" cy="430887"/>
          </a:xfrm>
          <a:prstGeom prst="rect">
            <a:avLst/>
          </a:prstGeom>
          <a:noFill/>
          <a:ln w="9525">
            <a:noFill/>
            <a:miter lim="800000"/>
            <a:headEnd/>
            <a:tailEnd/>
          </a:ln>
          <a:effectLst/>
        </p:spPr>
        <p:txBody>
          <a:bodyPr>
            <a:spAutoFit/>
          </a:bodyPr>
          <a:lstStyle/>
          <a:p>
            <a:endParaRPr lang="en-US" altLang="en-US" b="1" dirty="0" smtClean="0">
              <a:solidFill>
                <a:schemeClr val="tx1"/>
              </a:solidFill>
              <a:latin typeface="Arial" panose="020B0604020202020204" pitchFamily="34" charset="0"/>
              <a:cs typeface="Arial" panose="020B0604020202020204" pitchFamily="34" charset="0"/>
            </a:endParaRPr>
          </a:p>
          <a:p>
            <a:r>
              <a:rPr lang="en-US" altLang="en-US" b="1" dirty="0" smtClean="0">
                <a:solidFill>
                  <a:schemeClr val="tx1"/>
                </a:solidFill>
                <a:latin typeface="Arial" panose="020B0604020202020204" pitchFamily="34" charset="0"/>
                <a:cs typeface="Arial" panose="020B0604020202020204" pitchFamily="34" charset="0"/>
              </a:rPr>
              <a:t>3-</a:t>
            </a:r>
            <a:r>
              <a:rPr lang="en-US" altLang="ko-KR" b="1" dirty="0" smtClean="0">
                <a:solidFill>
                  <a:schemeClr val="tx1"/>
                </a:solidFill>
                <a:latin typeface="Arial" panose="020B0604020202020204" pitchFamily="34" charset="0"/>
                <a:cs typeface="Arial" panose="020B0604020202020204" pitchFamily="34" charset="0"/>
              </a:rPr>
              <a:t>2</a:t>
            </a:r>
            <a:r>
              <a:rPr lang="en-US" altLang="en-US" b="1" dirty="0" smtClean="0">
                <a:solidFill>
                  <a:schemeClr val="tx1"/>
                </a:solidFill>
                <a:latin typeface="Arial" panose="020B0604020202020204" pitchFamily="34" charset="0"/>
                <a:cs typeface="Arial" panose="020B0604020202020204" pitchFamily="34" charset="0"/>
              </a:rPr>
              <a:t>-1</a:t>
            </a:r>
            <a:r>
              <a:rPr lang="en-US" altLang="en-US" b="1" dirty="0">
                <a:solidFill>
                  <a:schemeClr val="tx1"/>
                </a:solidFill>
                <a:latin typeface="Arial" panose="020B0604020202020204" pitchFamily="34" charset="0"/>
                <a:cs typeface="Arial" panose="020B0604020202020204" pitchFamily="34" charset="0"/>
              </a:rPr>
              <a:t>. LIVE Mode Control</a:t>
            </a:r>
            <a:endParaRPr lang="en-US" altLang="ko-KR" b="1" dirty="0">
              <a:solidFill>
                <a:schemeClr val="tx1"/>
              </a:solidFill>
              <a:latin typeface="Arial" panose="020B0604020202020204" pitchFamily="34" charset="0"/>
              <a:cs typeface="Arial" panose="020B0604020202020204" pitchFamily="34" charset="0"/>
            </a:endParaRPr>
          </a:p>
        </p:txBody>
      </p:sp>
      <p:sp>
        <p:nvSpPr>
          <p:cNvPr id="22" name="Text Box 161"/>
          <p:cNvSpPr txBox="1">
            <a:spLocks noChangeArrowheads="1"/>
          </p:cNvSpPr>
          <p:nvPr/>
        </p:nvSpPr>
        <p:spPr bwMode="auto">
          <a:xfrm>
            <a:off x="801688" y="4132263"/>
            <a:ext cx="4968875" cy="769441"/>
          </a:xfrm>
          <a:prstGeom prst="rect">
            <a:avLst/>
          </a:prstGeom>
          <a:noFill/>
          <a:ln w="9525">
            <a:noFill/>
            <a:miter lim="800000"/>
            <a:headEnd/>
            <a:tailEnd/>
          </a:ln>
          <a:effectLst/>
        </p:spPr>
        <p:txBody>
          <a:bodyPr>
            <a:spAutoFit/>
          </a:bodyPr>
          <a:lstStyle/>
          <a:p>
            <a:endParaRPr lang="en-US" altLang="ko-KR" b="1" dirty="0" smtClean="0">
              <a:solidFill>
                <a:schemeClr val="tx1"/>
              </a:solidFill>
              <a:latin typeface="Arial" panose="020B0604020202020204" pitchFamily="34" charset="0"/>
              <a:cs typeface="Arial" panose="020B0604020202020204" pitchFamily="34" charset="0"/>
            </a:endParaRPr>
          </a:p>
          <a:p>
            <a:r>
              <a:rPr lang="en-US" altLang="ko-KR" b="1" dirty="0" smtClean="0">
                <a:solidFill>
                  <a:schemeClr val="tx1"/>
                </a:solidFill>
                <a:latin typeface="Arial" panose="020B0604020202020204" pitchFamily="34" charset="0"/>
                <a:cs typeface="Arial" panose="020B0604020202020204" pitchFamily="34" charset="0"/>
              </a:rPr>
              <a:t>1</a:t>
            </a:r>
            <a:r>
              <a:rPr lang="en-US" altLang="ko-KR" b="1" dirty="0">
                <a:solidFill>
                  <a:schemeClr val="tx1"/>
                </a:solidFill>
                <a:latin typeface="Arial" panose="020B0604020202020204" pitchFamily="34" charset="0"/>
                <a:cs typeface="Arial" panose="020B0604020202020204" pitchFamily="34" charset="0"/>
              </a:rPr>
              <a:t>) Live View Status</a:t>
            </a:r>
          </a:p>
          <a:p>
            <a:r>
              <a:rPr lang="en-US" altLang="ko-KR" dirty="0">
                <a:solidFill>
                  <a:schemeClr val="tx1"/>
                </a:solidFill>
                <a:latin typeface="Arial" panose="020B0604020202020204" pitchFamily="34" charset="0"/>
                <a:cs typeface="Arial" panose="020B0604020202020204" pitchFamily="34" charset="0"/>
              </a:rPr>
              <a:t>You may use the Live Menu Bar located at the bottom for quick shortcuts and view status of certain items. </a:t>
            </a:r>
          </a:p>
        </p:txBody>
      </p:sp>
      <p:sp>
        <p:nvSpPr>
          <p:cNvPr id="23" name="Text Box 238"/>
          <p:cNvSpPr txBox="1">
            <a:spLocks noChangeArrowheads="1"/>
          </p:cNvSpPr>
          <p:nvPr/>
        </p:nvSpPr>
        <p:spPr bwMode="auto">
          <a:xfrm>
            <a:off x="801688" y="6305619"/>
            <a:ext cx="4968875" cy="596900"/>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2) Live Menu Bar </a:t>
            </a:r>
          </a:p>
          <a:p>
            <a:r>
              <a:rPr lang="en-US" altLang="ko-KR" dirty="0">
                <a:solidFill>
                  <a:schemeClr val="tx1"/>
                </a:solidFill>
                <a:latin typeface="Arial" panose="020B0604020202020204" pitchFamily="34" charset="0"/>
                <a:cs typeface="Arial" panose="020B0604020202020204" pitchFamily="34" charset="0"/>
              </a:rPr>
              <a:t>You may use the Live Menu Bar located at the bottom for quick shortcuts and view status of certain items. </a:t>
            </a:r>
          </a:p>
        </p:txBody>
      </p:sp>
      <p:sp>
        <p:nvSpPr>
          <p:cNvPr id="24" name="Text Box 238"/>
          <p:cNvSpPr txBox="1">
            <a:spLocks noChangeArrowheads="1"/>
          </p:cNvSpPr>
          <p:nvPr/>
        </p:nvSpPr>
        <p:spPr bwMode="auto">
          <a:xfrm>
            <a:off x="790677" y="7284601"/>
            <a:ext cx="4968875" cy="430887"/>
          </a:xfrm>
          <a:prstGeom prst="rect">
            <a:avLst/>
          </a:prstGeom>
          <a:noFill/>
          <a:ln w="9525">
            <a:noFill/>
            <a:miter lim="800000"/>
            <a:headEnd/>
            <a:tailEnd/>
          </a:ln>
          <a:effectLst/>
        </p:spPr>
        <p:txBody>
          <a:bodyPr>
            <a:spAutoFit/>
          </a:bodyPr>
          <a:lstStyle/>
          <a:p>
            <a:r>
              <a:rPr lang="en-US" altLang="ko-KR" dirty="0">
                <a:solidFill>
                  <a:schemeClr val="tx1"/>
                </a:solidFill>
                <a:latin typeface="Arial" panose="020B0604020202020204" pitchFamily="34" charset="0"/>
                <a:cs typeface="Arial" panose="020B0604020202020204" pitchFamily="34" charset="0"/>
              </a:rPr>
              <a:t>If you choose a split mode with a blank area of the video, the live menu bar </a:t>
            </a:r>
            <a:r>
              <a:rPr lang="en-US" altLang="ko-KR" dirty="0" smtClean="0">
                <a:solidFill>
                  <a:schemeClr val="tx1"/>
                </a:solidFill>
                <a:latin typeface="Arial" panose="020B0604020202020204" pitchFamily="34" charset="0"/>
                <a:cs typeface="Arial" panose="020B0604020202020204" pitchFamily="34" charset="0"/>
              </a:rPr>
              <a:t>is changed </a:t>
            </a:r>
            <a:r>
              <a:rPr lang="en-US" altLang="ko-KR" dirty="0">
                <a:solidFill>
                  <a:schemeClr val="tx1"/>
                </a:solidFill>
                <a:latin typeface="Arial" panose="020B0604020202020204" pitchFamily="34" charset="0"/>
                <a:cs typeface="Arial" panose="020B0604020202020204" pitchFamily="34" charset="0"/>
              </a:rPr>
              <a:t>as </a:t>
            </a:r>
            <a:r>
              <a:rPr lang="en-US" altLang="ko-KR" dirty="0" smtClean="0">
                <a:solidFill>
                  <a:schemeClr val="tx1"/>
                </a:solidFill>
                <a:latin typeface="Arial" panose="020B0604020202020204" pitchFamily="34" charset="0"/>
                <a:cs typeface="Arial" panose="020B0604020202020204" pitchFamily="34" charset="0"/>
              </a:rPr>
              <a:t>follows.</a:t>
            </a:r>
            <a:endParaRPr lang="en-US" altLang="ko-KR" dirty="0">
              <a:solidFill>
                <a:schemeClr val="tx1"/>
              </a:solidFill>
              <a:latin typeface="Arial" panose="020B0604020202020204" pitchFamily="34" charset="0"/>
              <a:cs typeface="Arial" panose="020B0604020202020204" pitchFamily="34" charset="0"/>
            </a:endParaRPr>
          </a:p>
        </p:txBody>
      </p:sp>
      <p:pic>
        <p:nvPicPr>
          <p:cNvPr id="25" name="그림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426" y="7001405"/>
            <a:ext cx="5523405" cy="184309"/>
          </a:xfrm>
          <a:prstGeom prst="rect">
            <a:avLst/>
          </a:prstGeom>
        </p:spPr>
      </p:pic>
      <p:pic>
        <p:nvPicPr>
          <p:cNvPr id="27" name="그림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7019" y="3732365"/>
            <a:ext cx="3468352" cy="93942"/>
          </a:xfrm>
          <a:prstGeom prst="rect">
            <a:avLst/>
          </a:prstGeom>
        </p:spPr>
      </p:pic>
      <p:pic>
        <p:nvPicPr>
          <p:cNvPr id="28" name="그림 27"/>
          <p:cNvPicPr>
            <a:picLocks noChangeAspect="1"/>
          </p:cNvPicPr>
          <p:nvPr/>
        </p:nvPicPr>
        <p:blipFill>
          <a:blip r:embed="rId4"/>
          <a:stretch>
            <a:fillRect/>
          </a:stretch>
        </p:blipFill>
        <p:spPr>
          <a:xfrm>
            <a:off x="1547019" y="1885680"/>
            <a:ext cx="3468352" cy="1858326"/>
          </a:xfrm>
          <a:prstGeom prst="rect">
            <a:avLst/>
          </a:prstGeom>
        </p:spPr>
      </p:pic>
      <p:graphicFrame>
        <p:nvGraphicFramePr>
          <p:cNvPr id="30" name="Group 236"/>
          <p:cNvGraphicFramePr>
            <a:graphicFrameLocks noGrp="1"/>
          </p:cNvGraphicFramePr>
          <p:nvPr>
            <p:extLst>
              <p:ext uri="{D42A27DB-BD31-4B8C-83A1-F6EECF244321}">
                <p14:modId xmlns:p14="http://schemas.microsoft.com/office/powerpoint/2010/main" val="3226965009"/>
              </p:ext>
            </p:extLst>
          </p:nvPr>
        </p:nvGraphicFramePr>
        <p:xfrm>
          <a:off x="720725" y="4955961"/>
          <a:ext cx="4727575" cy="1295400"/>
        </p:xfrm>
        <a:graphic>
          <a:graphicData uri="http://schemas.openxmlformats.org/drawingml/2006/table">
            <a:tbl>
              <a:tblPr/>
              <a:tblGrid>
                <a:gridCol w="1270000"/>
                <a:gridCol w="3457575"/>
              </a:tblGrid>
              <a:tr h="20796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100" b="0" i="0" u="none" strike="noStrike" cap="none" normalizeH="0" baseline="0" dirty="0" smtClean="0">
                        <a:ln>
                          <a:noFill/>
                        </a:ln>
                        <a:solidFill>
                          <a:schemeClr val="tx1"/>
                        </a:solidFill>
                        <a:effectLst/>
                        <a:latin typeface="Times New Roman" pitchFamily="18" charset="0"/>
                        <a:ea typeface="굴림" charset="-127"/>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itchFamily="18" charset="0"/>
                          <a:ea typeface="굴림" charset="-127"/>
                        </a:rPr>
                        <a:t>Continuous recording indicator</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0796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100" b="0" i="0" u="none" strike="noStrike" cap="none" normalizeH="0" baseline="0" smtClean="0">
                        <a:ln>
                          <a:noFill/>
                        </a:ln>
                        <a:solidFill>
                          <a:schemeClr val="tx1"/>
                        </a:solidFill>
                        <a:effectLst/>
                        <a:latin typeface="Times New Roman" pitchFamily="18" charset="0"/>
                        <a:ea typeface="굴림" charset="-127"/>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itchFamily="18" charset="0"/>
                          <a:ea typeface="굴림" charset="-127"/>
                        </a:rPr>
                        <a:t>Recording indicator</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06375">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100" b="0" i="0" u="none" strike="noStrike" cap="none" normalizeH="0" baseline="0" dirty="0" smtClean="0">
                        <a:ln>
                          <a:noFill/>
                        </a:ln>
                        <a:solidFill>
                          <a:schemeClr val="tx1"/>
                        </a:solidFill>
                        <a:effectLst/>
                        <a:latin typeface="Times New Roman" pitchFamily="18" charset="0"/>
                        <a:ea typeface="굴림" charset="-127"/>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itchFamily="18" charset="0"/>
                          <a:ea typeface="굴림" charset="-127"/>
                        </a:rPr>
                        <a:t>Motion detection indicator</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17488">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100" b="0" i="0" u="none" strike="noStrike" cap="none" normalizeH="0" baseline="0" dirty="0" smtClean="0">
                        <a:ln>
                          <a:noFill/>
                        </a:ln>
                        <a:solidFill>
                          <a:schemeClr val="tx1"/>
                        </a:solidFill>
                        <a:effectLst/>
                        <a:latin typeface="Times New Roman" pitchFamily="18" charset="0"/>
                        <a:ea typeface="굴림" charset="-127"/>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itchFamily="18" charset="0"/>
                          <a:ea typeface="굴림" charset="-127"/>
                        </a:rPr>
                        <a:t>Sensor activation indicator</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17488">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100" b="0" i="0" u="none" strike="noStrike" cap="none" normalizeH="0" baseline="0" smtClean="0">
                        <a:ln>
                          <a:noFill/>
                        </a:ln>
                        <a:solidFill>
                          <a:schemeClr val="tx1"/>
                        </a:solidFill>
                        <a:effectLst/>
                        <a:latin typeface="Times New Roman" pitchFamily="18" charset="0"/>
                        <a:ea typeface="굴림" charset="-127"/>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cap="none" normalizeH="0" baseline="0" dirty="0" smtClean="0">
                          <a:ln>
                            <a:noFill/>
                          </a:ln>
                          <a:solidFill>
                            <a:schemeClr val="tx1"/>
                          </a:solidFill>
                          <a:effectLst/>
                          <a:latin typeface="Times New Roman" pitchFamily="18" charset="0"/>
                          <a:ea typeface="굴림" charset="-127"/>
                        </a:rPr>
                        <a:t>POS in use indicator</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pic>
        <p:nvPicPr>
          <p:cNvPr id="37" name="그림 36"/>
          <p:cNvPicPr>
            <a:picLocks noChangeAspect="1"/>
          </p:cNvPicPr>
          <p:nvPr/>
        </p:nvPicPr>
        <p:blipFill>
          <a:blip r:embed="rId5"/>
          <a:stretch>
            <a:fillRect/>
          </a:stretch>
        </p:blipFill>
        <p:spPr>
          <a:xfrm>
            <a:off x="1286669" y="6017742"/>
            <a:ext cx="266200" cy="215497"/>
          </a:xfrm>
          <a:prstGeom prst="rect">
            <a:avLst/>
          </a:prstGeom>
        </p:spPr>
      </p:pic>
      <p:pic>
        <p:nvPicPr>
          <p:cNvPr id="38" name="그림 37"/>
          <p:cNvPicPr>
            <a:picLocks noChangeAspect="1"/>
          </p:cNvPicPr>
          <p:nvPr/>
        </p:nvPicPr>
        <p:blipFill>
          <a:blip r:embed="rId6"/>
          <a:stretch>
            <a:fillRect/>
          </a:stretch>
        </p:blipFill>
        <p:spPr>
          <a:xfrm>
            <a:off x="1281247" y="4984039"/>
            <a:ext cx="207429" cy="207429"/>
          </a:xfrm>
          <a:prstGeom prst="rect">
            <a:avLst/>
          </a:prstGeom>
        </p:spPr>
      </p:pic>
      <p:pic>
        <p:nvPicPr>
          <p:cNvPr id="39" name="그림 38"/>
          <p:cNvPicPr>
            <a:picLocks noChangeAspect="1"/>
          </p:cNvPicPr>
          <p:nvPr/>
        </p:nvPicPr>
        <p:blipFill>
          <a:blip r:embed="rId7"/>
          <a:stretch>
            <a:fillRect/>
          </a:stretch>
        </p:blipFill>
        <p:spPr>
          <a:xfrm>
            <a:off x="1296790" y="5249684"/>
            <a:ext cx="191885" cy="191885"/>
          </a:xfrm>
          <a:prstGeom prst="rect">
            <a:avLst/>
          </a:prstGeom>
        </p:spPr>
      </p:pic>
      <p:pic>
        <p:nvPicPr>
          <p:cNvPr id="40" name="그림 39"/>
          <p:cNvPicPr>
            <a:picLocks noChangeAspect="1"/>
          </p:cNvPicPr>
          <p:nvPr/>
        </p:nvPicPr>
        <p:blipFill>
          <a:blip r:embed="rId8"/>
          <a:stretch>
            <a:fillRect/>
          </a:stretch>
        </p:blipFill>
        <p:spPr>
          <a:xfrm>
            <a:off x="1296789" y="5487758"/>
            <a:ext cx="199295" cy="234464"/>
          </a:xfrm>
          <a:prstGeom prst="rect">
            <a:avLst/>
          </a:prstGeom>
        </p:spPr>
      </p:pic>
      <p:pic>
        <p:nvPicPr>
          <p:cNvPr id="41" name="그림 40"/>
          <p:cNvPicPr>
            <a:picLocks noChangeAspect="1"/>
          </p:cNvPicPr>
          <p:nvPr/>
        </p:nvPicPr>
        <p:blipFill>
          <a:blip r:embed="rId9"/>
          <a:stretch>
            <a:fillRect/>
          </a:stretch>
        </p:blipFill>
        <p:spPr>
          <a:xfrm>
            <a:off x="1296788" y="5756275"/>
            <a:ext cx="199295" cy="201466"/>
          </a:xfrm>
          <a:prstGeom prst="rect">
            <a:avLst/>
          </a:prstGeom>
        </p:spPr>
      </p:pic>
    </p:spTree>
    <p:extLst>
      <p:ext uri="{BB962C8B-B14F-4D97-AF65-F5344CB8AC3E}">
        <p14:creationId xmlns:p14="http://schemas.microsoft.com/office/powerpoint/2010/main" val="32478305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Group 109"/>
          <p:cNvGraphicFramePr>
            <a:graphicFrameLocks noGrp="1"/>
          </p:cNvGraphicFramePr>
          <p:nvPr>
            <p:extLst>
              <p:ext uri="{D42A27DB-BD31-4B8C-83A1-F6EECF244321}">
                <p14:modId xmlns:p14="http://schemas.microsoft.com/office/powerpoint/2010/main" val="1388810173"/>
              </p:ext>
            </p:extLst>
          </p:nvPr>
        </p:nvGraphicFramePr>
        <p:xfrm>
          <a:off x="890588" y="919163"/>
          <a:ext cx="4727575" cy="3378835"/>
        </p:xfrm>
        <a:graphic>
          <a:graphicData uri="http://schemas.openxmlformats.org/drawingml/2006/table">
            <a:tbl>
              <a:tblPr/>
              <a:tblGrid>
                <a:gridCol w="1270000"/>
                <a:gridCol w="3457575"/>
              </a:tblGrid>
              <a:tr h="12954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100" b="0" i="0" u="none" strike="noStrike" cap="none" normalizeH="0" baseline="0" dirty="0" smtClean="0">
                        <a:ln>
                          <a:noFill/>
                        </a:ln>
                        <a:solidFill>
                          <a:schemeClr val="tx1"/>
                        </a:solidFill>
                        <a:effectLst/>
                        <a:latin typeface="Times New Roman" pitchFamily="18" charset="0"/>
                        <a:ea typeface="굴림"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itchFamily="18" charset="0"/>
                          <a:ea typeface="굴림" charset="-127"/>
                        </a:rPr>
                        <a:t>Go to settings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954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100" b="0" i="0" u="none" strike="noStrike" cap="none" normalizeH="0" baseline="0" dirty="0" smtClean="0">
                        <a:ln>
                          <a:noFill/>
                        </a:ln>
                        <a:solidFill>
                          <a:schemeClr val="tx1"/>
                        </a:solidFill>
                        <a:effectLst/>
                        <a:latin typeface="Times New Roman" pitchFamily="18" charset="0"/>
                        <a:ea typeface="굴림"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itchFamily="18" charset="0"/>
                          <a:ea typeface="굴림" charset="-127"/>
                        </a:rPr>
                        <a:t>Go to playback</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954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100" b="0" i="0" u="none" strike="noStrike" cap="none" normalizeH="0" baseline="0" dirty="0" smtClean="0">
                        <a:ln>
                          <a:noFill/>
                        </a:ln>
                        <a:solidFill>
                          <a:schemeClr val="tx1"/>
                        </a:solidFill>
                        <a:effectLst/>
                        <a:latin typeface="Times New Roman" pitchFamily="18" charset="0"/>
                        <a:ea typeface="굴림"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cap="none" normalizeH="0" baseline="0" dirty="0" smtClean="0">
                          <a:ln>
                            <a:noFill/>
                          </a:ln>
                          <a:solidFill>
                            <a:schemeClr val="tx1"/>
                          </a:solidFill>
                          <a:effectLst/>
                          <a:latin typeface="Times New Roman" pitchFamily="18" charset="0"/>
                          <a:ea typeface="굴림" charset="-127"/>
                        </a:rPr>
                        <a:t>Screen Split mode change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5876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100" b="0" i="0" u="none" strike="noStrike" cap="none" normalizeH="0" baseline="0" smtClean="0">
                        <a:ln>
                          <a:noFill/>
                        </a:ln>
                        <a:solidFill>
                          <a:schemeClr val="tx1"/>
                        </a:solidFill>
                        <a:effectLst/>
                        <a:latin typeface="Times New Roman" pitchFamily="18" charset="0"/>
                        <a:ea typeface="굴림"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itchFamily="18" charset="0"/>
                          <a:ea typeface="굴림" charset="-127"/>
                        </a:rPr>
                        <a:t>Sequence activation</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5876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100" b="0" i="0" u="none" strike="noStrike" cap="none" normalizeH="0" baseline="0" dirty="0" smtClean="0">
                        <a:ln>
                          <a:noFill/>
                        </a:ln>
                        <a:solidFill>
                          <a:schemeClr val="tx1"/>
                        </a:solidFill>
                        <a:effectLst/>
                        <a:latin typeface="Times New Roman" pitchFamily="18" charset="0"/>
                        <a:ea typeface="굴림"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cap="none" normalizeH="0" baseline="0" dirty="0" smtClean="0">
                          <a:ln>
                            <a:noFill/>
                          </a:ln>
                          <a:solidFill>
                            <a:schemeClr val="tx1"/>
                          </a:solidFill>
                          <a:effectLst/>
                          <a:latin typeface="Times New Roman" pitchFamily="18" charset="0"/>
                          <a:ea typeface="굴림" charset="-127"/>
                        </a:rPr>
                        <a:t>Audio out channel &amp; Audio Mute indicator</a:t>
                      </a:r>
                      <a:endPar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5876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100" b="0" i="0" u="none" strike="noStrike" cap="none" normalizeH="0" baseline="0" dirty="0" smtClean="0">
                        <a:ln>
                          <a:noFill/>
                        </a:ln>
                        <a:solidFill>
                          <a:schemeClr val="tx1"/>
                        </a:solidFill>
                        <a:effectLst/>
                        <a:latin typeface="Times New Roman" pitchFamily="18" charset="0"/>
                        <a:ea typeface="굴림"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itchFamily="18" charset="0"/>
                          <a:ea typeface="굴림" charset="-127"/>
                        </a:rPr>
                        <a:t>Backup</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69875">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100" b="0" i="0" u="none" strike="noStrike" cap="none" normalizeH="0" baseline="0" dirty="0" smtClean="0">
                        <a:ln>
                          <a:noFill/>
                        </a:ln>
                        <a:solidFill>
                          <a:schemeClr val="tx1"/>
                        </a:solidFill>
                        <a:effectLst/>
                        <a:latin typeface="Times New Roman" pitchFamily="18" charset="0"/>
                        <a:ea typeface="굴림"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itchFamily="18" charset="0"/>
                          <a:ea typeface="굴림" charset="-127"/>
                        </a:rPr>
                        <a:t>Lock/ Unlock indicator</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5876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100" b="0" i="0" u="none" strike="noStrike" cap="none" normalizeH="0" baseline="0" dirty="0" smtClean="0">
                        <a:ln>
                          <a:noFill/>
                        </a:ln>
                        <a:solidFill>
                          <a:schemeClr val="tx1"/>
                        </a:solidFill>
                        <a:effectLst/>
                        <a:latin typeface="Times New Roman" pitchFamily="18" charset="0"/>
                        <a:ea typeface="굴림"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itchFamily="18" charset="0"/>
                          <a:ea typeface="굴림" charset="-127"/>
                        </a:rPr>
                        <a:t>Hard drive usage &amp; lamp</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5876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100" b="0" i="0" u="none" strike="noStrike" cap="none" normalizeH="0" baseline="0" dirty="0" smtClean="0">
                        <a:ln>
                          <a:noFill/>
                        </a:ln>
                        <a:solidFill>
                          <a:schemeClr val="tx1"/>
                        </a:solidFill>
                        <a:effectLst/>
                        <a:latin typeface="Times New Roman" pitchFamily="18" charset="0"/>
                        <a:ea typeface="굴림"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itchFamily="18" charset="0"/>
                          <a:ea typeface="굴림" charset="-127"/>
                        </a:rPr>
                        <a:t>Scheduler activation indicator </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5876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100" b="0" i="0" u="none" strike="noStrike" cap="none" normalizeH="0" baseline="0" dirty="0" smtClean="0">
                        <a:ln>
                          <a:noFill/>
                        </a:ln>
                        <a:solidFill>
                          <a:schemeClr val="tx1"/>
                        </a:solidFill>
                        <a:effectLst/>
                        <a:latin typeface="Times New Roman" pitchFamily="18" charset="0"/>
                        <a:ea typeface="굴림"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itchFamily="18" charset="0"/>
                          <a:ea typeface="굴림" charset="-127"/>
                        </a:rPr>
                        <a:t>Network connection indicator</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5876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100" b="0" i="0" u="none" strike="noStrike" cap="none" normalizeH="0" baseline="0" dirty="0" smtClean="0">
                        <a:ln>
                          <a:noFill/>
                        </a:ln>
                        <a:solidFill>
                          <a:schemeClr val="tx1"/>
                        </a:solidFill>
                        <a:effectLst/>
                        <a:latin typeface="Times New Roman" pitchFamily="18" charset="0"/>
                        <a:ea typeface="굴림"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itchFamily="18" charset="0"/>
                          <a:ea typeface="굴림" charset="-127"/>
                        </a:rPr>
                        <a:t>Search Event List indicator</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954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100" b="0" i="0" u="none" strike="noStrike" cap="none" normalizeH="0" baseline="0" dirty="0" smtClean="0">
                        <a:ln>
                          <a:noFill/>
                        </a:ln>
                        <a:solidFill>
                          <a:schemeClr val="tx1"/>
                        </a:solidFill>
                        <a:effectLst/>
                        <a:latin typeface="Times New Roman" pitchFamily="18" charset="0"/>
                        <a:ea typeface="굴림"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rPr>
                        <a:t>Date &amp; Time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954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100" b="0" i="0" u="none" strike="noStrike" cap="none" normalizeH="0" baseline="0" dirty="0" smtClean="0">
                        <a:ln>
                          <a:noFill/>
                        </a:ln>
                        <a:solidFill>
                          <a:schemeClr val="tx1"/>
                        </a:solidFill>
                        <a:effectLst/>
                        <a:latin typeface="Times New Roman" pitchFamily="18" charset="0"/>
                        <a:ea typeface="굴림"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rPr>
                        <a:t>Live Menu Bar (Fix or auto hide)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21" name="슬라이드 번호 개체 틀 1"/>
          <p:cNvSpPr>
            <a:spLocks noGrp="1"/>
          </p:cNvSpPr>
          <p:nvPr>
            <p:ph type="sldNum" sz="quarter" idx="10"/>
          </p:nvPr>
        </p:nvSpPr>
        <p:spPr>
          <a:xfrm>
            <a:off x="720725" y="8726488"/>
            <a:ext cx="5111750" cy="179387"/>
          </a:xfrm>
        </p:spPr>
        <p:txBody>
          <a:bodyPr/>
          <a:lstStyle/>
          <a:p>
            <a:fld id="{BDEF42B3-46AB-48D2-A024-8542CF84E98F}" type="slidenum">
              <a:rPr lang="en-US" altLang="ko-KR"/>
              <a:pPr/>
              <a:t>21</a:t>
            </a:fld>
            <a:endParaRPr lang="en-US" altLang="ko-KR"/>
          </a:p>
        </p:txBody>
      </p:sp>
      <p:sp>
        <p:nvSpPr>
          <p:cNvPr id="22" name="Text Box 110"/>
          <p:cNvSpPr txBox="1">
            <a:spLocks noChangeArrowheads="1"/>
          </p:cNvSpPr>
          <p:nvPr/>
        </p:nvSpPr>
        <p:spPr bwMode="auto">
          <a:xfrm>
            <a:off x="801686" y="4523073"/>
            <a:ext cx="4968875" cy="765175"/>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3) Live Popup Menu</a:t>
            </a:r>
          </a:p>
          <a:p>
            <a:r>
              <a:rPr lang="en-US" altLang="ko-KR" dirty="0">
                <a:solidFill>
                  <a:schemeClr val="tx1"/>
                </a:solidFill>
                <a:latin typeface="Arial" panose="020B0604020202020204" pitchFamily="34" charset="0"/>
                <a:cs typeface="Arial" panose="020B0604020202020204" pitchFamily="34" charset="0"/>
              </a:rPr>
              <a:t>By Right-Clicking anywhere on Live </a:t>
            </a:r>
            <a:r>
              <a:rPr lang="en-US" altLang="ko-KR" dirty="0" smtClean="0">
                <a:solidFill>
                  <a:schemeClr val="tx1"/>
                </a:solidFill>
                <a:latin typeface="Arial" panose="020B0604020202020204" pitchFamily="34" charset="0"/>
                <a:cs typeface="Arial" panose="020B0604020202020204" pitchFamily="34" charset="0"/>
              </a:rPr>
              <a:t>mode, </a:t>
            </a:r>
            <a:r>
              <a:rPr lang="en-US" altLang="ko-KR" dirty="0">
                <a:solidFill>
                  <a:schemeClr val="tx1"/>
                </a:solidFill>
                <a:latin typeface="Arial" panose="020B0604020202020204" pitchFamily="34" charset="0"/>
                <a:cs typeface="Arial" panose="020B0604020202020204" pitchFamily="34" charset="0"/>
              </a:rPr>
              <a:t>you may view the Live Popup Menu.  By using the Live Popup Menu, you can quickly jump to the necessary configuration and settings.</a:t>
            </a:r>
          </a:p>
        </p:txBody>
      </p:sp>
      <p:sp>
        <p:nvSpPr>
          <p:cNvPr id="23"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25" name="그림 24"/>
          <p:cNvPicPr>
            <a:picLocks noChangeAspect="1"/>
          </p:cNvPicPr>
          <p:nvPr/>
        </p:nvPicPr>
        <p:blipFill>
          <a:blip r:embed="rId2"/>
          <a:stretch>
            <a:fillRect/>
          </a:stretch>
        </p:blipFill>
        <p:spPr>
          <a:xfrm>
            <a:off x="1436781" y="940131"/>
            <a:ext cx="215523" cy="215523"/>
          </a:xfrm>
          <a:prstGeom prst="rect">
            <a:avLst/>
          </a:prstGeom>
        </p:spPr>
      </p:pic>
      <p:pic>
        <p:nvPicPr>
          <p:cNvPr id="26" name="그림 25"/>
          <p:cNvPicPr>
            <a:picLocks noChangeAspect="1"/>
          </p:cNvPicPr>
          <p:nvPr/>
        </p:nvPicPr>
        <p:blipFill>
          <a:blip r:embed="rId3"/>
          <a:stretch>
            <a:fillRect/>
          </a:stretch>
        </p:blipFill>
        <p:spPr>
          <a:xfrm>
            <a:off x="1430795" y="1202361"/>
            <a:ext cx="215523" cy="215523"/>
          </a:xfrm>
          <a:prstGeom prst="rect">
            <a:avLst/>
          </a:prstGeom>
        </p:spPr>
      </p:pic>
      <p:pic>
        <p:nvPicPr>
          <p:cNvPr id="27" name="그림 26"/>
          <p:cNvPicPr>
            <a:picLocks noChangeAspect="1"/>
          </p:cNvPicPr>
          <p:nvPr/>
        </p:nvPicPr>
        <p:blipFill>
          <a:blip r:embed="rId4"/>
          <a:stretch>
            <a:fillRect/>
          </a:stretch>
        </p:blipFill>
        <p:spPr>
          <a:xfrm>
            <a:off x="1440051" y="1456802"/>
            <a:ext cx="215523" cy="215523"/>
          </a:xfrm>
          <a:prstGeom prst="rect">
            <a:avLst/>
          </a:prstGeom>
        </p:spPr>
      </p:pic>
      <p:pic>
        <p:nvPicPr>
          <p:cNvPr id="28" name="그림 27"/>
          <p:cNvPicPr>
            <a:picLocks noChangeAspect="1"/>
          </p:cNvPicPr>
          <p:nvPr/>
        </p:nvPicPr>
        <p:blipFill>
          <a:blip r:embed="rId5"/>
          <a:stretch>
            <a:fillRect/>
          </a:stretch>
        </p:blipFill>
        <p:spPr>
          <a:xfrm>
            <a:off x="1438381" y="1718735"/>
            <a:ext cx="215523" cy="215523"/>
          </a:xfrm>
          <a:prstGeom prst="rect">
            <a:avLst/>
          </a:prstGeom>
        </p:spPr>
      </p:pic>
      <p:pic>
        <p:nvPicPr>
          <p:cNvPr id="29" name="그림 28"/>
          <p:cNvPicPr>
            <a:picLocks noChangeAspect="1"/>
          </p:cNvPicPr>
          <p:nvPr/>
        </p:nvPicPr>
        <p:blipFill>
          <a:blip r:embed="rId6"/>
          <a:stretch>
            <a:fillRect/>
          </a:stretch>
        </p:blipFill>
        <p:spPr>
          <a:xfrm>
            <a:off x="1422269" y="1975531"/>
            <a:ext cx="253556" cy="215523"/>
          </a:xfrm>
          <a:prstGeom prst="rect">
            <a:avLst/>
          </a:prstGeom>
        </p:spPr>
      </p:pic>
      <p:pic>
        <p:nvPicPr>
          <p:cNvPr id="30" name="그림 29"/>
          <p:cNvPicPr>
            <a:picLocks noChangeAspect="1"/>
          </p:cNvPicPr>
          <p:nvPr/>
        </p:nvPicPr>
        <p:blipFill>
          <a:blip r:embed="rId7"/>
          <a:stretch>
            <a:fillRect/>
          </a:stretch>
        </p:blipFill>
        <p:spPr>
          <a:xfrm>
            <a:off x="1428521" y="2236755"/>
            <a:ext cx="215523" cy="215523"/>
          </a:xfrm>
          <a:prstGeom prst="rect">
            <a:avLst/>
          </a:prstGeom>
        </p:spPr>
      </p:pic>
      <p:pic>
        <p:nvPicPr>
          <p:cNvPr id="31" name="그림 30"/>
          <p:cNvPicPr>
            <a:picLocks noChangeAspect="1"/>
          </p:cNvPicPr>
          <p:nvPr/>
        </p:nvPicPr>
        <p:blipFill>
          <a:blip r:embed="rId8"/>
          <a:stretch>
            <a:fillRect/>
          </a:stretch>
        </p:blipFill>
        <p:spPr>
          <a:xfrm>
            <a:off x="1428303" y="2505214"/>
            <a:ext cx="215523" cy="215523"/>
          </a:xfrm>
          <a:prstGeom prst="rect">
            <a:avLst/>
          </a:prstGeom>
        </p:spPr>
      </p:pic>
      <p:pic>
        <p:nvPicPr>
          <p:cNvPr id="32" name="그림 31"/>
          <p:cNvPicPr>
            <a:picLocks noChangeAspect="1"/>
          </p:cNvPicPr>
          <p:nvPr/>
        </p:nvPicPr>
        <p:blipFill>
          <a:blip r:embed="rId9"/>
          <a:stretch>
            <a:fillRect/>
          </a:stretch>
        </p:blipFill>
        <p:spPr>
          <a:xfrm>
            <a:off x="1137192" y="2767195"/>
            <a:ext cx="836734" cy="215523"/>
          </a:xfrm>
          <a:prstGeom prst="rect">
            <a:avLst/>
          </a:prstGeom>
        </p:spPr>
      </p:pic>
      <p:pic>
        <p:nvPicPr>
          <p:cNvPr id="33" name="그림 32"/>
          <p:cNvPicPr>
            <a:picLocks noChangeAspect="1"/>
          </p:cNvPicPr>
          <p:nvPr/>
        </p:nvPicPr>
        <p:blipFill>
          <a:blip r:embed="rId10"/>
          <a:stretch>
            <a:fillRect/>
          </a:stretch>
        </p:blipFill>
        <p:spPr>
          <a:xfrm>
            <a:off x="948097" y="3020736"/>
            <a:ext cx="1166355" cy="215523"/>
          </a:xfrm>
          <a:prstGeom prst="rect">
            <a:avLst/>
          </a:prstGeom>
        </p:spPr>
      </p:pic>
      <p:pic>
        <p:nvPicPr>
          <p:cNvPr id="34" name="그림 33"/>
          <p:cNvPicPr>
            <a:picLocks noChangeAspect="1"/>
          </p:cNvPicPr>
          <p:nvPr/>
        </p:nvPicPr>
        <p:blipFill>
          <a:blip r:embed="rId11"/>
          <a:stretch>
            <a:fillRect/>
          </a:stretch>
        </p:blipFill>
        <p:spPr>
          <a:xfrm>
            <a:off x="1206920" y="3285294"/>
            <a:ext cx="697278" cy="215523"/>
          </a:xfrm>
          <a:prstGeom prst="rect">
            <a:avLst/>
          </a:prstGeom>
        </p:spPr>
      </p:pic>
      <p:pic>
        <p:nvPicPr>
          <p:cNvPr id="35" name="그림 34"/>
          <p:cNvPicPr>
            <a:picLocks noChangeAspect="1"/>
          </p:cNvPicPr>
          <p:nvPr/>
        </p:nvPicPr>
        <p:blipFill>
          <a:blip r:embed="rId12"/>
          <a:stretch>
            <a:fillRect/>
          </a:stretch>
        </p:blipFill>
        <p:spPr>
          <a:xfrm>
            <a:off x="1437047" y="3540625"/>
            <a:ext cx="215523" cy="215523"/>
          </a:xfrm>
          <a:prstGeom prst="rect">
            <a:avLst/>
          </a:prstGeom>
        </p:spPr>
      </p:pic>
      <p:pic>
        <p:nvPicPr>
          <p:cNvPr id="36" name="그림 35"/>
          <p:cNvPicPr>
            <a:picLocks noChangeAspect="1"/>
          </p:cNvPicPr>
          <p:nvPr/>
        </p:nvPicPr>
        <p:blipFill>
          <a:blip r:embed="rId13"/>
          <a:stretch>
            <a:fillRect/>
          </a:stretch>
        </p:blipFill>
        <p:spPr>
          <a:xfrm>
            <a:off x="1430794" y="4057078"/>
            <a:ext cx="215523" cy="215523"/>
          </a:xfrm>
          <a:prstGeom prst="rect">
            <a:avLst/>
          </a:prstGeom>
        </p:spPr>
      </p:pic>
      <p:pic>
        <p:nvPicPr>
          <p:cNvPr id="37" name="그림 36"/>
          <p:cNvPicPr>
            <a:picLocks noChangeAspect="1"/>
          </p:cNvPicPr>
          <p:nvPr/>
        </p:nvPicPr>
        <p:blipFill>
          <a:blip r:embed="rId14"/>
          <a:stretch>
            <a:fillRect/>
          </a:stretch>
        </p:blipFill>
        <p:spPr>
          <a:xfrm>
            <a:off x="1293029" y="3794472"/>
            <a:ext cx="476490" cy="257174"/>
          </a:xfrm>
          <a:prstGeom prst="rect">
            <a:avLst/>
          </a:prstGeom>
        </p:spPr>
      </p:pic>
      <p:pic>
        <p:nvPicPr>
          <p:cNvPr id="38" name="그림 3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37192" y="7690726"/>
            <a:ext cx="4228907" cy="114542"/>
          </a:xfrm>
          <a:prstGeom prst="rect">
            <a:avLst/>
          </a:prstGeom>
        </p:spPr>
      </p:pic>
      <p:pic>
        <p:nvPicPr>
          <p:cNvPr id="39" name="그림 38"/>
          <p:cNvPicPr>
            <a:picLocks noChangeAspect="1"/>
          </p:cNvPicPr>
          <p:nvPr/>
        </p:nvPicPr>
        <p:blipFill>
          <a:blip r:embed="rId16"/>
          <a:stretch>
            <a:fillRect/>
          </a:stretch>
        </p:blipFill>
        <p:spPr>
          <a:xfrm>
            <a:off x="1137188" y="5424896"/>
            <a:ext cx="4228911" cy="2265830"/>
          </a:xfrm>
          <a:prstGeom prst="rect">
            <a:avLst/>
          </a:prstGeom>
        </p:spPr>
      </p:pic>
      <p:pic>
        <p:nvPicPr>
          <p:cNvPr id="40" name="그림 3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790478" y="5657991"/>
            <a:ext cx="834572" cy="1799641"/>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슬라이드 번호 개체 틀 1"/>
          <p:cNvSpPr>
            <a:spLocks noGrp="1"/>
          </p:cNvSpPr>
          <p:nvPr>
            <p:ph type="sldNum" sz="quarter" idx="10"/>
          </p:nvPr>
        </p:nvSpPr>
        <p:spPr>
          <a:xfrm>
            <a:off x="720725" y="8726488"/>
            <a:ext cx="5111750" cy="179387"/>
          </a:xfrm>
        </p:spPr>
        <p:txBody>
          <a:bodyPr/>
          <a:lstStyle/>
          <a:p>
            <a:fld id="{BDEF42B3-46AB-48D2-A024-8542CF84E98F}" type="slidenum">
              <a:rPr lang="en-US" altLang="ko-KR"/>
              <a:pPr/>
              <a:t>22</a:t>
            </a:fld>
            <a:endParaRPr lang="en-US" altLang="ko-KR"/>
          </a:p>
        </p:txBody>
      </p:sp>
      <p:sp>
        <p:nvSpPr>
          <p:cNvPr id="7" name="Text Box 110"/>
          <p:cNvSpPr txBox="1">
            <a:spLocks noChangeArrowheads="1"/>
          </p:cNvSpPr>
          <p:nvPr/>
        </p:nvSpPr>
        <p:spPr bwMode="auto">
          <a:xfrm>
            <a:off x="801686" y="909533"/>
            <a:ext cx="4968875" cy="769441"/>
          </a:xfrm>
          <a:prstGeom prst="rect">
            <a:avLst/>
          </a:prstGeom>
          <a:noFill/>
          <a:ln w="9525">
            <a:noFill/>
            <a:miter lim="800000"/>
            <a:headEnd/>
            <a:tailEnd/>
          </a:ln>
          <a:effectLst/>
        </p:spPr>
        <p:txBody>
          <a:bodyPr>
            <a:spAutoFit/>
          </a:bodyPr>
          <a:lstStyle/>
          <a:p>
            <a:r>
              <a:rPr lang="en-US" altLang="ko-KR" b="1" dirty="0" smtClean="0">
                <a:solidFill>
                  <a:schemeClr val="tx1"/>
                </a:solidFill>
                <a:latin typeface="Arial" panose="020B0604020202020204" pitchFamily="34" charset="0"/>
                <a:cs typeface="Arial" panose="020B0604020202020204" pitchFamily="34" charset="0"/>
              </a:rPr>
              <a:t>4) Live Toolbar</a:t>
            </a:r>
          </a:p>
          <a:p>
            <a:r>
              <a:rPr lang="en-US" altLang="ko-KR" dirty="0">
                <a:solidFill>
                  <a:schemeClr val="tx1"/>
                </a:solidFill>
                <a:latin typeface="Arial" panose="020B0604020202020204" pitchFamily="34" charset="0"/>
                <a:cs typeface="Arial" panose="020B0604020202020204" pitchFamily="34" charset="0"/>
              </a:rPr>
              <a:t>When a channel is selected </a:t>
            </a:r>
            <a:r>
              <a:rPr lang="en-US" altLang="ko-KR" dirty="0" smtClean="0">
                <a:solidFill>
                  <a:schemeClr val="tx1"/>
                </a:solidFill>
                <a:latin typeface="Arial" panose="020B0604020202020204" pitchFamily="34" charset="0"/>
                <a:cs typeface="Arial" panose="020B0604020202020204" pitchFamily="34" charset="0"/>
              </a:rPr>
              <a:t>on </a:t>
            </a:r>
            <a:r>
              <a:rPr lang="en-US" altLang="ko-KR" dirty="0">
                <a:solidFill>
                  <a:schemeClr val="tx1"/>
                </a:solidFill>
                <a:latin typeface="Arial" panose="020B0604020202020204" pitchFamily="34" charset="0"/>
                <a:cs typeface="Arial" panose="020B0604020202020204" pitchFamily="34" charset="0"/>
              </a:rPr>
              <a:t>live mode, the live toolbar is displayed as follows.</a:t>
            </a:r>
          </a:p>
          <a:p>
            <a:r>
              <a:rPr lang="en-US" altLang="ko-KR" dirty="0">
                <a:solidFill>
                  <a:schemeClr val="tx1"/>
                </a:solidFill>
                <a:latin typeface="Arial" panose="020B0604020202020204" pitchFamily="34" charset="0"/>
                <a:cs typeface="Arial" panose="020B0604020202020204" pitchFamily="34" charset="0"/>
              </a:rPr>
              <a:t>You can </a:t>
            </a:r>
            <a:r>
              <a:rPr lang="en-US" altLang="ko-KR" dirty="0" smtClean="0">
                <a:solidFill>
                  <a:schemeClr val="tx1"/>
                </a:solidFill>
                <a:latin typeface="Arial" panose="020B0604020202020204" pitchFamily="34" charset="0"/>
                <a:cs typeface="Arial" panose="020B0604020202020204" pitchFamily="34" charset="0"/>
              </a:rPr>
              <a:t>enter PTZ or Zoom mode or</a:t>
            </a:r>
            <a:r>
              <a:rPr lang="ko-KR" altLang="en-US" dirty="0" smtClean="0">
                <a:solidFill>
                  <a:schemeClr val="tx1"/>
                </a:solidFill>
                <a:latin typeface="Arial" panose="020B0604020202020204" pitchFamily="34" charset="0"/>
                <a:cs typeface="Arial" panose="020B0604020202020204" pitchFamily="34" charset="0"/>
              </a:rPr>
              <a:t> </a:t>
            </a:r>
            <a:r>
              <a:rPr lang="en-US" altLang="ko-KR" dirty="0" smtClean="0">
                <a:solidFill>
                  <a:schemeClr val="tx1"/>
                </a:solidFill>
                <a:latin typeface="Arial" panose="020B0604020202020204" pitchFamily="34" charset="0"/>
                <a:cs typeface="Arial" panose="020B0604020202020204" pitchFamily="34" charset="0"/>
              </a:rPr>
              <a:t>use Snapshot </a:t>
            </a:r>
            <a:r>
              <a:rPr lang="en-US" altLang="ko-KR" dirty="0">
                <a:solidFill>
                  <a:schemeClr val="tx1"/>
                </a:solidFill>
                <a:latin typeface="Arial" panose="020B0604020202020204" pitchFamily="34" charset="0"/>
                <a:cs typeface="Arial" panose="020B0604020202020204" pitchFamily="34" charset="0"/>
              </a:rPr>
              <a:t>function.</a:t>
            </a:r>
            <a:endParaRPr lang="en-US" altLang="ko-KR" dirty="0" smtClean="0">
              <a:solidFill>
                <a:schemeClr val="tx1"/>
              </a:solidFill>
              <a:latin typeface="Arial" panose="020B0604020202020204" pitchFamily="34" charset="0"/>
              <a:cs typeface="Arial" panose="020B0604020202020204" pitchFamily="34" charset="0"/>
            </a:endParaRPr>
          </a:p>
        </p:txBody>
      </p:sp>
      <p:sp>
        <p:nvSpPr>
          <p:cNvPr id="8"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9" name="그림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686" y="1708030"/>
            <a:ext cx="2451622" cy="322784"/>
          </a:xfrm>
          <a:prstGeom prst="rect">
            <a:avLst/>
          </a:prstGeom>
        </p:spPr>
      </p:pic>
    </p:spTree>
    <p:extLst>
      <p:ext uri="{BB962C8B-B14F-4D97-AF65-F5344CB8AC3E}">
        <p14:creationId xmlns:p14="http://schemas.microsoft.com/office/powerpoint/2010/main" val="4386000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슬라이드 번호 개체 틀 1"/>
          <p:cNvSpPr>
            <a:spLocks noGrp="1"/>
          </p:cNvSpPr>
          <p:nvPr>
            <p:ph type="sldNum" sz="quarter" idx="10"/>
          </p:nvPr>
        </p:nvSpPr>
        <p:spPr>
          <a:xfrm>
            <a:off x="720725" y="8726488"/>
            <a:ext cx="5111750" cy="179387"/>
          </a:xfrm>
        </p:spPr>
        <p:txBody>
          <a:bodyPr/>
          <a:lstStyle/>
          <a:p>
            <a:fld id="{78EF5C5D-C227-4BDB-98C0-4E6085FF6DBB}" type="slidenum">
              <a:rPr lang="en-US" altLang="ko-KR"/>
              <a:pPr/>
              <a:t>23</a:t>
            </a:fld>
            <a:endParaRPr lang="en-US" altLang="ko-KR"/>
          </a:p>
        </p:txBody>
      </p:sp>
      <p:sp>
        <p:nvSpPr>
          <p:cNvPr id="10" name="Text Box 66"/>
          <p:cNvSpPr txBox="1">
            <a:spLocks noChangeArrowheads="1"/>
          </p:cNvSpPr>
          <p:nvPr/>
        </p:nvSpPr>
        <p:spPr bwMode="auto">
          <a:xfrm>
            <a:off x="792163" y="846138"/>
            <a:ext cx="4968875" cy="260350"/>
          </a:xfrm>
          <a:prstGeom prst="rect">
            <a:avLst/>
          </a:prstGeom>
          <a:noFill/>
          <a:ln w="9525">
            <a:noFill/>
            <a:miter lim="800000"/>
            <a:headEnd/>
            <a:tailEnd/>
          </a:ln>
          <a:effectLst/>
        </p:spPr>
        <p:txBody>
          <a:bodyPr>
            <a:spAutoFit/>
          </a:bodyPr>
          <a:lstStyle/>
          <a:p>
            <a:r>
              <a:rPr lang="en-US" altLang="en-US" b="1" dirty="0">
                <a:solidFill>
                  <a:schemeClr val="tx1"/>
                </a:solidFill>
                <a:latin typeface="Arial" panose="020B0604020202020204" pitchFamily="34" charset="0"/>
                <a:cs typeface="Arial" panose="020B0604020202020204" pitchFamily="34" charset="0"/>
              </a:rPr>
              <a:t>3-</a:t>
            </a:r>
            <a:r>
              <a:rPr lang="en-US" altLang="ko-KR" b="1" dirty="0">
                <a:solidFill>
                  <a:schemeClr val="tx1"/>
                </a:solidFill>
                <a:latin typeface="Arial" panose="020B0604020202020204" pitchFamily="34" charset="0"/>
                <a:cs typeface="Arial" panose="020B0604020202020204" pitchFamily="34" charset="0"/>
              </a:rPr>
              <a:t>2</a:t>
            </a:r>
            <a:r>
              <a:rPr lang="en-US" altLang="en-US" b="1" dirty="0">
                <a:solidFill>
                  <a:schemeClr val="tx1"/>
                </a:solidFill>
                <a:latin typeface="Arial" panose="020B0604020202020204" pitchFamily="34" charset="0"/>
                <a:cs typeface="Arial" panose="020B0604020202020204" pitchFamily="34" charset="0"/>
              </a:rPr>
              <a:t>-</a:t>
            </a:r>
            <a:r>
              <a:rPr lang="en-US" altLang="ko-KR" b="1" dirty="0">
                <a:solidFill>
                  <a:schemeClr val="tx1"/>
                </a:solidFill>
                <a:latin typeface="Arial" panose="020B0604020202020204" pitchFamily="34" charset="0"/>
                <a:cs typeface="Arial" panose="020B0604020202020204" pitchFamily="34" charset="0"/>
              </a:rPr>
              <a:t>2</a:t>
            </a:r>
            <a:r>
              <a:rPr lang="en-US" altLang="en-US" b="1" dirty="0">
                <a:solidFill>
                  <a:schemeClr val="tx1"/>
                </a:solidFill>
                <a:latin typeface="Arial" panose="020B0604020202020204" pitchFamily="34" charset="0"/>
                <a:cs typeface="Arial" panose="020B0604020202020204" pitchFamily="34" charset="0"/>
              </a:rPr>
              <a:t>. LIVE Mode</a:t>
            </a:r>
            <a:r>
              <a:rPr lang="en-US" altLang="ko-KR" b="1" dirty="0">
                <a:solidFill>
                  <a:schemeClr val="tx1"/>
                </a:solidFill>
                <a:latin typeface="Arial" panose="020B0604020202020204" pitchFamily="34" charset="0"/>
                <a:cs typeface="Arial" panose="020B0604020202020204" pitchFamily="34" charset="0"/>
              </a:rPr>
              <a:t> Feature</a:t>
            </a:r>
          </a:p>
        </p:txBody>
      </p:sp>
      <p:sp>
        <p:nvSpPr>
          <p:cNvPr id="11" name="Text Box 63"/>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12" name="Text Box 67"/>
          <p:cNvSpPr txBox="1">
            <a:spLocks noChangeArrowheads="1"/>
          </p:cNvSpPr>
          <p:nvPr/>
        </p:nvSpPr>
        <p:spPr bwMode="auto">
          <a:xfrm>
            <a:off x="801688" y="1252538"/>
            <a:ext cx="4968875" cy="938719"/>
          </a:xfrm>
          <a:prstGeom prst="rect">
            <a:avLst/>
          </a:prstGeom>
          <a:noFill/>
          <a:ln w="9525">
            <a:noFill/>
            <a:miter lim="800000"/>
            <a:headEnd/>
            <a:tailEnd/>
          </a:ln>
          <a:effectLst/>
        </p:spPr>
        <p:txBody>
          <a:bodyPr>
            <a:spAutoFit/>
          </a:bodyPr>
          <a:lstStyle/>
          <a:p>
            <a:r>
              <a:rPr lang="en-US" altLang="ko-KR" b="1" dirty="0" smtClean="0">
                <a:solidFill>
                  <a:schemeClr val="tx1"/>
                </a:solidFill>
                <a:latin typeface="Arial" panose="020B0604020202020204" pitchFamily="34" charset="0"/>
                <a:cs typeface="Arial" panose="020B0604020202020204" pitchFamily="34" charset="0"/>
              </a:rPr>
              <a:t>1) Settings                     : refer to 3-4</a:t>
            </a:r>
          </a:p>
          <a:p>
            <a:endParaRPr lang="en-US" altLang="ko-KR" b="1" dirty="0" smtClean="0">
              <a:solidFill>
                <a:schemeClr val="tx1"/>
              </a:solidFill>
              <a:latin typeface="Arial" panose="020B0604020202020204" pitchFamily="34" charset="0"/>
              <a:cs typeface="Arial" panose="020B0604020202020204" pitchFamily="34" charset="0"/>
            </a:endParaRPr>
          </a:p>
          <a:p>
            <a:r>
              <a:rPr lang="en-US" altLang="ko-KR" b="1" dirty="0" smtClean="0">
                <a:solidFill>
                  <a:schemeClr val="tx1"/>
                </a:solidFill>
                <a:latin typeface="Arial" panose="020B0604020202020204" pitchFamily="34" charset="0"/>
                <a:cs typeface="Arial" panose="020B0604020202020204" pitchFamily="34" charset="0"/>
              </a:rPr>
              <a:t>2) Split</a:t>
            </a:r>
            <a:endParaRPr lang="en-US" altLang="ko-KR" dirty="0" smtClean="0">
              <a:solidFill>
                <a:schemeClr val="tx1"/>
              </a:solidFill>
              <a:latin typeface="Arial" panose="020B0604020202020204" pitchFamily="34" charset="0"/>
              <a:cs typeface="Arial" panose="020B0604020202020204" pitchFamily="34" charset="0"/>
            </a:endParaRPr>
          </a:p>
          <a:p>
            <a:r>
              <a:rPr lang="en-US" altLang="ko-KR" dirty="0" smtClean="0">
                <a:solidFill>
                  <a:schemeClr val="tx1"/>
                </a:solidFill>
                <a:latin typeface="Arial" panose="020B0604020202020204" pitchFamily="34" charset="0"/>
                <a:cs typeface="Arial" panose="020B0604020202020204" pitchFamily="34" charset="0"/>
              </a:rPr>
              <a:t>You can change </a:t>
            </a:r>
            <a:r>
              <a:rPr lang="en-US" altLang="ko-KR" dirty="0">
                <a:solidFill>
                  <a:schemeClr val="tx1"/>
                </a:solidFill>
                <a:latin typeface="Arial" panose="020B0604020202020204" pitchFamily="34" charset="0"/>
                <a:cs typeface="Arial" panose="020B0604020202020204" pitchFamily="34" charset="0"/>
              </a:rPr>
              <a:t>video split mode for Live View. Click the channel number </a:t>
            </a:r>
            <a:r>
              <a:rPr lang="en-US" altLang="ko-KR" dirty="0" smtClean="0">
                <a:solidFill>
                  <a:schemeClr val="tx1"/>
                </a:solidFill>
                <a:latin typeface="Arial" panose="020B0604020202020204" pitchFamily="34" charset="0"/>
                <a:cs typeface="Arial" panose="020B0604020202020204" pitchFamily="34" charset="0"/>
              </a:rPr>
              <a:t>at </a:t>
            </a:r>
            <a:r>
              <a:rPr lang="en-US" altLang="ko-KR" dirty="0">
                <a:solidFill>
                  <a:schemeClr val="tx1"/>
                </a:solidFill>
                <a:latin typeface="Arial" panose="020B0604020202020204" pitchFamily="34" charset="0"/>
                <a:cs typeface="Arial" panose="020B0604020202020204" pitchFamily="34" charset="0"/>
              </a:rPr>
              <a:t>the top to switch to the channel on the page.</a:t>
            </a:r>
          </a:p>
        </p:txBody>
      </p:sp>
      <p:sp>
        <p:nvSpPr>
          <p:cNvPr id="13" name="Text Box 101"/>
          <p:cNvSpPr txBox="1">
            <a:spLocks noChangeArrowheads="1"/>
          </p:cNvSpPr>
          <p:nvPr/>
        </p:nvSpPr>
        <p:spPr bwMode="auto">
          <a:xfrm>
            <a:off x="801688" y="4344953"/>
            <a:ext cx="4968875" cy="495300"/>
          </a:xfrm>
          <a:prstGeom prst="rect">
            <a:avLst/>
          </a:prstGeom>
          <a:noFill/>
          <a:ln w="9525">
            <a:noFill/>
            <a:miter lim="800000"/>
            <a:headEnd/>
            <a:tailEnd/>
          </a:ln>
          <a:effectLst/>
        </p:spPr>
        <p:txBody>
          <a:bodyPr>
            <a:spAutoFit/>
          </a:bodyPr>
          <a:lstStyle/>
          <a:p>
            <a:pPr>
              <a:lnSpc>
                <a:spcPct val="120000"/>
              </a:lnSpc>
            </a:pPr>
            <a:r>
              <a:rPr lang="en-US" altLang="ko-KR" b="1" dirty="0">
                <a:solidFill>
                  <a:schemeClr val="tx1"/>
                </a:solidFill>
                <a:latin typeface="Arial" panose="020B0604020202020204" pitchFamily="34" charset="0"/>
                <a:cs typeface="Arial" panose="020B0604020202020204" pitchFamily="34" charset="0"/>
              </a:rPr>
              <a:t>3</a:t>
            </a:r>
            <a:r>
              <a:rPr lang="en-US" altLang="ko-KR" b="1" dirty="0" smtClean="0">
                <a:solidFill>
                  <a:schemeClr val="tx1"/>
                </a:solidFill>
                <a:latin typeface="Arial" panose="020B0604020202020204" pitchFamily="34" charset="0"/>
                <a:cs typeface="Arial" panose="020B0604020202020204" pitchFamily="34" charset="0"/>
              </a:rPr>
              <a:t>)</a:t>
            </a:r>
            <a:r>
              <a:rPr lang="ko-KR" altLang="ko-KR" b="1" dirty="0" smtClean="0">
                <a:solidFill>
                  <a:schemeClr val="tx1"/>
                </a:solidFill>
                <a:latin typeface="Arial" panose="020B0604020202020204" pitchFamily="34" charset="0"/>
                <a:cs typeface="Arial" panose="020B0604020202020204" pitchFamily="34" charset="0"/>
              </a:rPr>
              <a:t> </a:t>
            </a:r>
            <a:r>
              <a:rPr lang="en-US" altLang="ko-KR" b="1" dirty="0" smtClean="0">
                <a:solidFill>
                  <a:schemeClr val="tx1"/>
                </a:solidFill>
                <a:latin typeface="Arial" panose="020B0604020202020204" pitchFamily="34" charset="0"/>
                <a:cs typeface="Arial" panose="020B0604020202020204" pitchFamily="34" charset="0"/>
              </a:rPr>
              <a:t> </a:t>
            </a:r>
            <a:r>
              <a:rPr lang="en-US" altLang="ko-KR" b="1" dirty="0">
                <a:solidFill>
                  <a:schemeClr val="tx1"/>
                </a:solidFill>
                <a:latin typeface="Arial" panose="020B0604020202020204" pitchFamily="34" charset="0"/>
                <a:cs typeface="Arial" panose="020B0604020202020204" pitchFamily="34" charset="0"/>
              </a:rPr>
              <a:t>Audio Out</a:t>
            </a:r>
          </a:p>
          <a:p>
            <a:pPr>
              <a:lnSpc>
                <a:spcPct val="120000"/>
              </a:lnSpc>
            </a:pPr>
            <a:r>
              <a:rPr lang="en-US" altLang="ko-KR" dirty="0">
                <a:solidFill>
                  <a:schemeClr val="tx1"/>
                </a:solidFill>
                <a:latin typeface="Arial" panose="020B0604020202020204" pitchFamily="34" charset="0"/>
                <a:cs typeface="Arial" panose="020B0604020202020204" pitchFamily="34" charset="0"/>
              </a:rPr>
              <a:t>You can choose the audio out from this menu. </a:t>
            </a:r>
            <a:r>
              <a:rPr lang="en-US" altLang="ko-KR" dirty="0" smtClean="0">
                <a:solidFill>
                  <a:schemeClr val="tx1"/>
                </a:solidFill>
                <a:latin typeface="Arial" panose="020B0604020202020204" pitchFamily="34" charset="0"/>
                <a:cs typeface="Arial" panose="020B0604020202020204" pitchFamily="34" charset="0"/>
              </a:rPr>
              <a:t> </a:t>
            </a:r>
            <a:endParaRPr lang="en-US" altLang="ko-KR" dirty="0">
              <a:solidFill>
                <a:schemeClr val="tx1"/>
              </a:solidFill>
              <a:latin typeface="Arial" panose="020B0604020202020204" pitchFamily="34" charset="0"/>
              <a:cs typeface="Arial" panose="020B0604020202020204" pitchFamily="34" charset="0"/>
            </a:endParaRPr>
          </a:p>
        </p:txBody>
      </p:sp>
      <p:pic>
        <p:nvPicPr>
          <p:cNvPr id="14" name="그림 13"/>
          <p:cNvPicPr>
            <a:picLocks noChangeAspect="1"/>
          </p:cNvPicPr>
          <p:nvPr/>
        </p:nvPicPr>
        <p:blipFill>
          <a:blip r:embed="rId2"/>
          <a:stretch>
            <a:fillRect/>
          </a:stretch>
        </p:blipFill>
        <p:spPr>
          <a:xfrm>
            <a:off x="2143125" y="2211726"/>
            <a:ext cx="2286000" cy="1850923"/>
          </a:xfrm>
          <a:prstGeom prst="rect">
            <a:avLst/>
          </a:prstGeom>
        </p:spPr>
      </p:pic>
      <p:pic>
        <p:nvPicPr>
          <p:cNvPr id="15" name="그림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9870" y="5735603"/>
            <a:ext cx="2629255" cy="1340072"/>
          </a:xfrm>
          <a:prstGeom prst="rect">
            <a:avLst/>
          </a:prstGeom>
        </p:spPr>
      </p:pic>
      <p:pic>
        <p:nvPicPr>
          <p:cNvPr id="16" name="그림 15"/>
          <p:cNvPicPr>
            <a:picLocks noChangeAspect="1"/>
          </p:cNvPicPr>
          <p:nvPr/>
        </p:nvPicPr>
        <p:blipFill>
          <a:blip r:embed="rId4"/>
          <a:stretch>
            <a:fillRect/>
          </a:stretch>
        </p:blipFill>
        <p:spPr>
          <a:xfrm>
            <a:off x="1665000" y="1242384"/>
            <a:ext cx="215523" cy="215523"/>
          </a:xfrm>
          <a:prstGeom prst="rect">
            <a:avLst/>
          </a:prstGeom>
        </p:spPr>
      </p:pic>
      <p:pic>
        <p:nvPicPr>
          <p:cNvPr id="17" name="그림 16"/>
          <p:cNvPicPr>
            <a:picLocks noChangeAspect="1"/>
          </p:cNvPicPr>
          <p:nvPr/>
        </p:nvPicPr>
        <p:blipFill>
          <a:blip r:embed="rId5"/>
          <a:stretch>
            <a:fillRect/>
          </a:stretch>
        </p:blipFill>
        <p:spPr>
          <a:xfrm>
            <a:off x="1420563" y="1581339"/>
            <a:ext cx="215523" cy="215523"/>
          </a:xfrm>
          <a:prstGeom prst="rect">
            <a:avLst/>
          </a:prstGeom>
        </p:spPr>
      </p:pic>
      <p:pic>
        <p:nvPicPr>
          <p:cNvPr id="19" name="그림 18"/>
          <p:cNvPicPr>
            <a:picLocks noChangeAspect="1"/>
          </p:cNvPicPr>
          <p:nvPr/>
        </p:nvPicPr>
        <p:blipFill>
          <a:blip r:embed="rId6"/>
          <a:stretch>
            <a:fillRect/>
          </a:stretch>
        </p:blipFill>
        <p:spPr>
          <a:xfrm>
            <a:off x="1835372" y="4345479"/>
            <a:ext cx="253556" cy="215523"/>
          </a:xfrm>
          <a:prstGeom prst="rect">
            <a:avLst/>
          </a:prstGeom>
        </p:spPr>
      </p:pic>
      <p:pic>
        <p:nvPicPr>
          <p:cNvPr id="20" name="그림 19"/>
          <p:cNvPicPr>
            <a:picLocks noChangeAspect="1"/>
          </p:cNvPicPr>
          <p:nvPr/>
        </p:nvPicPr>
        <p:blipFill>
          <a:blip r:embed="rId6"/>
          <a:stretch>
            <a:fillRect/>
          </a:stretch>
        </p:blipFill>
        <p:spPr>
          <a:xfrm>
            <a:off x="1828445" y="4345479"/>
            <a:ext cx="253556" cy="215523"/>
          </a:xfrm>
          <a:prstGeom prst="rect">
            <a:avLst/>
          </a:prstGeom>
        </p:spPr>
      </p:pic>
      <p:pic>
        <p:nvPicPr>
          <p:cNvPr id="21" name="그림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1674" y="1245791"/>
            <a:ext cx="482901" cy="212115"/>
          </a:xfrm>
          <a:prstGeom prst="rect">
            <a:avLst/>
          </a:prstGeom>
        </p:spPr>
      </p:pic>
      <p:pic>
        <p:nvPicPr>
          <p:cNvPr id="22" name="그림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95855" y="4345479"/>
            <a:ext cx="554795" cy="211944"/>
          </a:xfrm>
          <a:prstGeom prst="rect">
            <a:avLst/>
          </a:prstGeom>
        </p:spPr>
      </p:pic>
    </p:spTree>
    <p:extLst>
      <p:ext uri="{BB962C8B-B14F-4D97-AF65-F5344CB8AC3E}">
        <p14:creationId xmlns:p14="http://schemas.microsoft.com/office/powerpoint/2010/main" val="20523570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슬라이드 번호 개체 틀 1"/>
          <p:cNvSpPr>
            <a:spLocks noGrp="1"/>
          </p:cNvSpPr>
          <p:nvPr>
            <p:ph type="sldNum" sz="quarter" idx="10"/>
          </p:nvPr>
        </p:nvSpPr>
        <p:spPr>
          <a:xfrm>
            <a:off x="720725" y="8726488"/>
            <a:ext cx="5111750" cy="179387"/>
          </a:xfrm>
        </p:spPr>
        <p:txBody>
          <a:bodyPr/>
          <a:lstStyle/>
          <a:p>
            <a:fld id="{78EF5C5D-C227-4BDB-98C0-4E6085FF6DBB}" type="slidenum">
              <a:rPr lang="en-US" altLang="ko-KR"/>
              <a:pPr/>
              <a:t>24</a:t>
            </a:fld>
            <a:endParaRPr lang="en-US" altLang="ko-KR"/>
          </a:p>
        </p:txBody>
      </p:sp>
      <p:sp>
        <p:nvSpPr>
          <p:cNvPr id="7" name="Text Box 63"/>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8" name="Text Box 78"/>
          <p:cNvSpPr txBox="1">
            <a:spLocks noChangeArrowheads="1"/>
          </p:cNvSpPr>
          <p:nvPr/>
        </p:nvSpPr>
        <p:spPr bwMode="auto">
          <a:xfrm>
            <a:off x="801688" y="944311"/>
            <a:ext cx="4968875" cy="1311128"/>
          </a:xfrm>
          <a:prstGeom prst="rect">
            <a:avLst/>
          </a:prstGeom>
          <a:noFill/>
          <a:ln w="9525">
            <a:noFill/>
            <a:miter lim="800000"/>
            <a:headEnd/>
            <a:tailEnd/>
          </a:ln>
          <a:effectLst/>
        </p:spPr>
        <p:txBody>
          <a:bodyPr>
            <a:spAutoFit/>
          </a:bodyPr>
          <a:lstStyle/>
          <a:p>
            <a:pPr>
              <a:lnSpc>
                <a:spcPct val="120000"/>
              </a:lnSpc>
            </a:pPr>
            <a:r>
              <a:rPr lang="en-US" altLang="ko-KR" b="1" dirty="0">
                <a:solidFill>
                  <a:schemeClr val="tx1"/>
                </a:solidFill>
                <a:latin typeface="Arial" panose="020B0604020202020204" pitchFamily="34" charset="0"/>
                <a:cs typeface="Arial" panose="020B0604020202020204" pitchFamily="34" charset="0"/>
              </a:rPr>
              <a:t>4</a:t>
            </a:r>
            <a:r>
              <a:rPr lang="en-US" altLang="ko-KR" b="1" dirty="0" smtClean="0">
                <a:solidFill>
                  <a:schemeClr val="tx1"/>
                </a:solidFill>
                <a:latin typeface="Arial" panose="020B0604020202020204" pitchFamily="34" charset="0"/>
                <a:cs typeface="Arial" panose="020B0604020202020204" pitchFamily="34" charset="0"/>
              </a:rPr>
              <a:t>)</a:t>
            </a:r>
            <a:r>
              <a:rPr lang="ko-KR" altLang="ko-KR" b="1" dirty="0" smtClean="0">
                <a:solidFill>
                  <a:schemeClr val="tx1"/>
                </a:solidFill>
                <a:latin typeface="Arial" panose="020B0604020202020204" pitchFamily="34" charset="0"/>
                <a:cs typeface="Arial" panose="020B0604020202020204" pitchFamily="34" charset="0"/>
              </a:rPr>
              <a:t> </a:t>
            </a:r>
            <a:r>
              <a:rPr lang="en-US" altLang="ko-KR" b="1" dirty="0" smtClean="0">
                <a:solidFill>
                  <a:schemeClr val="tx1"/>
                </a:solidFill>
                <a:latin typeface="Arial" panose="020B0604020202020204" pitchFamily="34" charset="0"/>
                <a:cs typeface="Arial" panose="020B0604020202020204" pitchFamily="34" charset="0"/>
              </a:rPr>
              <a:t> </a:t>
            </a:r>
            <a:r>
              <a:rPr lang="en-US" altLang="ko-KR" b="1" dirty="0">
                <a:solidFill>
                  <a:schemeClr val="tx1"/>
                </a:solidFill>
                <a:latin typeface="Arial" panose="020B0604020202020204" pitchFamily="34" charset="0"/>
                <a:cs typeface="Arial" panose="020B0604020202020204" pitchFamily="34" charset="0"/>
              </a:rPr>
              <a:t>Instant Replay</a:t>
            </a:r>
            <a:endParaRPr lang="ko-KR" altLang="ko-KR" b="1" dirty="0">
              <a:solidFill>
                <a:schemeClr val="tx1"/>
              </a:solidFill>
              <a:latin typeface="Arial" panose="020B0604020202020204" pitchFamily="34" charset="0"/>
              <a:cs typeface="Arial" panose="020B0604020202020204" pitchFamily="34" charset="0"/>
            </a:endParaRPr>
          </a:p>
          <a:p>
            <a:pPr>
              <a:lnSpc>
                <a:spcPct val="120000"/>
              </a:lnSpc>
            </a:pPr>
            <a:r>
              <a:rPr lang="en-US" altLang="ko-KR" dirty="0">
                <a:solidFill>
                  <a:schemeClr val="tx1"/>
                </a:solidFill>
                <a:latin typeface="Arial" panose="020B0604020202020204" pitchFamily="34" charset="0"/>
                <a:cs typeface="Arial" panose="020B0604020202020204" pitchFamily="34" charset="0"/>
              </a:rPr>
              <a:t>This is very convenient function to catch the abrupt accident. During live viewing, you can go directly to the playback screen. </a:t>
            </a:r>
          </a:p>
          <a:p>
            <a:pPr>
              <a:lnSpc>
                <a:spcPct val="120000"/>
              </a:lnSpc>
            </a:pPr>
            <a:endParaRPr lang="en-US" altLang="ko-KR" dirty="0">
              <a:solidFill>
                <a:schemeClr val="tx1"/>
              </a:solidFill>
              <a:latin typeface="Arial" panose="020B0604020202020204" pitchFamily="34" charset="0"/>
              <a:cs typeface="Arial" panose="020B0604020202020204" pitchFamily="34" charset="0"/>
            </a:endParaRPr>
          </a:p>
          <a:p>
            <a:pPr>
              <a:lnSpc>
                <a:spcPct val="120000"/>
              </a:lnSpc>
            </a:pPr>
            <a:r>
              <a:rPr lang="en-US" altLang="ko-KR" dirty="0">
                <a:solidFill>
                  <a:schemeClr val="tx1"/>
                </a:solidFill>
                <a:latin typeface="Arial" panose="020B0604020202020204" pitchFamily="34" charset="0"/>
                <a:cs typeface="Arial" panose="020B0604020202020204" pitchFamily="34" charset="0"/>
              </a:rPr>
              <a:t>If you choose the ‘Instant Replay’ </a:t>
            </a:r>
            <a:r>
              <a:rPr lang="en-US" altLang="ko-KR" dirty="0" smtClean="0">
                <a:solidFill>
                  <a:schemeClr val="tx1"/>
                </a:solidFill>
                <a:latin typeface="Arial" panose="020B0604020202020204" pitchFamily="34" charset="0"/>
                <a:cs typeface="Arial" panose="020B0604020202020204" pitchFamily="34" charset="0"/>
              </a:rPr>
              <a:t>it </a:t>
            </a:r>
            <a:r>
              <a:rPr lang="en-US" altLang="ko-KR" dirty="0">
                <a:solidFill>
                  <a:schemeClr val="tx1"/>
                </a:solidFill>
                <a:latin typeface="Arial" panose="020B0604020202020204" pitchFamily="34" charset="0"/>
                <a:cs typeface="Arial" panose="020B0604020202020204" pitchFamily="34" charset="0"/>
              </a:rPr>
              <a:t>immediately switches to search </a:t>
            </a:r>
            <a:r>
              <a:rPr lang="en-US" altLang="ko-KR" dirty="0" smtClean="0">
                <a:solidFill>
                  <a:schemeClr val="tx1"/>
                </a:solidFill>
                <a:latin typeface="Arial" panose="020B0604020202020204" pitchFamily="34" charset="0"/>
                <a:cs typeface="Arial" panose="020B0604020202020204" pitchFamily="34" charset="0"/>
              </a:rPr>
              <a:t>mode and playback the video.</a:t>
            </a:r>
            <a:endParaRPr lang="ko-KR" altLang="ko-KR" dirty="0">
              <a:solidFill>
                <a:schemeClr val="tx1"/>
              </a:solidFill>
              <a:latin typeface="Arial" panose="020B0604020202020204" pitchFamily="34" charset="0"/>
              <a:cs typeface="Arial" panose="020B0604020202020204" pitchFamily="34" charset="0"/>
            </a:endParaRPr>
          </a:p>
        </p:txBody>
      </p:sp>
      <p:sp>
        <p:nvSpPr>
          <p:cNvPr id="9" name="Text Box 101"/>
          <p:cNvSpPr txBox="1">
            <a:spLocks noChangeArrowheads="1"/>
          </p:cNvSpPr>
          <p:nvPr/>
        </p:nvSpPr>
        <p:spPr bwMode="auto">
          <a:xfrm>
            <a:off x="792161" y="4281764"/>
            <a:ext cx="4968875" cy="295466"/>
          </a:xfrm>
          <a:prstGeom prst="rect">
            <a:avLst/>
          </a:prstGeom>
          <a:noFill/>
          <a:ln w="9525">
            <a:noFill/>
            <a:miter lim="800000"/>
            <a:headEnd/>
            <a:tailEnd/>
          </a:ln>
          <a:effectLst/>
        </p:spPr>
        <p:txBody>
          <a:bodyPr>
            <a:spAutoFit/>
          </a:bodyPr>
          <a:lstStyle/>
          <a:p>
            <a:pPr>
              <a:lnSpc>
                <a:spcPct val="120000"/>
              </a:lnSpc>
            </a:pPr>
            <a:r>
              <a:rPr lang="en-US" altLang="ko-KR" b="1" dirty="0" smtClean="0">
                <a:solidFill>
                  <a:schemeClr val="tx1"/>
                </a:solidFill>
                <a:latin typeface="Arial" panose="020B0604020202020204" pitchFamily="34" charset="0"/>
                <a:cs typeface="Arial" panose="020B0604020202020204" pitchFamily="34" charset="0"/>
              </a:rPr>
              <a:t>5)</a:t>
            </a:r>
            <a:r>
              <a:rPr lang="ko-KR" altLang="ko-KR" b="1" dirty="0" smtClean="0">
                <a:solidFill>
                  <a:schemeClr val="tx1"/>
                </a:solidFill>
                <a:latin typeface="Arial" panose="020B0604020202020204" pitchFamily="34" charset="0"/>
                <a:cs typeface="Arial" panose="020B0604020202020204" pitchFamily="34" charset="0"/>
              </a:rPr>
              <a:t> </a:t>
            </a:r>
            <a:r>
              <a:rPr lang="en-US" altLang="ko-KR" b="1" dirty="0" smtClean="0">
                <a:solidFill>
                  <a:schemeClr val="tx1"/>
                </a:solidFill>
                <a:latin typeface="Arial" panose="020B0604020202020204" pitchFamily="34" charset="0"/>
                <a:cs typeface="Arial" panose="020B0604020202020204" pitchFamily="34" charset="0"/>
              </a:rPr>
              <a:t> Search                         : refer to 3-3</a:t>
            </a:r>
            <a:r>
              <a:rPr lang="en-US" altLang="ko-KR" dirty="0" smtClean="0">
                <a:solidFill>
                  <a:schemeClr val="tx1"/>
                </a:solidFill>
                <a:latin typeface="Arial" panose="020B0604020202020204" pitchFamily="34" charset="0"/>
                <a:cs typeface="Arial" panose="020B0604020202020204" pitchFamily="34" charset="0"/>
              </a:rPr>
              <a:t> </a:t>
            </a:r>
            <a:endParaRPr lang="en-US" altLang="ko-KR" dirty="0">
              <a:solidFill>
                <a:schemeClr val="tx1"/>
              </a:solidFill>
              <a:latin typeface="Arial" panose="020B0604020202020204" pitchFamily="34" charset="0"/>
              <a:cs typeface="Arial" panose="020B0604020202020204" pitchFamily="34" charset="0"/>
            </a:endParaRPr>
          </a:p>
        </p:txBody>
      </p:sp>
      <p:pic>
        <p:nvPicPr>
          <p:cNvPr id="10" name="그림 9"/>
          <p:cNvPicPr>
            <a:picLocks noChangeAspect="1"/>
          </p:cNvPicPr>
          <p:nvPr/>
        </p:nvPicPr>
        <p:blipFill>
          <a:blip r:embed="rId2"/>
          <a:stretch>
            <a:fillRect/>
          </a:stretch>
        </p:blipFill>
        <p:spPr>
          <a:xfrm>
            <a:off x="1566527" y="4281764"/>
            <a:ext cx="215523" cy="215523"/>
          </a:xfrm>
          <a:prstGeom prst="rect">
            <a:avLst/>
          </a:prstGeom>
        </p:spPr>
      </p:pic>
      <p:pic>
        <p:nvPicPr>
          <p:cNvPr id="11" name="그림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1484" y="944311"/>
            <a:ext cx="1027287" cy="217703"/>
          </a:xfrm>
          <a:prstGeom prst="rect">
            <a:avLst/>
          </a:prstGeom>
        </p:spPr>
      </p:pic>
      <p:pic>
        <p:nvPicPr>
          <p:cNvPr id="12" name="그림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2050" y="4281764"/>
            <a:ext cx="639833" cy="215523"/>
          </a:xfrm>
          <a:prstGeom prst="rect">
            <a:avLst/>
          </a:prstGeom>
        </p:spPr>
      </p:pic>
    </p:spTree>
    <p:extLst>
      <p:ext uri="{BB962C8B-B14F-4D97-AF65-F5344CB8AC3E}">
        <p14:creationId xmlns:p14="http://schemas.microsoft.com/office/powerpoint/2010/main" val="12103076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슬라이드 번호 개체 틀 1"/>
          <p:cNvSpPr>
            <a:spLocks noGrp="1"/>
          </p:cNvSpPr>
          <p:nvPr>
            <p:ph type="sldNum" sz="quarter" idx="10"/>
          </p:nvPr>
        </p:nvSpPr>
        <p:spPr>
          <a:xfrm>
            <a:off x="720725" y="8726488"/>
            <a:ext cx="5111750" cy="179387"/>
          </a:xfrm>
        </p:spPr>
        <p:txBody>
          <a:bodyPr/>
          <a:lstStyle/>
          <a:p>
            <a:fld id="{40F7EFA4-784F-4DA9-99D6-58DA9E0DB5CA}" type="slidenum">
              <a:rPr lang="en-US" altLang="ko-KR"/>
              <a:pPr/>
              <a:t>25</a:t>
            </a:fld>
            <a:endParaRPr lang="en-US" altLang="ko-KR"/>
          </a:p>
        </p:txBody>
      </p:sp>
      <p:sp>
        <p:nvSpPr>
          <p:cNvPr id="8" name="Text Box 63"/>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9" name="Text Box 3"/>
          <p:cNvSpPr txBox="1">
            <a:spLocks noChangeArrowheads="1"/>
          </p:cNvSpPr>
          <p:nvPr/>
        </p:nvSpPr>
        <p:spPr bwMode="auto">
          <a:xfrm>
            <a:off x="792163" y="881063"/>
            <a:ext cx="4968875" cy="1107996"/>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6</a:t>
            </a:r>
            <a:r>
              <a:rPr lang="en-US" altLang="ko-KR" b="1" dirty="0" smtClean="0">
                <a:solidFill>
                  <a:schemeClr val="tx1"/>
                </a:solidFill>
                <a:latin typeface="Arial" panose="020B0604020202020204" pitchFamily="34" charset="0"/>
                <a:cs typeface="Arial" panose="020B0604020202020204" pitchFamily="34" charset="0"/>
              </a:rPr>
              <a:t>)</a:t>
            </a:r>
            <a:r>
              <a:rPr lang="ko-KR" altLang="ko-KR" b="1" dirty="0" smtClean="0">
                <a:solidFill>
                  <a:schemeClr val="tx1"/>
                </a:solidFill>
                <a:latin typeface="Arial" panose="020B0604020202020204" pitchFamily="34" charset="0"/>
                <a:cs typeface="Arial" panose="020B0604020202020204" pitchFamily="34" charset="0"/>
              </a:rPr>
              <a:t> </a:t>
            </a:r>
            <a:r>
              <a:rPr lang="en-US" altLang="ko-KR" b="1" dirty="0">
                <a:solidFill>
                  <a:schemeClr val="tx1"/>
                </a:solidFill>
                <a:latin typeface="Arial" panose="020B0604020202020204" pitchFamily="34" charset="0"/>
                <a:cs typeface="Arial" panose="020B0604020202020204" pitchFamily="34" charset="0"/>
              </a:rPr>
              <a:t>Backup</a:t>
            </a:r>
          </a:p>
          <a:p>
            <a:endParaRPr lang="en-US" altLang="ko-KR" b="1" dirty="0">
              <a:solidFill>
                <a:schemeClr val="tx1"/>
              </a:solidFill>
              <a:latin typeface="Arial" panose="020B0604020202020204" pitchFamily="34" charset="0"/>
              <a:cs typeface="Arial" panose="020B0604020202020204" pitchFamily="34" charset="0"/>
            </a:endParaRPr>
          </a:p>
          <a:p>
            <a:r>
              <a:rPr lang="en-US" altLang="ko-KR" dirty="0">
                <a:solidFill>
                  <a:schemeClr val="tx1"/>
                </a:solidFill>
                <a:latin typeface="Arial" panose="020B0604020202020204" pitchFamily="34" charset="0"/>
                <a:cs typeface="Arial" panose="020B0604020202020204" pitchFamily="34" charset="0"/>
              </a:rPr>
              <a:t>There are two ways to enter the backup. The first one is that right click on the live screen, and the second one is that enter directly from ‘Search’ upon playback. If you choose the ‘backup’ from the live menu, below backup screen appears.</a:t>
            </a:r>
            <a:endParaRPr lang="ko-KR" altLang="ko-KR" dirty="0">
              <a:solidFill>
                <a:schemeClr val="tx1"/>
              </a:solidFill>
              <a:latin typeface="Arial" panose="020B0604020202020204" pitchFamily="34" charset="0"/>
              <a:cs typeface="Arial" panose="020B0604020202020204" pitchFamily="34" charset="0"/>
            </a:endParaRPr>
          </a:p>
        </p:txBody>
      </p:sp>
      <p:sp>
        <p:nvSpPr>
          <p:cNvPr id="10" name="Text Box 9"/>
          <p:cNvSpPr txBox="1">
            <a:spLocks noChangeArrowheads="1"/>
          </p:cNvSpPr>
          <p:nvPr/>
        </p:nvSpPr>
        <p:spPr bwMode="auto">
          <a:xfrm>
            <a:off x="890588" y="1936750"/>
            <a:ext cx="4968875" cy="260350"/>
          </a:xfrm>
          <a:prstGeom prst="rect">
            <a:avLst/>
          </a:prstGeom>
          <a:noFill/>
          <a:ln w="9525">
            <a:noFill/>
            <a:miter lim="800000"/>
            <a:headEnd/>
            <a:tailEnd/>
          </a:ln>
          <a:effectLst/>
        </p:spPr>
        <p:txBody>
          <a:bodyPr>
            <a:spAutoFit/>
          </a:bodyPr>
          <a:lstStyle/>
          <a:p>
            <a:pPr>
              <a:buFontTx/>
              <a:buChar char="•"/>
            </a:pPr>
            <a:r>
              <a:rPr lang="ko-KR" altLang="ko-KR" dirty="0">
                <a:solidFill>
                  <a:schemeClr val="tx1"/>
                </a:solidFill>
                <a:latin typeface="Arial" panose="020B0604020202020204" pitchFamily="34" charset="0"/>
                <a:cs typeface="Arial" panose="020B0604020202020204" pitchFamily="34" charset="0"/>
              </a:rPr>
              <a:t> </a:t>
            </a:r>
            <a:r>
              <a:rPr lang="en-US" altLang="ko-KR" dirty="0">
                <a:solidFill>
                  <a:schemeClr val="tx1"/>
                </a:solidFill>
                <a:latin typeface="Arial" panose="020B0604020202020204" pitchFamily="34" charset="0"/>
                <a:cs typeface="Arial" panose="020B0604020202020204" pitchFamily="34" charset="0"/>
              </a:rPr>
              <a:t>You can set the backup device, time and channel from the backup screen. </a:t>
            </a:r>
          </a:p>
        </p:txBody>
      </p:sp>
      <p:pic>
        <p:nvPicPr>
          <p:cNvPr id="15" name="그림 14"/>
          <p:cNvPicPr>
            <a:picLocks noChangeAspect="1"/>
          </p:cNvPicPr>
          <p:nvPr/>
        </p:nvPicPr>
        <p:blipFill>
          <a:blip r:embed="rId2"/>
          <a:stretch>
            <a:fillRect/>
          </a:stretch>
        </p:blipFill>
        <p:spPr>
          <a:xfrm>
            <a:off x="1590446" y="847727"/>
            <a:ext cx="215523" cy="215523"/>
          </a:xfrm>
          <a:prstGeom prst="rect">
            <a:avLst/>
          </a:prstGeom>
        </p:spPr>
      </p:pic>
      <p:pic>
        <p:nvPicPr>
          <p:cNvPr id="16" name="그림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588" y="2708896"/>
            <a:ext cx="4903720" cy="5260354"/>
          </a:xfrm>
          <a:prstGeom prst="rect">
            <a:avLst/>
          </a:prstGeom>
        </p:spPr>
      </p:pic>
      <p:pic>
        <p:nvPicPr>
          <p:cNvPr id="17" name="그림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5969" y="847726"/>
            <a:ext cx="881986" cy="222603"/>
          </a:xfrm>
          <a:prstGeom prst="rect">
            <a:avLst/>
          </a:prstGeom>
        </p:spPr>
      </p:pic>
    </p:spTree>
    <p:extLst>
      <p:ext uri="{BB962C8B-B14F-4D97-AF65-F5344CB8AC3E}">
        <p14:creationId xmlns:p14="http://schemas.microsoft.com/office/powerpoint/2010/main" val="32688126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슬라이드 번호 개체 틀 1"/>
          <p:cNvSpPr>
            <a:spLocks noGrp="1"/>
          </p:cNvSpPr>
          <p:nvPr>
            <p:ph type="sldNum" sz="quarter" idx="10"/>
          </p:nvPr>
        </p:nvSpPr>
        <p:spPr>
          <a:xfrm>
            <a:off x="720725" y="8726488"/>
            <a:ext cx="5111750" cy="179387"/>
          </a:xfrm>
        </p:spPr>
        <p:txBody>
          <a:bodyPr/>
          <a:lstStyle/>
          <a:p>
            <a:fld id="{40F7EFA4-784F-4DA9-99D6-58DA9E0DB5CA}" type="slidenum">
              <a:rPr lang="en-US" altLang="ko-KR"/>
              <a:pPr/>
              <a:t>26</a:t>
            </a:fld>
            <a:endParaRPr lang="en-US" altLang="ko-KR"/>
          </a:p>
        </p:txBody>
      </p:sp>
      <p:sp>
        <p:nvSpPr>
          <p:cNvPr id="13" name="Text Box 63"/>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14" name="Text Box 2"/>
          <p:cNvSpPr txBox="1">
            <a:spLocks noChangeArrowheads="1"/>
          </p:cNvSpPr>
          <p:nvPr/>
        </p:nvSpPr>
        <p:spPr bwMode="auto">
          <a:xfrm>
            <a:off x="863600" y="930002"/>
            <a:ext cx="4968875" cy="1785104"/>
          </a:xfrm>
          <a:prstGeom prst="rect">
            <a:avLst/>
          </a:prstGeom>
          <a:noFill/>
          <a:ln w="9525">
            <a:noFill/>
            <a:miter lim="800000"/>
            <a:headEnd/>
            <a:tailEnd/>
          </a:ln>
          <a:effectLst/>
        </p:spPr>
        <p:txBody>
          <a:bodyPr>
            <a:spAutoFit/>
          </a:bodyPr>
          <a:lstStyle/>
          <a:p>
            <a:pPr>
              <a:buFontTx/>
              <a:buChar char="•"/>
            </a:pPr>
            <a:r>
              <a:rPr lang="en-US" altLang="ko-KR" dirty="0">
                <a:solidFill>
                  <a:schemeClr val="tx1"/>
                </a:solidFill>
                <a:latin typeface="Arial" panose="020B0604020202020204" pitchFamily="34" charset="0"/>
                <a:cs typeface="Arial" panose="020B0604020202020204" pitchFamily="34" charset="0"/>
              </a:rPr>
              <a:t> After that, if you push the ‘Estimation’ button, it will show the estimated </a:t>
            </a:r>
            <a:r>
              <a:rPr lang="en-US" altLang="ko-KR" dirty="0" smtClean="0">
                <a:solidFill>
                  <a:schemeClr val="tx1"/>
                </a:solidFill>
                <a:latin typeface="Arial" panose="020B0604020202020204" pitchFamily="34" charset="0"/>
                <a:cs typeface="Arial" panose="020B0604020202020204" pitchFamily="34" charset="0"/>
              </a:rPr>
              <a:t>backup file </a:t>
            </a:r>
            <a:r>
              <a:rPr lang="en-US" altLang="ko-KR" dirty="0">
                <a:solidFill>
                  <a:schemeClr val="tx1"/>
                </a:solidFill>
                <a:latin typeface="Arial" panose="020B0604020202020204" pitchFamily="34" charset="0"/>
                <a:cs typeface="Arial" panose="020B0604020202020204" pitchFamily="34" charset="0"/>
              </a:rPr>
              <a:t>size. </a:t>
            </a:r>
            <a:endParaRPr lang="en-US" altLang="ko-KR" dirty="0" smtClean="0">
              <a:solidFill>
                <a:schemeClr val="tx1"/>
              </a:solidFill>
              <a:latin typeface="Arial" panose="020B0604020202020204" pitchFamily="34" charset="0"/>
              <a:cs typeface="Arial" panose="020B0604020202020204" pitchFamily="34" charset="0"/>
            </a:endParaRPr>
          </a:p>
          <a:p>
            <a:pPr>
              <a:buFontTx/>
              <a:buChar char="•"/>
            </a:pPr>
            <a:endParaRPr lang="en-US" altLang="ko-KR" dirty="0" smtClean="0">
              <a:solidFill>
                <a:schemeClr val="tx1"/>
              </a:solidFill>
            </a:endParaRPr>
          </a:p>
          <a:p>
            <a:pPr>
              <a:buFontTx/>
              <a:buChar char="•"/>
            </a:pPr>
            <a:endParaRPr lang="en-US" altLang="ko-KR" dirty="0">
              <a:solidFill>
                <a:schemeClr val="tx1"/>
              </a:solidFill>
            </a:endParaRPr>
          </a:p>
          <a:p>
            <a:pPr>
              <a:buFontTx/>
              <a:buChar char="•"/>
            </a:pPr>
            <a:endParaRPr lang="en-US" altLang="ko-KR" dirty="0" smtClean="0">
              <a:solidFill>
                <a:schemeClr val="tx1"/>
              </a:solidFill>
            </a:endParaRPr>
          </a:p>
          <a:p>
            <a:pPr>
              <a:buFontTx/>
              <a:buChar char="•"/>
            </a:pPr>
            <a:endParaRPr lang="en-US" altLang="ko-KR" dirty="0">
              <a:solidFill>
                <a:schemeClr val="tx1"/>
              </a:solidFill>
            </a:endParaRPr>
          </a:p>
          <a:p>
            <a:endParaRPr lang="en-US" altLang="ko-KR" dirty="0" smtClean="0">
              <a:solidFill>
                <a:schemeClr val="tx1"/>
              </a:solidFill>
            </a:endParaRPr>
          </a:p>
          <a:p>
            <a:endParaRPr lang="en-US" altLang="ko-KR" dirty="0" smtClean="0">
              <a:solidFill>
                <a:schemeClr val="tx1"/>
              </a:solidFill>
            </a:endParaRPr>
          </a:p>
          <a:p>
            <a:pPr>
              <a:buFontTx/>
              <a:buChar char="•"/>
            </a:pPr>
            <a:r>
              <a:rPr lang="en-US" altLang="ko-KR" dirty="0" smtClean="0">
                <a:solidFill>
                  <a:schemeClr val="tx1"/>
                </a:solidFill>
                <a:latin typeface="Arial" panose="020B0604020202020204" pitchFamily="34" charset="0"/>
                <a:cs typeface="Arial" panose="020B0604020202020204" pitchFamily="34" charset="0"/>
              </a:rPr>
              <a:t>Then </a:t>
            </a:r>
            <a:r>
              <a:rPr lang="en-US" altLang="ko-KR" dirty="0">
                <a:solidFill>
                  <a:schemeClr val="tx1"/>
                </a:solidFill>
                <a:latin typeface="Arial" panose="020B0604020202020204" pitchFamily="34" charset="0"/>
                <a:cs typeface="Arial" panose="020B0604020202020204" pitchFamily="34" charset="0"/>
              </a:rPr>
              <a:t>click the ‘Start’ button.</a:t>
            </a:r>
          </a:p>
          <a:p>
            <a:pPr>
              <a:buFontTx/>
              <a:buChar char="•"/>
            </a:pPr>
            <a:endParaRPr lang="en-US" altLang="ko-KR" dirty="0">
              <a:solidFill>
                <a:schemeClr val="tx1"/>
              </a:solidFill>
            </a:endParaRPr>
          </a:p>
        </p:txBody>
      </p:sp>
      <p:sp>
        <p:nvSpPr>
          <p:cNvPr id="16" name="Rectangle 25"/>
          <p:cNvSpPr>
            <a:spLocks noChangeArrowheads="1"/>
          </p:cNvSpPr>
          <p:nvPr/>
        </p:nvSpPr>
        <p:spPr bwMode="auto">
          <a:xfrm>
            <a:off x="1128651" y="2749306"/>
            <a:ext cx="4291021" cy="1522737"/>
          </a:xfrm>
          <a:prstGeom prst="rect">
            <a:avLst/>
          </a:prstGeom>
          <a:solidFill>
            <a:srgbClr val="FFFF99"/>
          </a:solidFill>
          <a:ln w="9525" algn="ctr">
            <a:solidFill>
              <a:schemeClr val="tx1"/>
            </a:solidFill>
            <a:miter lim="800000"/>
            <a:headEnd/>
            <a:tailEnd/>
          </a:ln>
          <a:effectLst/>
        </p:spPr>
        <p:txBody>
          <a:bodyPr wrap="square" anchor="ctr">
            <a:spAutoFit/>
          </a:bodyPr>
          <a:lstStyle/>
          <a:p>
            <a:endParaRPr lang="ko-KR" altLang="en-US" dirty="0"/>
          </a:p>
        </p:txBody>
      </p:sp>
      <p:sp>
        <p:nvSpPr>
          <p:cNvPr id="20" name="Rectangle 26"/>
          <p:cNvSpPr>
            <a:spLocks noChangeArrowheads="1"/>
          </p:cNvSpPr>
          <p:nvPr/>
        </p:nvSpPr>
        <p:spPr bwMode="auto">
          <a:xfrm>
            <a:off x="1383447" y="2794319"/>
            <a:ext cx="3781425" cy="641350"/>
          </a:xfrm>
          <a:prstGeom prst="rect">
            <a:avLst/>
          </a:prstGeom>
          <a:noFill/>
          <a:ln w="9525" algn="ctr">
            <a:noFill/>
            <a:miter lim="800000"/>
            <a:headEnd/>
            <a:tailEnd/>
          </a:ln>
          <a:effectLst/>
        </p:spPr>
        <p:txBody>
          <a:bodyPr anchor="ctr">
            <a:spAutoFit/>
          </a:bodyPr>
          <a:lstStyle/>
          <a:p>
            <a:pPr algn="ctr"/>
            <a:r>
              <a:rPr lang="en-US" altLang="ko-KR" sz="1600" b="1" dirty="0">
                <a:solidFill>
                  <a:schemeClr val="tx1"/>
                </a:solidFill>
                <a:latin typeface="Arial" charset="0"/>
                <a:ea typeface="맑은 고딕" charset="-127"/>
                <a:cs typeface="Arial" charset="0"/>
              </a:rPr>
              <a:t>WARNING</a:t>
            </a:r>
            <a:endParaRPr lang="en-US" altLang="ko-KR" sz="400" dirty="0">
              <a:solidFill>
                <a:schemeClr val="tx1"/>
              </a:solidFill>
              <a:latin typeface="굴림" charset="-127"/>
              <a:ea typeface="맑은 고딕" charset="-127"/>
              <a:cs typeface="Arial" charset="0"/>
            </a:endParaRPr>
          </a:p>
          <a:p>
            <a:pPr algn="ctr" eaLnBrk="0" latinLnBrk="0" hangingPunct="0"/>
            <a:r>
              <a:rPr lang="en-US" altLang="ko-KR" sz="1000" b="1" dirty="0">
                <a:solidFill>
                  <a:schemeClr val="tx1"/>
                </a:solidFill>
                <a:latin typeface="Arial" charset="0"/>
                <a:ea typeface="맑은 고딕" charset="-127"/>
                <a:cs typeface="Arial" charset="0"/>
              </a:rPr>
              <a:t>Do NOT remove the backup device till end sign. The device and system may be damaged. </a:t>
            </a:r>
            <a:endParaRPr lang="en-US" altLang="ko-KR" sz="1800" dirty="0">
              <a:solidFill>
                <a:schemeClr val="tx1"/>
              </a:solidFill>
              <a:latin typeface="굴림" charset="-127"/>
              <a:ea typeface="맑은 고딕" charset="-127"/>
              <a:cs typeface="Arial" charset="0"/>
            </a:endParaRPr>
          </a:p>
        </p:txBody>
      </p:sp>
      <p:graphicFrame>
        <p:nvGraphicFramePr>
          <p:cNvPr id="22" name="Object 27"/>
          <p:cNvGraphicFramePr>
            <a:graphicFrameLocks noChangeAspect="1"/>
          </p:cNvGraphicFramePr>
          <p:nvPr>
            <p:extLst>
              <p:ext uri="{D42A27DB-BD31-4B8C-83A1-F6EECF244321}">
                <p14:modId xmlns:p14="http://schemas.microsoft.com/office/powerpoint/2010/main" val="4037112171"/>
              </p:ext>
            </p:extLst>
          </p:nvPr>
        </p:nvGraphicFramePr>
        <p:xfrm>
          <a:off x="2936023" y="3494689"/>
          <a:ext cx="676275" cy="590550"/>
        </p:xfrm>
        <a:graphic>
          <a:graphicData uri="http://schemas.openxmlformats.org/presentationml/2006/ole">
            <mc:AlternateContent xmlns:mc="http://schemas.openxmlformats.org/markup-compatibility/2006">
              <mc:Choice xmlns:v="urn:schemas-microsoft-com:vml" Requires="v">
                <p:oleObj spid="_x0000_s277596" name="그림" r:id="rId3" imgW="655320" imgH="569976" progId="Word.Picture.8">
                  <p:embed/>
                </p:oleObj>
              </mc:Choice>
              <mc:Fallback>
                <p:oleObj name="그림" r:id="rId3" imgW="655320" imgH="569976" progId="Word.Picture.8">
                  <p:embed/>
                  <p:pic>
                    <p:nvPicPr>
                      <p:cNvPr id="0" name=""/>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2936023" y="3494689"/>
                        <a:ext cx="676275"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Text Box 3"/>
          <p:cNvSpPr txBox="1">
            <a:spLocks noChangeArrowheads="1"/>
          </p:cNvSpPr>
          <p:nvPr/>
        </p:nvSpPr>
        <p:spPr bwMode="auto">
          <a:xfrm>
            <a:off x="789725" y="4306243"/>
            <a:ext cx="4968875" cy="1446550"/>
          </a:xfrm>
          <a:prstGeom prst="rect">
            <a:avLst/>
          </a:prstGeom>
          <a:noFill/>
          <a:ln w="9525">
            <a:noFill/>
            <a:miter lim="800000"/>
            <a:headEnd/>
            <a:tailEnd/>
          </a:ln>
          <a:effectLst/>
        </p:spPr>
        <p:txBody>
          <a:bodyPr>
            <a:spAutoFit/>
          </a:bodyPr>
          <a:lstStyle/>
          <a:p>
            <a:endParaRPr lang="en-US" altLang="ko-KR" b="1" dirty="0" smtClean="0">
              <a:solidFill>
                <a:schemeClr val="tx1"/>
              </a:solidFill>
            </a:endParaRPr>
          </a:p>
          <a:p>
            <a:endParaRPr lang="en-US" altLang="ko-KR" b="1" dirty="0">
              <a:solidFill>
                <a:schemeClr val="tx1"/>
              </a:solidFill>
            </a:endParaRPr>
          </a:p>
          <a:p>
            <a:endParaRPr lang="en-US" altLang="ko-KR" b="1" dirty="0" smtClean="0">
              <a:solidFill>
                <a:schemeClr val="tx1"/>
              </a:solidFill>
              <a:latin typeface="Arial" panose="020B0604020202020204" pitchFamily="34" charset="0"/>
              <a:cs typeface="Arial" panose="020B0604020202020204" pitchFamily="34" charset="0"/>
            </a:endParaRPr>
          </a:p>
          <a:p>
            <a:r>
              <a:rPr lang="en-US" altLang="ko-KR" b="1" dirty="0" smtClean="0">
                <a:solidFill>
                  <a:schemeClr val="tx1"/>
                </a:solidFill>
                <a:latin typeface="Arial" panose="020B0604020202020204" pitchFamily="34" charset="0"/>
                <a:cs typeface="Arial" panose="020B0604020202020204" pitchFamily="34" charset="0"/>
              </a:rPr>
              <a:t>7)</a:t>
            </a:r>
            <a:r>
              <a:rPr lang="ko-KR" altLang="ko-KR" b="1" dirty="0" smtClean="0">
                <a:solidFill>
                  <a:schemeClr val="tx1"/>
                </a:solidFill>
                <a:latin typeface="Arial" panose="020B0604020202020204" pitchFamily="34" charset="0"/>
                <a:cs typeface="Arial" panose="020B0604020202020204" pitchFamily="34" charset="0"/>
              </a:rPr>
              <a:t> </a:t>
            </a:r>
            <a:r>
              <a:rPr lang="en-US" altLang="ko-KR" b="1" dirty="0" smtClean="0">
                <a:solidFill>
                  <a:schemeClr val="tx1"/>
                </a:solidFill>
                <a:latin typeface="Arial" panose="020B0604020202020204" pitchFamily="34" charset="0"/>
                <a:cs typeface="Arial" panose="020B0604020202020204" pitchFamily="34" charset="0"/>
              </a:rPr>
              <a:t>Snapshot</a:t>
            </a:r>
            <a:endParaRPr lang="en-US" altLang="ko-KR" b="1" dirty="0">
              <a:solidFill>
                <a:schemeClr val="tx1"/>
              </a:solidFill>
              <a:latin typeface="Arial" panose="020B0604020202020204" pitchFamily="34" charset="0"/>
              <a:cs typeface="Arial" panose="020B0604020202020204" pitchFamily="34" charset="0"/>
            </a:endParaRPr>
          </a:p>
          <a:p>
            <a:endParaRPr lang="en-US" altLang="ko-KR" b="1" dirty="0">
              <a:solidFill>
                <a:schemeClr val="tx1"/>
              </a:solidFill>
              <a:latin typeface="Arial" panose="020B0604020202020204" pitchFamily="34" charset="0"/>
              <a:cs typeface="Arial" panose="020B0604020202020204" pitchFamily="34" charset="0"/>
            </a:endParaRPr>
          </a:p>
          <a:p>
            <a:r>
              <a:rPr lang="en-US" altLang="ko-KR" dirty="0" smtClean="0">
                <a:solidFill>
                  <a:schemeClr val="tx1"/>
                </a:solidFill>
                <a:latin typeface="Arial" panose="020B0604020202020204" pitchFamily="34" charset="0"/>
                <a:cs typeface="Arial" panose="020B0604020202020204" pitchFamily="34" charset="0"/>
              </a:rPr>
              <a:t>You can save the live snapshot by this menu. All channel will be saved individually to the USB memory by JPG</a:t>
            </a:r>
            <a:r>
              <a:rPr lang="ko-KR" altLang="en-US" dirty="0" smtClean="0">
                <a:solidFill>
                  <a:schemeClr val="tx1"/>
                </a:solidFill>
                <a:latin typeface="Arial" panose="020B0604020202020204" pitchFamily="34" charset="0"/>
                <a:cs typeface="Arial" panose="020B0604020202020204" pitchFamily="34" charset="0"/>
              </a:rPr>
              <a:t> </a:t>
            </a:r>
            <a:r>
              <a:rPr lang="en-US" altLang="ko-KR" dirty="0" smtClean="0">
                <a:solidFill>
                  <a:schemeClr val="tx1"/>
                </a:solidFill>
                <a:latin typeface="Arial" panose="020B0604020202020204" pitchFamily="34" charset="0"/>
                <a:cs typeface="Arial" panose="020B0604020202020204" pitchFamily="34" charset="0"/>
              </a:rPr>
              <a:t>format . You should put in USB memory before saving. </a:t>
            </a:r>
            <a:endParaRPr lang="ko-KR" altLang="ko-KR" dirty="0">
              <a:solidFill>
                <a:schemeClr val="tx1"/>
              </a:solidFill>
              <a:latin typeface="Arial" panose="020B0604020202020204" pitchFamily="34" charset="0"/>
              <a:cs typeface="Arial" panose="020B0604020202020204" pitchFamily="34" charset="0"/>
            </a:endParaRPr>
          </a:p>
        </p:txBody>
      </p:sp>
      <p:pic>
        <p:nvPicPr>
          <p:cNvPr id="24" name="그림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8654" y="1416800"/>
            <a:ext cx="4433946" cy="736696"/>
          </a:xfrm>
          <a:prstGeom prst="rect">
            <a:avLst/>
          </a:prstGeom>
        </p:spPr>
      </p:pic>
    </p:spTree>
    <p:extLst>
      <p:ext uri="{BB962C8B-B14F-4D97-AF65-F5344CB8AC3E}">
        <p14:creationId xmlns:p14="http://schemas.microsoft.com/office/powerpoint/2010/main" val="30742007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슬라이드 번호 개체 틀 1"/>
          <p:cNvSpPr>
            <a:spLocks noGrp="1"/>
          </p:cNvSpPr>
          <p:nvPr>
            <p:ph type="sldNum" sz="quarter" idx="10"/>
          </p:nvPr>
        </p:nvSpPr>
        <p:spPr>
          <a:xfrm>
            <a:off x="720725" y="8726488"/>
            <a:ext cx="5111750" cy="179387"/>
          </a:xfrm>
        </p:spPr>
        <p:txBody>
          <a:bodyPr/>
          <a:lstStyle/>
          <a:p>
            <a:fld id="{FC837346-000A-4E1A-AE37-A3FC0B0D4CAA}" type="slidenum">
              <a:rPr lang="en-US" altLang="ko-KR"/>
              <a:pPr/>
              <a:t>27</a:t>
            </a:fld>
            <a:endParaRPr lang="en-US" altLang="ko-KR"/>
          </a:p>
        </p:txBody>
      </p:sp>
      <p:graphicFrame>
        <p:nvGraphicFramePr>
          <p:cNvPr id="21" name="Group 109"/>
          <p:cNvGraphicFramePr>
            <a:graphicFrameLocks noGrp="1"/>
          </p:cNvGraphicFramePr>
          <p:nvPr>
            <p:extLst>
              <p:ext uri="{D42A27DB-BD31-4B8C-83A1-F6EECF244321}">
                <p14:modId xmlns:p14="http://schemas.microsoft.com/office/powerpoint/2010/main" val="4292593484"/>
              </p:ext>
            </p:extLst>
          </p:nvPr>
        </p:nvGraphicFramePr>
        <p:xfrm>
          <a:off x="792163" y="5875321"/>
          <a:ext cx="4977411" cy="2103036"/>
        </p:xfrm>
        <a:graphic>
          <a:graphicData uri="http://schemas.openxmlformats.org/drawingml/2006/table">
            <a:tbl>
              <a:tblPr/>
              <a:tblGrid>
                <a:gridCol w="2212976"/>
                <a:gridCol w="2764435"/>
              </a:tblGrid>
              <a:tr h="304772">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Preset[SEL]</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indent="0">
                        <a:buFont typeface="Arial" panose="020B0604020202020204" pitchFamily="34" charset="0"/>
                        <a:buNone/>
                      </a:pPr>
                      <a:r>
                        <a:rPr lang="en-US" altLang="ko-KR" sz="1000" baseline="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Preset setup</a:t>
                      </a:r>
                      <a:endParaRPr lang="en-US" altLang="ko-KR" sz="1000" dirty="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304772">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One Push[8]</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indent="0">
                        <a:buFont typeface="Arial" panose="020B0604020202020204" pitchFamily="34" charset="0"/>
                        <a:buNone/>
                      </a:pP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Auto Focus</a:t>
                      </a:r>
                      <a:endParaRPr lang="en-US" altLang="ko-KR" sz="1000" dirty="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304772">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Menu[7]</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indent="0">
                        <a:buFont typeface="Arial" panose="020B0604020202020204" pitchFamily="34" charset="0"/>
                        <a:buNone/>
                      </a:pP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Camera</a:t>
                      </a:r>
                      <a:r>
                        <a:rPr lang="en-US" altLang="ko-KR" sz="1000" baseline="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 OSD menu</a:t>
                      </a:r>
                      <a:endParaRPr lang="en-US" altLang="ko-KR" sz="1000" dirty="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9050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Zoom</a:t>
                      </a:r>
                      <a:r>
                        <a:rPr lang="ko-KR" altLang="en-US" sz="100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 </a:t>
                      </a: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 </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a:buFontTx/>
                        <a:buNone/>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Zoom out/in with mouse or [1]/[2] buttons on the remote controller.</a:t>
                      </a: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 </a:t>
                      </a:r>
                      <a:endParaRPr lang="en-US" altLang="ko-KR" sz="1000" dirty="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0304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Focus</a:t>
                      </a:r>
                      <a:r>
                        <a:rPr lang="ko-KR" altLang="en-US" sz="100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 </a:t>
                      </a: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a:t>
                      </a:r>
                      <a:r>
                        <a:rPr lang="ko-KR" altLang="ko-KR" sz="100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 </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a:buFontTx/>
                        <a:buNone/>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Adjust</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the </a:t>
                      </a: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focus</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a:t>
                      </a: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with mouse or [3]/[4] buttons on the remote controller.</a:t>
                      </a: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 </a:t>
                      </a:r>
                      <a:endParaRPr lang="en-US" altLang="ko-KR" sz="1000" dirty="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0304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ko-KR"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 I</a:t>
                      </a: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RIS</a:t>
                      </a:r>
                      <a:r>
                        <a:rPr lang="ko-KR" altLang="ko-KR" sz="100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 </a:t>
                      </a: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a:t>
                      </a:r>
                      <a:r>
                        <a:rPr lang="ko-KR" altLang="ko-KR" sz="100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 </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a:buFontTx/>
                        <a:buNone/>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Adjust the iris with mouse or [5]/[6] buttons on the remote controller.</a:t>
                      </a: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 </a:t>
                      </a:r>
                      <a:endParaRPr lang="en-US" altLang="ko-KR" sz="1000" dirty="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22" name="Text Box 1216"/>
          <p:cNvSpPr txBox="1">
            <a:spLocks noChangeArrowheads="1"/>
          </p:cNvSpPr>
          <p:nvPr/>
        </p:nvSpPr>
        <p:spPr bwMode="auto">
          <a:xfrm>
            <a:off x="787835" y="8201834"/>
            <a:ext cx="4968875" cy="600164"/>
          </a:xfrm>
          <a:prstGeom prst="rect">
            <a:avLst/>
          </a:prstGeom>
          <a:noFill/>
          <a:ln w="9525">
            <a:noFill/>
            <a:miter lim="800000"/>
            <a:headEnd/>
            <a:tailEnd/>
          </a:ln>
          <a:effectLst/>
        </p:spPr>
        <p:txBody>
          <a:bodyPr>
            <a:spAutoFit/>
          </a:bodyPr>
          <a:lstStyle/>
          <a:p>
            <a:pPr marL="171450" indent="-171450">
              <a:buFont typeface="Wingdings" panose="05000000000000000000" pitchFamily="2" charset="2"/>
              <a:buChar char="v"/>
            </a:pPr>
            <a:r>
              <a:rPr lang="en-US" altLang="ko-KR" i="1" dirty="0" smtClean="0">
                <a:solidFill>
                  <a:schemeClr val="tx1"/>
                </a:solidFill>
                <a:latin typeface="Arial" panose="020B0604020202020204" pitchFamily="34" charset="0"/>
                <a:cs typeface="Arial" panose="020B0604020202020204" pitchFamily="34" charset="0"/>
              </a:rPr>
              <a:t>For </a:t>
            </a:r>
            <a:r>
              <a:rPr lang="en-US" altLang="ko-KR" i="1" dirty="0">
                <a:solidFill>
                  <a:schemeClr val="tx1"/>
                </a:solidFill>
                <a:latin typeface="Arial" panose="020B0604020202020204" pitchFamily="34" charset="0"/>
                <a:cs typeface="Arial" panose="020B0604020202020204" pitchFamily="34" charset="0"/>
              </a:rPr>
              <a:t>more details, refer </a:t>
            </a:r>
            <a:r>
              <a:rPr lang="en-US" altLang="ko-KR" i="1" dirty="0" smtClean="0">
                <a:solidFill>
                  <a:schemeClr val="tx1"/>
                </a:solidFill>
                <a:latin typeface="Arial" panose="020B0604020202020204" pitchFamily="34" charset="0"/>
                <a:cs typeface="Arial" panose="020B0604020202020204" pitchFamily="34" charset="0"/>
              </a:rPr>
              <a:t>to  </a:t>
            </a:r>
            <a:r>
              <a:rPr lang="en-US" altLang="ko-KR" i="1" dirty="0">
                <a:solidFill>
                  <a:schemeClr val="tx1"/>
                </a:solidFill>
                <a:latin typeface="Arial" panose="020B0604020202020204" pitchFamily="34" charset="0"/>
                <a:cs typeface="Arial" panose="020B0604020202020204" pitchFamily="34" charset="0"/>
              </a:rPr>
              <a:t>[CH </a:t>
            </a:r>
            <a:r>
              <a:rPr lang="en-US" altLang="ko-KR" i="1" dirty="0" smtClean="0">
                <a:solidFill>
                  <a:schemeClr val="tx1"/>
                </a:solidFill>
                <a:latin typeface="Arial" panose="020B0604020202020204" pitchFamily="34" charset="0"/>
                <a:cs typeface="Arial" panose="020B0604020202020204" pitchFamily="34" charset="0"/>
              </a:rPr>
              <a:t>2-2. </a:t>
            </a:r>
            <a:r>
              <a:rPr lang="en-US" altLang="en-US" i="1" dirty="0">
                <a:solidFill>
                  <a:schemeClr val="tx1"/>
                </a:solidFill>
                <a:latin typeface="Arial" panose="020B0604020202020204" pitchFamily="34" charset="0"/>
                <a:cs typeface="Arial" panose="020B0604020202020204" pitchFamily="34" charset="0"/>
              </a:rPr>
              <a:t>Connection Using P</a:t>
            </a:r>
            <a:r>
              <a:rPr lang="en-US" altLang="ko-KR" i="1" dirty="0">
                <a:solidFill>
                  <a:schemeClr val="tx1"/>
                </a:solidFill>
                <a:latin typeface="Arial" panose="020B0604020202020204" pitchFamily="34" charset="0"/>
                <a:cs typeface="Arial" panose="020B0604020202020204" pitchFamily="34" charset="0"/>
              </a:rPr>
              <a:t>TZ </a:t>
            </a:r>
            <a:r>
              <a:rPr lang="en-US" altLang="ko-KR" i="1" dirty="0" smtClean="0">
                <a:solidFill>
                  <a:schemeClr val="tx1"/>
                </a:solidFill>
                <a:latin typeface="Arial" panose="020B0604020202020204" pitchFamily="34" charset="0"/>
                <a:cs typeface="Arial" panose="020B0604020202020204" pitchFamily="34" charset="0"/>
              </a:rPr>
              <a:t>camera] and [CH 3-4-3. Device]</a:t>
            </a:r>
            <a:endParaRPr lang="en-US" altLang="ko-KR" i="1" dirty="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v"/>
            </a:pPr>
            <a:endParaRPr lang="en-US" altLang="en-US" dirty="0">
              <a:solidFill>
                <a:schemeClr val="tx1"/>
              </a:solidFill>
            </a:endParaRPr>
          </a:p>
        </p:txBody>
      </p:sp>
      <p:sp>
        <p:nvSpPr>
          <p:cNvPr id="23"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24" name="Text Box 3"/>
          <p:cNvSpPr txBox="1">
            <a:spLocks noChangeArrowheads="1"/>
          </p:cNvSpPr>
          <p:nvPr/>
        </p:nvSpPr>
        <p:spPr bwMode="auto">
          <a:xfrm>
            <a:off x="792163" y="1688768"/>
            <a:ext cx="4968875" cy="933450"/>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9</a:t>
            </a:r>
            <a:r>
              <a:rPr lang="en-US" altLang="ko-KR" b="1" dirty="0" smtClean="0">
                <a:solidFill>
                  <a:schemeClr val="tx1"/>
                </a:solidFill>
                <a:latin typeface="Arial" panose="020B0604020202020204" pitchFamily="34" charset="0"/>
                <a:cs typeface="Arial" panose="020B0604020202020204" pitchFamily="34" charset="0"/>
              </a:rPr>
              <a:t>)</a:t>
            </a:r>
            <a:r>
              <a:rPr lang="ko-KR" altLang="ko-KR" b="1" dirty="0" smtClean="0">
                <a:solidFill>
                  <a:schemeClr val="tx1"/>
                </a:solidFill>
                <a:latin typeface="Arial" panose="020B0604020202020204" pitchFamily="34" charset="0"/>
                <a:cs typeface="Arial" panose="020B0604020202020204" pitchFamily="34" charset="0"/>
              </a:rPr>
              <a:t> </a:t>
            </a:r>
            <a:r>
              <a:rPr lang="en-US" altLang="ko-KR" b="1" dirty="0">
                <a:solidFill>
                  <a:schemeClr val="tx1"/>
                </a:solidFill>
                <a:latin typeface="Arial" panose="020B0604020202020204" pitchFamily="34" charset="0"/>
                <a:cs typeface="Arial" panose="020B0604020202020204" pitchFamily="34" charset="0"/>
              </a:rPr>
              <a:t>PTZ (Pan, Tilt and Zoom</a:t>
            </a:r>
            <a:r>
              <a:rPr lang="en-US" altLang="ko-KR" b="1" dirty="0" smtClean="0">
                <a:solidFill>
                  <a:schemeClr val="tx1"/>
                </a:solidFill>
                <a:latin typeface="Arial" panose="020B0604020202020204" pitchFamily="34" charset="0"/>
                <a:cs typeface="Arial" panose="020B0604020202020204" pitchFamily="34" charset="0"/>
              </a:rPr>
              <a:t>) </a:t>
            </a:r>
            <a:endParaRPr lang="en-US" altLang="ko-KR" b="1" dirty="0">
              <a:solidFill>
                <a:schemeClr val="tx1"/>
              </a:solidFill>
              <a:latin typeface="Arial" panose="020B0604020202020204" pitchFamily="34" charset="0"/>
              <a:cs typeface="Arial" panose="020B0604020202020204" pitchFamily="34" charset="0"/>
            </a:endParaRPr>
          </a:p>
          <a:p>
            <a:endParaRPr lang="en-US" altLang="ko-KR" b="1" dirty="0">
              <a:solidFill>
                <a:schemeClr val="tx1"/>
              </a:solidFill>
              <a:latin typeface="Arial" panose="020B0604020202020204" pitchFamily="34" charset="0"/>
              <a:cs typeface="Arial" panose="020B0604020202020204" pitchFamily="34" charset="0"/>
            </a:endParaRPr>
          </a:p>
          <a:p>
            <a:r>
              <a:rPr lang="en-US" altLang="ko-KR" dirty="0">
                <a:solidFill>
                  <a:schemeClr val="tx1"/>
                </a:solidFill>
                <a:latin typeface="Arial" panose="020B0604020202020204" pitchFamily="34" charset="0"/>
                <a:cs typeface="Arial" panose="020B0604020202020204" pitchFamily="34" charset="0"/>
              </a:rPr>
              <a:t>It is possible to control the pan and tilt camera by itself. Press the ‘PTZ’ button to enter the PTZ mode. For Menu setting, you can set it by pressing button as displayed at bottom of window.</a:t>
            </a:r>
            <a:endParaRPr lang="ko-KR" altLang="ko-KR" dirty="0">
              <a:solidFill>
                <a:schemeClr val="tx1"/>
              </a:solidFill>
              <a:latin typeface="Arial" panose="020B0604020202020204" pitchFamily="34" charset="0"/>
              <a:cs typeface="Arial" panose="020B0604020202020204" pitchFamily="34" charset="0"/>
            </a:endParaRPr>
          </a:p>
        </p:txBody>
      </p:sp>
      <p:sp>
        <p:nvSpPr>
          <p:cNvPr id="25" name="Text Box 5"/>
          <p:cNvSpPr txBox="1">
            <a:spLocks noChangeArrowheads="1"/>
          </p:cNvSpPr>
          <p:nvPr/>
        </p:nvSpPr>
        <p:spPr bwMode="auto">
          <a:xfrm>
            <a:off x="890588" y="2642011"/>
            <a:ext cx="4968875" cy="260350"/>
          </a:xfrm>
          <a:prstGeom prst="rect">
            <a:avLst/>
          </a:prstGeom>
          <a:noFill/>
          <a:ln w="9525">
            <a:noFill/>
            <a:miter lim="800000"/>
            <a:headEnd/>
            <a:tailEnd/>
          </a:ln>
          <a:effectLst/>
        </p:spPr>
        <p:txBody>
          <a:bodyPr>
            <a:spAutoFit/>
          </a:bodyPr>
          <a:lstStyle/>
          <a:p>
            <a:pPr>
              <a:buFontTx/>
              <a:buChar char="•"/>
            </a:pPr>
            <a:r>
              <a:rPr lang="ko-KR" altLang="ko-KR" dirty="0">
                <a:solidFill>
                  <a:schemeClr val="tx1"/>
                </a:solidFill>
                <a:latin typeface="Arial" panose="020B0604020202020204" pitchFamily="34" charset="0"/>
                <a:cs typeface="Arial" panose="020B0604020202020204" pitchFamily="34" charset="0"/>
              </a:rPr>
              <a:t> </a:t>
            </a:r>
            <a:r>
              <a:rPr lang="en-US" altLang="ko-KR" dirty="0">
                <a:solidFill>
                  <a:schemeClr val="tx1"/>
                </a:solidFill>
                <a:latin typeface="Arial" panose="020B0604020202020204" pitchFamily="34" charset="0"/>
                <a:cs typeface="Arial" panose="020B0604020202020204" pitchFamily="34" charset="0"/>
              </a:rPr>
              <a:t>You can set the direction of camera by using the arrow buttons. </a:t>
            </a:r>
          </a:p>
        </p:txBody>
      </p:sp>
      <p:sp>
        <p:nvSpPr>
          <p:cNvPr id="28" name="Text Box 3"/>
          <p:cNvSpPr txBox="1">
            <a:spLocks noChangeArrowheads="1"/>
          </p:cNvSpPr>
          <p:nvPr/>
        </p:nvSpPr>
        <p:spPr bwMode="auto">
          <a:xfrm>
            <a:off x="787835" y="864902"/>
            <a:ext cx="4968875" cy="600164"/>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8</a:t>
            </a:r>
            <a:r>
              <a:rPr lang="en-US" altLang="ko-KR" b="1" dirty="0" smtClean="0">
                <a:solidFill>
                  <a:schemeClr val="tx1"/>
                </a:solidFill>
                <a:latin typeface="Arial" panose="020B0604020202020204" pitchFamily="34" charset="0"/>
                <a:cs typeface="Arial" panose="020B0604020202020204" pitchFamily="34" charset="0"/>
              </a:rPr>
              <a:t>)</a:t>
            </a:r>
            <a:r>
              <a:rPr lang="ko-KR" altLang="ko-KR" b="1" dirty="0" smtClean="0">
                <a:solidFill>
                  <a:schemeClr val="tx1"/>
                </a:solidFill>
                <a:latin typeface="Arial" panose="020B0604020202020204" pitchFamily="34" charset="0"/>
                <a:cs typeface="Arial" panose="020B0604020202020204" pitchFamily="34" charset="0"/>
              </a:rPr>
              <a:t> </a:t>
            </a:r>
            <a:r>
              <a:rPr lang="en-US" altLang="ko-KR" b="1" dirty="0" smtClean="0">
                <a:solidFill>
                  <a:schemeClr val="tx1"/>
                </a:solidFill>
                <a:latin typeface="Arial" panose="020B0604020202020204" pitchFamily="34" charset="0"/>
                <a:cs typeface="Arial" panose="020B0604020202020204" pitchFamily="34" charset="0"/>
              </a:rPr>
              <a:t>Freeze</a:t>
            </a:r>
            <a:endParaRPr lang="en-US" altLang="ko-KR" b="1" dirty="0">
              <a:solidFill>
                <a:schemeClr val="tx1"/>
              </a:solidFill>
              <a:latin typeface="Arial" panose="020B0604020202020204" pitchFamily="34" charset="0"/>
              <a:cs typeface="Arial" panose="020B0604020202020204" pitchFamily="34" charset="0"/>
            </a:endParaRPr>
          </a:p>
          <a:p>
            <a:endParaRPr lang="en-US" altLang="ko-KR" b="1" dirty="0">
              <a:solidFill>
                <a:schemeClr val="tx1"/>
              </a:solidFill>
              <a:latin typeface="Arial" panose="020B0604020202020204" pitchFamily="34" charset="0"/>
              <a:cs typeface="Arial" panose="020B0604020202020204" pitchFamily="34" charset="0"/>
            </a:endParaRPr>
          </a:p>
          <a:p>
            <a:r>
              <a:rPr lang="en-US" altLang="ko-KR" dirty="0" smtClean="0">
                <a:solidFill>
                  <a:schemeClr val="tx1"/>
                </a:solidFill>
                <a:latin typeface="Arial" panose="020B0604020202020204" pitchFamily="34" charset="0"/>
                <a:cs typeface="Arial" panose="020B0604020202020204" pitchFamily="34" charset="0"/>
              </a:rPr>
              <a:t>You can freeze the current live video channels.</a:t>
            </a:r>
            <a:endParaRPr lang="ko-KR" altLang="ko-KR" dirty="0">
              <a:solidFill>
                <a:schemeClr val="tx1"/>
              </a:solidFill>
              <a:latin typeface="Arial" panose="020B0604020202020204" pitchFamily="34" charset="0"/>
              <a:cs typeface="Arial" panose="020B0604020202020204" pitchFamily="34" charset="0"/>
            </a:endParaRPr>
          </a:p>
        </p:txBody>
      </p:sp>
      <p:pic>
        <p:nvPicPr>
          <p:cNvPr id="29" name="그림 28"/>
          <p:cNvPicPr>
            <a:picLocks noChangeAspect="1"/>
          </p:cNvPicPr>
          <p:nvPr/>
        </p:nvPicPr>
        <p:blipFill>
          <a:blip r:embed="rId2"/>
          <a:stretch>
            <a:fillRect/>
          </a:stretch>
        </p:blipFill>
        <p:spPr>
          <a:xfrm>
            <a:off x="821680" y="2946492"/>
            <a:ext cx="4901184" cy="2708125"/>
          </a:xfrm>
          <a:prstGeom prst="rect">
            <a:avLst/>
          </a:prstGeom>
        </p:spPr>
      </p:pic>
      <p:pic>
        <p:nvPicPr>
          <p:cNvPr id="30" name="그림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8490" y="3970383"/>
            <a:ext cx="640782" cy="613923"/>
          </a:xfrm>
          <a:prstGeom prst="rect">
            <a:avLst/>
          </a:prstGeom>
        </p:spPr>
      </p:pic>
      <p:pic>
        <p:nvPicPr>
          <p:cNvPr id="31" name="그림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4802" y="4799081"/>
            <a:ext cx="1193301" cy="176824"/>
          </a:xfrm>
          <a:prstGeom prst="rect">
            <a:avLst/>
          </a:prstGeom>
        </p:spPr>
      </p:pic>
      <p:pic>
        <p:nvPicPr>
          <p:cNvPr id="33" name="그림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7903" y="4603267"/>
            <a:ext cx="1191751" cy="177285"/>
          </a:xfrm>
          <a:prstGeom prst="rect">
            <a:avLst/>
          </a:prstGeom>
        </p:spPr>
      </p:pic>
      <p:pic>
        <p:nvPicPr>
          <p:cNvPr id="34" name="그림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4350" y="2998873"/>
            <a:ext cx="534738" cy="148082"/>
          </a:xfrm>
          <a:prstGeom prst="rect">
            <a:avLst/>
          </a:prstGeom>
        </p:spPr>
      </p:pic>
      <p:pic>
        <p:nvPicPr>
          <p:cNvPr id="37" name="그림 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2231" y="5352178"/>
            <a:ext cx="550332" cy="152400"/>
          </a:xfrm>
          <a:prstGeom prst="rect">
            <a:avLst/>
          </a:prstGeom>
        </p:spPr>
      </p:pic>
      <p:pic>
        <p:nvPicPr>
          <p:cNvPr id="45" name="그림 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8942" y="5352178"/>
            <a:ext cx="548640" cy="151931"/>
          </a:xfrm>
          <a:prstGeom prst="rect">
            <a:avLst/>
          </a:prstGeom>
        </p:spPr>
      </p:pic>
      <p:pic>
        <p:nvPicPr>
          <p:cNvPr id="46" name="그림 4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68283" y="5352178"/>
            <a:ext cx="381853" cy="152741"/>
          </a:xfrm>
          <a:prstGeom prst="rect">
            <a:avLst/>
          </a:prstGeom>
        </p:spPr>
      </p:pic>
      <p:sp>
        <p:nvSpPr>
          <p:cNvPr id="47" name="TextBox 46"/>
          <p:cNvSpPr txBox="1"/>
          <p:nvPr/>
        </p:nvSpPr>
        <p:spPr>
          <a:xfrm>
            <a:off x="4427216" y="4945212"/>
            <a:ext cx="1233123" cy="246221"/>
          </a:xfrm>
          <a:prstGeom prst="rect">
            <a:avLst/>
          </a:prstGeom>
          <a:noFill/>
          <a:ln w="1270">
            <a:noFill/>
          </a:ln>
        </p:spPr>
        <p:txBody>
          <a:bodyPr wrap="square" rtlCol="0">
            <a:spAutoFit/>
          </a:bodyPr>
          <a:lstStyle/>
          <a:p>
            <a:pPr algn="ctr"/>
            <a:r>
              <a:rPr lang="en-US" sz="1000" b="1" dirty="0" smtClean="0">
                <a:ln w="1270">
                  <a:noFill/>
                </a:ln>
                <a:solidFill>
                  <a:schemeClr val="tx2"/>
                </a:solidFill>
                <a:latin typeface="맑은 고딕" panose="020B0503020000020004" pitchFamily="50" charset="-127"/>
                <a:ea typeface="맑은 고딕" panose="020B0503020000020004" pitchFamily="50" charset="-127"/>
              </a:rPr>
              <a:t>Zoom</a:t>
            </a:r>
            <a:endParaRPr lang="en-US" sz="1000" b="1" dirty="0">
              <a:ln w="1270">
                <a:noFill/>
              </a:ln>
              <a:solidFill>
                <a:schemeClr val="tx2"/>
              </a:solidFill>
              <a:latin typeface="맑은 고딕" panose="020B0503020000020004" pitchFamily="50" charset="-127"/>
              <a:ea typeface="맑은 고딕" panose="020B0503020000020004" pitchFamily="50" charset="-127"/>
            </a:endParaRPr>
          </a:p>
        </p:txBody>
      </p:sp>
      <p:pic>
        <p:nvPicPr>
          <p:cNvPr id="48" name="그림 47"/>
          <p:cNvPicPr>
            <a:picLocks noChangeAspect="1"/>
          </p:cNvPicPr>
          <p:nvPr/>
        </p:nvPicPr>
        <p:blipFill>
          <a:blip r:embed="rId10"/>
          <a:stretch>
            <a:fillRect/>
          </a:stretch>
        </p:blipFill>
        <p:spPr>
          <a:xfrm>
            <a:off x="4444802" y="5002366"/>
            <a:ext cx="416054" cy="163108"/>
          </a:xfrm>
          <a:prstGeom prst="rect">
            <a:avLst/>
          </a:prstGeom>
        </p:spPr>
      </p:pic>
      <p:pic>
        <p:nvPicPr>
          <p:cNvPr id="49" name="그림 48"/>
          <p:cNvPicPr>
            <a:picLocks noChangeAspect="1"/>
          </p:cNvPicPr>
          <p:nvPr/>
        </p:nvPicPr>
        <p:blipFill>
          <a:blip r:embed="rId11"/>
          <a:stretch>
            <a:fillRect/>
          </a:stretch>
        </p:blipFill>
        <p:spPr>
          <a:xfrm>
            <a:off x="5216327" y="5002366"/>
            <a:ext cx="416054" cy="163108"/>
          </a:xfrm>
          <a:prstGeom prst="rect">
            <a:avLst/>
          </a:prstGeom>
        </p:spPr>
      </p:pic>
      <p:pic>
        <p:nvPicPr>
          <p:cNvPr id="50" name="그림 49"/>
          <p:cNvPicPr>
            <a:picLocks noChangeAspect="1"/>
          </p:cNvPicPr>
          <p:nvPr/>
        </p:nvPicPr>
        <p:blipFill>
          <a:blip r:embed="rId12"/>
          <a:stretch>
            <a:fillRect/>
          </a:stretch>
        </p:blipFill>
        <p:spPr>
          <a:xfrm>
            <a:off x="4444802" y="5216909"/>
            <a:ext cx="416054" cy="163108"/>
          </a:xfrm>
          <a:prstGeom prst="rect">
            <a:avLst/>
          </a:prstGeom>
        </p:spPr>
      </p:pic>
      <p:pic>
        <p:nvPicPr>
          <p:cNvPr id="51" name="그림 50"/>
          <p:cNvPicPr>
            <a:picLocks noChangeAspect="1"/>
          </p:cNvPicPr>
          <p:nvPr/>
        </p:nvPicPr>
        <p:blipFill>
          <a:blip r:embed="rId13"/>
          <a:stretch>
            <a:fillRect/>
          </a:stretch>
        </p:blipFill>
        <p:spPr>
          <a:xfrm>
            <a:off x="5216327" y="5207489"/>
            <a:ext cx="416054" cy="163108"/>
          </a:xfrm>
          <a:prstGeom prst="rect">
            <a:avLst/>
          </a:prstGeom>
        </p:spPr>
      </p:pic>
      <p:pic>
        <p:nvPicPr>
          <p:cNvPr id="52" name="그림 51"/>
          <p:cNvPicPr>
            <a:picLocks noChangeAspect="1"/>
          </p:cNvPicPr>
          <p:nvPr/>
        </p:nvPicPr>
        <p:blipFill>
          <a:blip r:embed="rId14"/>
          <a:stretch>
            <a:fillRect/>
          </a:stretch>
        </p:blipFill>
        <p:spPr>
          <a:xfrm>
            <a:off x="4444802" y="5431131"/>
            <a:ext cx="416054" cy="163108"/>
          </a:xfrm>
          <a:prstGeom prst="rect">
            <a:avLst/>
          </a:prstGeom>
        </p:spPr>
      </p:pic>
      <p:pic>
        <p:nvPicPr>
          <p:cNvPr id="53" name="그림 52"/>
          <p:cNvPicPr>
            <a:picLocks noChangeAspect="1"/>
          </p:cNvPicPr>
          <p:nvPr/>
        </p:nvPicPr>
        <p:blipFill>
          <a:blip r:embed="rId15"/>
          <a:stretch>
            <a:fillRect/>
          </a:stretch>
        </p:blipFill>
        <p:spPr>
          <a:xfrm>
            <a:off x="5216327" y="5419539"/>
            <a:ext cx="416054" cy="163108"/>
          </a:xfrm>
          <a:prstGeom prst="rect">
            <a:avLst/>
          </a:prstGeom>
        </p:spPr>
      </p:pic>
      <p:sp>
        <p:nvSpPr>
          <p:cNvPr id="54" name="TextBox 53"/>
          <p:cNvSpPr txBox="1"/>
          <p:nvPr/>
        </p:nvSpPr>
        <p:spPr>
          <a:xfrm>
            <a:off x="4427216" y="5164996"/>
            <a:ext cx="1233123" cy="246221"/>
          </a:xfrm>
          <a:prstGeom prst="rect">
            <a:avLst/>
          </a:prstGeom>
          <a:noFill/>
          <a:ln w="1270">
            <a:noFill/>
          </a:ln>
        </p:spPr>
        <p:txBody>
          <a:bodyPr wrap="square" rtlCol="0">
            <a:spAutoFit/>
          </a:bodyPr>
          <a:lstStyle/>
          <a:p>
            <a:pPr algn="ctr"/>
            <a:r>
              <a:rPr lang="en-US" sz="1000" b="1" dirty="0" smtClean="0">
                <a:ln w="1270">
                  <a:noFill/>
                </a:ln>
                <a:solidFill>
                  <a:schemeClr val="tx2"/>
                </a:solidFill>
                <a:latin typeface="맑은 고딕" panose="020B0503020000020004" pitchFamily="50" charset="-127"/>
                <a:ea typeface="맑은 고딕" panose="020B0503020000020004" pitchFamily="50" charset="-127"/>
              </a:rPr>
              <a:t>Focus</a:t>
            </a:r>
            <a:endParaRPr lang="en-US" sz="1000" b="1" dirty="0">
              <a:ln w="1270">
                <a:noFill/>
              </a:ln>
              <a:solidFill>
                <a:schemeClr val="tx2"/>
              </a:solidFill>
              <a:latin typeface="맑은 고딕" panose="020B0503020000020004" pitchFamily="50" charset="-127"/>
              <a:ea typeface="맑은 고딕" panose="020B0503020000020004" pitchFamily="50" charset="-127"/>
            </a:endParaRPr>
          </a:p>
        </p:txBody>
      </p:sp>
      <p:sp>
        <p:nvSpPr>
          <p:cNvPr id="55" name="TextBox 54"/>
          <p:cNvSpPr txBox="1"/>
          <p:nvPr/>
        </p:nvSpPr>
        <p:spPr>
          <a:xfrm>
            <a:off x="4412192" y="5375331"/>
            <a:ext cx="1240085" cy="246221"/>
          </a:xfrm>
          <a:prstGeom prst="rect">
            <a:avLst/>
          </a:prstGeom>
          <a:noFill/>
          <a:ln w="1270">
            <a:noFill/>
          </a:ln>
        </p:spPr>
        <p:txBody>
          <a:bodyPr wrap="square" rtlCol="0">
            <a:spAutoFit/>
          </a:bodyPr>
          <a:lstStyle/>
          <a:p>
            <a:pPr algn="ctr"/>
            <a:r>
              <a:rPr lang="en-US" sz="1000" b="1" dirty="0" smtClean="0">
                <a:ln w="1270">
                  <a:noFill/>
                </a:ln>
                <a:solidFill>
                  <a:schemeClr val="tx2"/>
                </a:solidFill>
                <a:latin typeface="맑은 고딕" panose="020B0503020000020004" pitchFamily="50" charset="-127"/>
                <a:ea typeface="맑은 고딕" panose="020B0503020000020004" pitchFamily="50" charset="-127"/>
              </a:rPr>
              <a:t>IRIS</a:t>
            </a:r>
            <a:endParaRPr lang="en-US" sz="1000" b="1" dirty="0">
              <a:ln w="1270">
                <a:noFill/>
              </a:ln>
              <a:solidFill>
                <a:schemeClr val="tx2"/>
              </a:solidFill>
              <a:latin typeface="맑은 고딕" panose="020B0503020000020004" pitchFamily="50" charset="-127"/>
              <a:ea typeface="맑은 고딕" panose="020B0503020000020004" pitchFamily="50" charset="-127"/>
            </a:endParaRPr>
          </a:p>
        </p:txBody>
      </p:sp>
      <p:pic>
        <p:nvPicPr>
          <p:cNvPr id="56" name="그림 5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633326" y="1618768"/>
            <a:ext cx="647542" cy="296216"/>
          </a:xfrm>
          <a:prstGeom prst="rect">
            <a:avLst/>
          </a:prstGeom>
        </p:spPr>
      </p:pic>
      <p:pic>
        <p:nvPicPr>
          <p:cNvPr id="57" name="그림 5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491100" y="877930"/>
            <a:ext cx="677183" cy="201714"/>
          </a:xfrm>
          <a:prstGeom prst="rect">
            <a:avLst/>
          </a:prstGeom>
        </p:spPr>
      </p:pic>
    </p:spTree>
    <p:extLst>
      <p:ext uri="{BB962C8B-B14F-4D97-AF65-F5344CB8AC3E}">
        <p14:creationId xmlns:p14="http://schemas.microsoft.com/office/powerpoint/2010/main" val="35915332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슬라이드 번호 개체 틀 1"/>
          <p:cNvSpPr>
            <a:spLocks noGrp="1"/>
          </p:cNvSpPr>
          <p:nvPr>
            <p:ph type="sldNum" sz="quarter" idx="10"/>
          </p:nvPr>
        </p:nvSpPr>
        <p:spPr>
          <a:xfrm>
            <a:off x="720725" y="8726488"/>
            <a:ext cx="5111750" cy="179387"/>
          </a:xfrm>
        </p:spPr>
        <p:txBody>
          <a:bodyPr/>
          <a:lstStyle/>
          <a:p>
            <a:fld id="{FC837346-000A-4E1A-AE37-A3FC0B0D4CAA}" type="slidenum">
              <a:rPr lang="en-US" altLang="ko-KR"/>
              <a:pPr/>
              <a:t>28</a:t>
            </a:fld>
            <a:endParaRPr lang="en-US" altLang="ko-KR"/>
          </a:p>
        </p:txBody>
      </p:sp>
      <p:sp>
        <p:nvSpPr>
          <p:cNvPr id="12" name="Text Box 3"/>
          <p:cNvSpPr txBox="1">
            <a:spLocks noChangeArrowheads="1"/>
          </p:cNvSpPr>
          <p:nvPr/>
        </p:nvSpPr>
        <p:spPr bwMode="auto">
          <a:xfrm>
            <a:off x="720725" y="891573"/>
            <a:ext cx="5200650" cy="600164"/>
          </a:xfrm>
          <a:prstGeom prst="rect">
            <a:avLst/>
          </a:prstGeom>
          <a:noFill/>
          <a:ln w="9525">
            <a:noFill/>
            <a:miter lim="800000"/>
            <a:headEnd/>
            <a:tailEnd/>
          </a:ln>
        </p:spPr>
        <p:txBody>
          <a:bodyPr>
            <a:spAutoFit/>
          </a:bodyPr>
          <a:lstStyle/>
          <a:p>
            <a:pPr marL="171450" indent="-171450">
              <a:buFont typeface="Arial" panose="020B0604020202020204" pitchFamily="34" charset="0"/>
              <a:buChar char="•"/>
            </a:pPr>
            <a:r>
              <a:rPr lang="en-US" altLang="ko-KR" dirty="0" smtClean="0">
                <a:solidFill>
                  <a:schemeClr val="tx1"/>
                </a:solidFill>
                <a:latin typeface="Arial" panose="020B0604020202020204" pitchFamily="34" charset="0"/>
                <a:cs typeface="Arial" panose="020B0604020202020204" pitchFamily="34" charset="0"/>
              </a:rPr>
              <a:t>Preset(SEL) : </a:t>
            </a:r>
            <a:r>
              <a:rPr lang="en-US" altLang="ko-KR" dirty="0">
                <a:solidFill>
                  <a:schemeClr val="tx1"/>
                </a:solidFill>
                <a:latin typeface="Arial" panose="020B0604020202020204" pitchFamily="34" charset="0"/>
                <a:cs typeface="Arial" panose="020B0604020202020204" pitchFamily="34" charset="0"/>
              </a:rPr>
              <a:t>You can enter the preset number using the keypad appearing the preset button or ‘Enter’ button on the remote controller.</a:t>
            </a:r>
          </a:p>
          <a:p>
            <a:pPr marL="171450" indent="-171450">
              <a:buFont typeface="Arial" panose="020B0604020202020204" pitchFamily="34" charset="0"/>
              <a:buChar char="•"/>
            </a:pPr>
            <a:endParaRPr lang="ko-KR" altLang="en-US" dirty="0">
              <a:solidFill>
                <a:schemeClr val="accent4">
                  <a:lumMod val="95000"/>
                  <a:lumOff val="5000"/>
                </a:schemeClr>
              </a:solidFill>
              <a:latin typeface="Arial" panose="020B0604020202020204" pitchFamily="34" charset="0"/>
              <a:cs typeface="Arial" panose="020B0604020202020204" pitchFamily="34" charset="0"/>
            </a:endParaRPr>
          </a:p>
        </p:txBody>
      </p:sp>
      <p:graphicFrame>
        <p:nvGraphicFramePr>
          <p:cNvPr id="13" name="Group 109"/>
          <p:cNvGraphicFramePr>
            <a:graphicFrameLocks noGrp="1"/>
          </p:cNvGraphicFramePr>
          <p:nvPr>
            <p:extLst>
              <p:ext uri="{D42A27DB-BD31-4B8C-83A1-F6EECF244321}">
                <p14:modId xmlns:p14="http://schemas.microsoft.com/office/powerpoint/2010/main" val="3505660393"/>
              </p:ext>
            </p:extLst>
          </p:nvPr>
        </p:nvGraphicFramePr>
        <p:xfrm>
          <a:off x="933007" y="4658923"/>
          <a:ext cx="4753418" cy="1263244"/>
        </p:xfrm>
        <a:graphic>
          <a:graphicData uri="http://schemas.openxmlformats.org/drawingml/2006/table">
            <a:tbl>
              <a:tblPr/>
              <a:tblGrid>
                <a:gridCol w="1646098"/>
                <a:gridCol w="3107320"/>
              </a:tblGrid>
              <a:tr h="315811">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smtClean="0">
                          <a:ln>
                            <a:noFill/>
                          </a:ln>
                          <a:solidFill>
                            <a:schemeClr val="accent4">
                              <a:lumMod val="95000"/>
                              <a:lumOff val="5000"/>
                            </a:schemeClr>
                          </a:solidFill>
                          <a:effectLst/>
                          <a:latin typeface="Times New Roman" panose="02020603050405020304" pitchFamily="18" charset="0"/>
                          <a:ea typeface="맑은 고딕" panose="020B0503020000020004" pitchFamily="50" charset="-127"/>
                          <a:cs typeface="Times New Roman" panose="02020603050405020304" pitchFamily="18" charset="0"/>
                        </a:rPr>
                        <a:t>Run[SEL]</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indent="0" algn="l">
                        <a:buFont typeface="Arial" panose="020B0604020202020204" pitchFamily="34" charset="0"/>
                        <a:buNone/>
                      </a:pP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Move to preset number</a:t>
                      </a:r>
                      <a:endParaRPr lang="en-US" altLang="ko-KR" sz="1000" dirty="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315811">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Set[Play]</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indent="0" algn="l">
                        <a:buFont typeface="Arial" panose="020B0604020202020204" pitchFamily="34" charset="0"/>
                        <a:buNone/>
                      </a:pP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Set a position</a:t>
                      </a:r>
                      <a:r>
                        <a:rPr lang="en-US" altLang="ko-KR" sz="1000" baseline="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 and name of a </a:t>
                      </a: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preset number</a:t>
                      </a:r>
                      <a:endParaRPr lang="en-US" altLang="ko-KR" sz="1000" baseline="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315811">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Clear[Stop/Backup]</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indent="0" algn="l">
                        <a:buFont typeface="Arial" panose="020B0604020202020204" pitchFamily="34" charset="0"/>
                        <a:buNone/>
                      </a:pP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Clear</a:t>
                      </a:r>
                      <a:r>
                        <a:rPr lang="en-US" altLang="ko-KR" sz="1000" baseline="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 a preset set</a:t>
                      </a:r>
                      <a:endParaRPr lang="en-US" altLang="ko-KR" sz="1000" dirty="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315811">
                <a:tc>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Exit</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Exit preset mode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15" name="직사각형 14"/>
          <p:cNvSpPr/>
          <p:nvPr/>
        </p:nvSpPr>
        <p:spPr>
          <a:xfrm>
            <a:off x="720725" y="6233253"/>
            <a:ext cx="5140325" cy="1446550"/>
          </a:xfrm>
          <a:prstGeom prst="rect">
            <a:avLst/>
          </a:prstGeom>
        </p:spPr>
        <p:txBody>
          <a:bodyPr wrap="square">
            <a:spAutoFit/>
          </a:bodyPr>
          <a:lstStyle/>
          <a:p>
            <a:pPr marL="171450" indent="-171450">
              <a:buFont typeface="Wingdings" panose="05000000000000000000" pitchFamily="2" charset="2"/>
              <a:buChar char="v"/>
            </a:pPr>
            <a:r>
              <a:rPr lang="en-US" altLang="ko-KR" dirty="0" smtClean="0">
                <a:solidFill>
                  <a:srgbClr val="000000"/>
                </a:solidFill>
                <a:latin typeface="Arial" panose="020B0604020202020204" pitchFamily="34" charset="0"/>
                <a:ea typeface="맑은 고딕" panose="020B0503020000020004" pitchFamily="50" charset="-127"/>
                <a:cs typeface="Arial" panose="020B0604020202020204" pitchFamily="34" charset="0"/>
              </a:rPr>
              <a:t>How to use Preset</a:t>
            </a:r>
            <a:endParaRPr lang="en-US" altLang="ko-KR" dirty="0">
              <a:solidFill>
                <a:srgbClr val="000000"/>
              </a:solidFill>
              <a:latin typeface="Arial" panose="020B0604020202020204" pitchFamily="34" charset="0"/>
              <a:ea typeface="맑은 고딕" panose="020B0503020000020004" pitchFamily="50" charset="-127"/>
              <a:cs typeface="Arial" panose="020B0604020202020204" pitchFamily="34" charset="0"/>
            </a:endParaRPr>
          </a:p>
          <a:p>
            <a:pPr marL="228600" indent="-228600">
              <a:buAutoNum type="arabicPeriod"/>
            </a:pPr>
            <a:r>
              <a:rPr lang="en-US" altLang="ko-KR" dirty="0" smtClean="0">
                <a:solidFill>
                  <a:srgbClr val="000000"/>
                </a:solidFill>
                <a:latin typeface="Arial" panose="020B0604020202020204" pitchFamily="34" charset="0"/>
                <a:ea typeface="맑은 고딕" panose="020B0503020000020004" pitchFamily="50" charset="-127"/>
                <a:cs typeface="Arial" panose="020B0604020202020204" pitchFamily="34" charset="0"/>
              </a:rPr>
              <a:t>Click the right mouse button and choose PTZ from a live pop-up menu.</a:t>
            </a:r>
          </a:p>
          <a:p>
            <a:pPr marL="228600" indent="-228600">
              <a:buAutoNum type="arabicPeriod"/>
            </a:pPr>
            <a:endParaRPr lang="en-US" altLang="ko-KR" dirty="0">
              <a:solidFill>
                <a:srgbClr val="000000"/>
              </a:solidFill>
              <a:latin typeface="Arial" panose="020B0604020202020204" pitchFamily="34" charset="0"/>
              <a:ea typeface="맑은 고딕" panose="020B0503020000020004" pitchFamily="50" charset="-127"/>
              <a:cs typeface="Arial" panose="020B0604020202020204" pitchFamily="34" charset="0"/>
            </a:endParaRPr>
          </a:p>
          <a:p>
            <a:pPr marL="228600" indent="-228600">
              <a:buAutoNum type="arabicPeriod"/>
            </a:pPr>
            <a:r>
              <a:rPr lang="en-US" altLang="ko-KR" dirty="0" smtClean="0">
                <a:solidFill>
                  <a:srgbClr val="000000"/>
                </a:solidFill>
                <a:latin typeface="Arial" panose="020B0604020202020204" pitchFamily="34" charset="0"/>
                <a:ea typeface="맑은 고딕" panose="020B0503020000020004" pitchFamily="50" charset="-127"/>
                <a:cs typeface="Arial" panose="020B0604020202020204" pitchFamily="34" charset="0"/>
              </a:rPr>
              <a:t>After you move the screen, click the set button and set the position and name. </a:t>
            </a:r>
          </a:p>
          <a:p>
            <a:endParaRPr lang="en-US" altLang="ko-KR" dirty="0" smtClean="0">
              <a:solidFill>
                <a:srgbClr val="000000"/>
              </a:solidFill>
              <a:latin typeface="Arial" panose="020B0604020202020204" pitchFamily="34" charset="0"/>
              <a:ea typeface="맑은 고딕" panose="020B0503020000020004" pitchFamily="50" charset="-127"/>
              <a:cs typeface="Arial" panose="020B0604020202020204" pitchFamily="34" charset="0"/>
            </a:endParaRPr>
          </a:p>
          <a:p>
            <a:r>
              <a:rPr lang="en-US" altLang="ko-KR" dirty="0">
                <a:solidFill>
                  <a:srgbClr val="000000"/>
                </a:solidFill>
                <a:latin typeface="Arial" panose="020B0604020202020204" pitchFamily="34" charset="0"/>
                <a:ea typeface="맑은 고딕" panose="020B0503020000020004" pitchFamily="50" charset="-127"/>
                <a:cs typeface="Arial" panose="020B0604020202020204" pitchFamily="34" charset="0"/>
              </a:rPr>
              <a:t>※ </a:t>
            </a:r>
            <a:r>
              <a:rPr lang="en-US" altLang="ko-KR" dirty="0" smtClean="0">
                <a:solidFill>
                  <a:srgbClr val="000000"/>
                </a:solidFill>
                <a:latin typeface="Arial" panose="020B0604020202020204" pitchFamily="34" charset="0"/>
                <a:ea typeface="맑은 고딕" panose="020B0503020000020004" pitchFamily="50" charset="-127"/>
                <a:cs typeface="Arial" panose="020B0604020202020204" pitchFamily="34" charset="0"/>
              </a:rPr>
              <a:t>If you choose not a specified preset, UNDEFINED is displayed on the screen.</a:t>
            </a:r>
            <a:endParaRPr lang="en-US" altLang="ko-KR" dirty="0">
              <a:solidFill>
                <a:srgbClr val="000000"/>
              </a:solidFill>
              <a:latin typeface="Arial" panose="020B0604020202020204" pitchFamily="34" charset="0"/>
              <a:ea typeface="맑은 고딕" panose="020B0503020000020004" pitchFamily="50" charset="-127"/>
              <a:cs typeface="Arial" panose="020B0604020202020204" pitchFamily="34" charset="0"/>
            </a:endParaRPr>
          </a:p>
          <a:p>
            <a:r>
              <a:rPr lang="en-US" altLang="ko-KR" dirty="0">
                <a:solidFill>
                  <a:srgbClr val="000000"/>
                </a:solidFill>
                <a:latin typeface="Arial" panose="020B0604020202020204" pitchFamily="34" charset="0"/>
                <a:ea typeface="맑은 고딕" panose="020B0503020000020004" pitchFamily="50" charset="-127"/>
                <a:cs typeface="Arial" panose="020B0604020202020204" pitchFamily="34" charset="0"/>
              </a:rPr>
              <a:t>※ </a:t>
            </a:r>
            <a:r>
              <a:rPr lang="en-US" altLang="ko-KR" dirty="0" smtClean="0">
                <a:solidFill>
                  <a:srgbClr val="000000"/>
                </a:solidFill>
                <a:latin typeface="Arial" panose="020B0604020202020204" pitchFamily="34" charset="0"/>
                <a:ea typeface="맑은 고딕" panose="020B0503020000020004" pitchFamily="50" charset="-127"/>
                <a:cs typeface="Arial" panose="020B0604020202020204" pitchFamily="34" charset="0"/>
              </a:rPr>
              <a:t>You can set up to 32. </a:t>
            </a:r>
            <a:r>
              <a:rPr lang="en-US" altLang="ko-KR" dirty="0">
                <a:solidFill>
                  <a:srgbClr val="000000"/>
                </a:solidFill>
                <a:latin typeface="Arial" panose="020B0604020202020204" pitchFamily="34" charset="0"/>
                <a:ea typeface="맑은 고딕" panose="020B0503020000020004" pitchFamily="50" charset="-127"/>
                <a:cs typeface="Arial" panose="020B0604020202020204" pitchFamily="34" charset="0"/>
              </a:rPr>
              <a:t>I</a:t>
            </a:r>
            <a:r>
              <a:rPr lang="en-US" altLang="ko-KR" dirty="0" smtClean="0">
                <a:solidFill>
                  <a:srgbClr val="000000"/>
                </a:solidFill>
                <a:latin typeface="Arial" panose="020B0604020202020204" pitchFamily="34" charset="0"/>
                <a:ea typeface="맑은 고딕" panose="020B0503020000020004" pitchFamily="50" charset="-127"/>
                <a:cs typeface="Arial" panose="020B0604020202020204" pitchFamily="34" charset="0"/>
              </a:rPr>
              <a:t>f you choose out of valid range, there is no action.</a:t>
            </a:r>
            <a:endParaRPr lang="en-US" altLang="ko-KR" dirty="0">
              <a:solidFill>
                <a:srgbClr val="000000"/>
              </a:solidFill>
              <a:latin typeface="Arial" panose="020B0604020202020204" pitchFamily="34" charset="0"/>
              <a:ea typeface="맑은 고딕" panose="020B0503020000020004" pitchFamily="50" charset="-127"/>
              <a:cs typeface="Arial" panose="020B0604020202020204" pitchFamily="34" charset="0"/>
            </a:endParaRPr>
          </a:p>
        </p:txBody>
      </p:sp>
      <p:sp>
        <p:nvSpPr>
          <p:cNvPr id="16"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17" name="그림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7760" y="1596131"/>
            <a:ext cx="1066579" cy="2570574"/>
          </a:xfrm>
          <a:prstGeom prst="rect">
            <a:avLst/>
          </a:prstGeom>
        </p:spPr>
      </p:pic>
    </p:spTree>
    <p:extLst>
      <p:ext uri="{BB962C8B-B14F-4D97-AF65-F5344CB8AC3E}">
        <p14:creationId xmlns:p14="http://schemas.microsoft.com/office/powerpoint/2010/main" val="19223838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슬라이드 번호 개체 틀 1"/>
          <p:cNvSpPr>
            <a:spLocks noGrp="1"/>
          </p:cNvSpPr>
          <p:nvPr>
            <p:ph type="sldNum" sz="quarter" idx="10"/>
          </p:nvPr>
        </p:nvSpPr>
        <p:spPr>
          <a:xfrm>
            <a:off x="720725" y="8726488"/>
            <a:ext cx="5111750" cy="179387"/>
          </a:xfrm>
        </p:spPr>
        <p:txBody>
          <a:bodyPr/>
          <a:lstStyle/>
          <a:p>
            <a:fld id="{FC837346-000A-4E1A-AE37-A3FC0B0D4CAA}" type="slidenum">
              <a:rPr lang="en-US" altLang="ko-KR"/>
              <a:pPr/>
              <a:t>29</a:t>
            </a:fld>
            <a:endParaRPr lang="en-US" altLang="ko-KR"/>
          </a:p>
        </p:txBody>
      </p:sp>
      <p:sp>
        <p:nvSpPr>
          <p:cNvPr id="15" name="Text Box 2"/>
          <p:cNvSpPr txBox="1">
            <a:spLocks noChangeArrowheads="1"/>
          </p:cNvSpPr>
          <p:nvPr/>
        </p:nvSpPr>
        <p:spPr bwMode="auto">
          <a:xfrm>
            <a:off x="720725" y="1492403"/>
            <a:ext cx="4968875" cy="769441"/>
          </a:xfrm>
          <a:prstGeom prst="rect">
            <a:avLst/>
          </a:prstGeom>
          <a:noFill/>
          <a:ln w="9525">
            <a:noFill/>
            <a:miter lim="800000"/>
            <a:headEnd/>
            <a:tailEnd/>
          </a:ln>
          <a:effectLst/>
        </p:spPr>
        <p:txBody>
          <a:bodyPr>
            <a:spAutoFit/>
          </a:bodyPr>
          <a:lstStyle/>
          <a:p>
            <a:pPr>
              <a:buFontTx/>
              <a:buChar char="•"/>
            </a:pPr>
            <a:r>
              <a:rPr lang="en-US" altLang="ko-KR" dirty="0">
                <a:solidFill>
                  <a:schemeClr val="tx1"/>
                </a:solidFill>
                <a:latin typeface="Arial" panose="020B0604020202020204" pitchFamily="34" charset="0"/>
                <a:cs typeface="Arial" panose="020B0604020202020204" pitchFamily="34" charset="0"/>
              </a:rPr>
              <a:t> </a:t>
            </a:r>
            <a:r>
              <a:rPr lang="en-US" altLang="ko-KR" dirty="0" smtClean="0">
                <a:solidFill>
                  <a:schemeClr val="tx1"/>
                </a:solidFill>
                <a:latin typeface="Arial" panose="020B0604020202020204" pitchFamily="34" charset="0"/>
                <a:cs typeface="Arial" panose="020B0604020202020204" pitchFamily="34" charset="0"/>
              </a:rPr>
              <a:t>   Settings[9] : </a:t>
            </a:r>
            <a:r>
              <a:rPr lang="en-US" altLang="ko-KR" dirty="0">
                <a:solidFill>
                  <a:schemeClr val="tx1"/>
                </a:solidFill>
                <a:latin typeface="Arial" panose="020B0604020202020204" pitchFamily="34" charset="0"/>
                <a:cs typeface="Arial" panose="020B0604020202020204" pitchFamily="34" charset="0"/>
              </a:rPr>
              <a:t>If you press Setup using  mouse (or  </a:t>
            </a:r>
            <a:r>
              <a:rPr lang="en-US" altLang="ko-KR" dirty="0" smtClean="0">
                <a:solidFill>
                  <a:schemeClr val="tx1"/>
                </a:solidFill>
                <a:latin typeface="Arial" panose="020B0604020202020204" pitchFamily="34" charset="0"/>
                <a:cs typeface="Arial" panose="020B0604020202020204" pitchFamily="34" charset="0"/>
              </a:rPr>
              <a:t>[9] </a:t>
            </a:r>
            <a:r>
              <a:rPr lang="en-US" altLang="ko-KR" dirty="0">
                <a:solidFill>
                  <a:schemeClr val="tx1"/>
                </a:solidFill>
                <a:latin typeface="Arial" panose="020B0604020202020204" pitchFamily="34" charset="0"/>
                <a:cs typeface="Arial" panose="020B0604020202020204" pitchFamily="34" charset="0"/>
              </a:rPr>
              <a:t>button on the </a:t>
            </a:r>
            <a:endParaRPr lang="en-US" altLang="ko-KR" dirty="0" smtClean="0">
              <a:solidFill>
                <a:schemeClr val="tx1"/>
              </a:solidFill>
              <a:latin typeface="Arial" panose="020B0604020202020204" pitchFamily="34" charset="0"/>
              <a:cs typeface="Arial" panose="020B0604020202020204" pitchFamily="34" charset="0"/>
            </a:endParaRPr>
          </a:p>
          <a:p>
            <a:r>
              <a:rPr lang="en-US" altLang="ko-KR" dirty="0">
                <a:solidFill>
                  <a:schemeClr val="tx1"/>
                </a:solidFill>
                <a:latin typeface="Arial" panose="020B0604020202020204" pitchFamily="34" charset="0"/>
                <a:cs typeface="Arial" panose="020B0604020202020204" pitchFamily="34" charset="0"/>
              </a:rPr>
              <a:t> </a:t>
            </a:r>
            <a:r>
              <a:rPr lang="en-US" altLang="ko-KR" dirty="0" smtClean="0">
                <a:solidFill>
                  <a:schemeClr val="tx1"/>
                </a:solidFill>
                <a:latin typeface="Arial" panose="020B0604020202020204" pitchFamily="34" charset="0"/>
                <a:cs typeface="Arial" panose="020B0604020202020204" pitchFamily="34" charset="0"/>
              </a:rPr>
              <a:t>                         remote </a:t>
            </a:r>
            <a:r>
              <a:rPr lang="en-US" altLang="ko-KR" dirty="0">
                <a:solidFill>
                  <a:schemeClr val="tx1"/>
                </a:solidFill>
                <a:latin typeface="Arial" panose="020B0604020202020204" pitchFamily="34" charset="0"/>
                <a:cs typeface="Arial" panose="020B0604020202020204" pitchFamily="34" charset="0"/>
              </a:rPr>
              <a:t>controller) in PTZ Menu, PTZ setup window will </a:t>
            </a:r>
            <a:endParaRPr lang="en-US" altLang="ko-KR" dirty="0" smtClean="0">
              <a:solidFill>
                <a:schemeClr val="tx1"/>
              </a:solidFill>
              <a:latin typeface="Arial" panose="020B0604020202020204" pitchFamily="34" charset="0"/>
              <a:cs typeface="Arial" panose="020B0604020202020204" pitchFamily="34" charset="0"/>
            </a:endParaRPr>
          </a:p>
          <a:p>
            <a:r>
              <a:rPr lang="en-US" altLang="ko-KR" dirty="0">
                <a:solidFill>
                  <a:schemeClr val="tx1"/>
                </a:solidFill>
                <a:latin typeface="Arial" panose="020B0604020202020204" pitchFamily="34" charset="0"/>
                <a:cs typeface="Arial" panose="020B0604020202020204" pitchFamily="34" charset="0"/>
              </a:rPr>
              <a:t> </a:t>
            </a:r>
            <a:r>
              <a:rPr lang="en-US" altLang="ko-KR" dirty="0" smtClean="0">
                <a:solidFill>
                  <a:schemeClr val="tx1"/>
                </a:solidFill>
                <a:latin typeface="Arial" panose="020B0604020202020204" pitchFamily="34" charset="0"/>
                <a:cs typeface="Arial" panose="020B0604020202020204" pitchFamily="34" charset="0"/>
              </a:rPr>
              <a:t>                         appear</a:t>
            </a:r>
            <a:r>
              <a:rPr lang="en-US" altLang="ko-KR" dirty="0">
                <a:solidFill>
                  <a:schemeClr val="tx1"/>
                </a:solidFill>
                <a:latin typeface="Arial" panose="020B0604020202020204" pitchFamily="34" charset="0"/>
                <a:cs typeface="Arial" panose="020B0604020202020204" pitchFamily="34" charset="0"/>
              </a:rPr>
              <a:t>. You can set the pan and tilt speed, 32 preset name </a:t>
            </a:r>
            <a:endParaRPr lang="en-US" altLang="ko-KR" dirty="0" smtClean="0">
              <a:solidFill>
                <a:schemeClr val="tx1"/>
              </a:solidFill>
              <a:latin typeface="Arial" panose="020B0604020202020204" pitchFamily="34" charset="0"/>
              <a:cs typeface="Arial" panose="020B0604020202020204" pitchFamily="34" charset="0"/>
            </a:endParaRPr>
          </a:p>
          <a:p>
            <a:r>
              <a:rPr lang="en-US" altLang="ko-KR" dirty="0">
                <a:solidFill>
                  <a:schemeClr val="tx1"/>
                </a:solidFill>
                <a:latin typeface="Arial" panose="020B0604020202020204" pitchFamily="34" charset="0"/>
                <a:cs typeface="Arial" panose="020B0604020202020204" pitchFamily="34" charset="0"/>
              </a:rPr>
              <a:t> </a:t>
            </a:r>
            <a:r>
              <a:rPr lang="en-US" altLang="ko-KR" dirty="0" smtClean="0">
                <a:solidFill>
                  <a:schemeClr val="tx1"/>
                </a:solidFill>
                <a:latin typeface="Arial" panose="020B0604020202020204" pitchFamily="34" charset="0"/>
                <a:cs typeface="Arial" panose="020B0604020202020204" pitchFamily="34" charset="0"/>
              </a:rPr>
              <a:t>                         and </a:t>
            </a:r>
            <a:r>
              <a:rPr lang="en-US" altLang="ko-KR" dirty="0">
                <a:solidFill>
                  <a:schemeClr val="tx1"/>
                </a:solidFill>
                <a:latin typeface="Arial" panose="020B0604020202020204" pitchFamily="34" charset="0"/>
                <a:cs typeface="Arial" panose="020B0604020202020204" pitchFamily="34" charset="0"/>
              </a:rPr>
              <a:t>tour sequence as well as dwelling </a:t>
            </a:r>
            <a:r>
              <a:rPr lang="en-US" altLang="ko-KR" dirty="0" smtClean="0">
                <a:solidFill>
                  <a:schemeClr val="tx1"/>
                </a:solidFill>
                <a:latin typeface="Arial" panose="020B0604020202020204" pitchFamily="34" charset="0"/>
                <a:cs typeface="Arial" panose="020B0604020202020204" pitchFamily="34" charset="0"/>
              </a:rPr>
              <a:t>time</a:t>
            </a:r>
            <a:r>
              <a:rPr lang="en-US" altLang="ko-KR" dirty="0">
                <a:solidFill>
                  <a:schemeClr val="tx1"/>
                </a:solidFill>
                <a:latin typeface="Arial" panose="020B0604020202020204" pitchFamily="34" charset="0"/>
                <a:cs typeface="Arial" panose="020B0604020202020204" pitchFamily="34" charset="0"/>
              </a:rPr>
              <a:t>.</a:t>
            </a:r>
          </a:p>
        </p:txBody>
      </p:sp>
      <p:graphicFrame>
        <p:nvGraphicFramePr>
          <p:cNvPr id="16" name="Group 109"/>
          <p:cNvGraphicFramePr>
            <a:graphicFrameLocks noGrp="1"/>
          </p:cNvGraphicFramePr>
          <p:nvPr>
            <p:extLst/>
          </p:nvPr>
        </p:nvGraphicFramePr>
        <p:xfrm>
          <a:off x="827405" y="6188982"/>
          <a:ext cx="4897437" cy="1188692"/>
        </p:xfrm>
        <a:graphic>
          <a:graphicData uri="http://schemas.openxmlformats.org/drawingml/2006/table">
            <a:tbl>
              <a:tblPr/>
              <a:tblGrid>
                <a:gridCol w="2212365"/>
                <a:gridCol w="2685072"/>
              </a:tblGrid>
              <a:tr h="304772">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Pan Speed</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indent="0">
                        <a:buFont typeface="Arial" panose="020B0604020202020204" pitchFamily="34" charset="0"/>
                        <a:buNone/>
                      </a:pP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Set pan</a:t>
                      </a:r>
                      <a:r>
                        <a:rPr lang="en-US" altLang="ko-KR" sz="1000" baseline="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 speed </a:t>
                      </a: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1~7</a:t>
                      </a:r>
                      <a:endParaRPr lang="en-US" altLang="ko-KR" sz="1000" dirty="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9050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Tilt Speed</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indent="0">
                        <a:buFont typeface="Arial" panose="020B0604020202020204" pitchFamily="34" charset="0"/>
                        <a:buNone/>
                      </a:pP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Set tilt</a:t>
                      </a:r>
                      <a:r>
                        <a:rPr lang="en-US" altLang="ko-KR" sz="1000" baseline="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 speed </a:t>
                      </a: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1~7</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0304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Preset dwell</a:t>
                      </a:r>
                      <a:r>
                        <a:rPr lang="en-US" altLang="ko-KR" sz="1000" baseline="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 time</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indent="0">
                        <a:buFont typeface="Arial" panose="020B0604020202020204" pitchFamily="34" charset="0"/>
                        <a:buNone/>
                      </a:pP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Set preset dwell</a:t>
                      </a:r>
                      <a:r>
                        <a:rPr lang="en-US" altLang="ko-KR" sz="1000" baseline="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 time </a:t>
                      </a: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2~6 sec</a:t>
                      </a:r>
                      <a:endParaRPr lang="en-US" altLang="ko-KR" sz="1000" dirty="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0304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baseline="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Tour</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When</a:t>
                      </a:r>
                      <a:r>
                        <a:rPr lang="en-US" altLang="ko-KR" sz="1000" baseline="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 you check the tour box, the preset tour starts in the order specified by the user.</a:t>
                      </a: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17" name="직사각형 16"/>
          <p:cNvSpPr/>
          <p:nvPr/>
        </p:nvSpPr>
        <p:spPr>
          <a:xfrm>
            <a:off x="682624" y="7560594"/>
            <a:ext cx="5140325" cy="769441"/>
          </a:xfrm>
          <a:prstGeom prst="rect">
            <a:avLst/>
          </a:prstGeom>
        </p:spPr>
        <p:txBody>
          <a:bodyPr wrap="square">
            <a:spAutoFit/>
          </a:bodyPr>
          <a:lstStyle/>
          <a:p>
            <a:pPr marL="171450" indent="-171450">
              <a:buFont typeface="Wingdings" panose="05000000000000000000" pitchFamily="2" charset="2"/>
              <a:buChar char="v"/>
            </a:pPr>
            <a:r>
              <a:rPr lang="en-US" altLang="ko-KR" dirty="0" smtClean="0">
                <a:solidFill>
                  <a:srgbClr val="000000"/>
                </a:solidFill>
                <a:latin typeface="Arial" panose="020B0604020202020204" pitchFamily="34" charset="0"/>
                <a:ea typeface="맑은 고딕" panose="020B0503020000020004" pitchFamily="50" charset="-127"/>
                <a:cs typeface="Arial" panose="020B0604020202020204" pitchFamily="34" charset="0"/>
              </a:rPr>
              <a:t>How to use Tour</a:t>
            </a:r>
          </a:p>
          <a:p>
            <a:r>
              <a:rPr lang="en-US" altLang="ko-KR" dirty="0" smtClean="0">
                <a:solidFill>
                  <a:schemeClr val="tx1"/>
                </a:solidFill>
                <a:latin typeface="Arial" panose="020B0604020202020204" pitchFamily="34" charset="0"/>
                <a:ea typeface="맑은 고딕" panose="020B0503020000020004" pitchFamily="50" charset="-127"/>
                <a:cs typeface="Arial" panose="020B0604020202020204" pitchFamily="34" charset="0"/>
              </a:rPr>
              <a:t>Choose a preset from upper left to right.</a:t>
            </a:r>
            <a:endParaRPr lang="en-US" altLang="ko-KR" dirty="0">
              <a:solidFill>
                <a:srgbClr val="000000"/>
              </a:solidFill>
              <a:latin typeface="Arial" panose="020B0604020202020204" pitchFamily="34" charset="0"/>
              <a:ea typeface="맑은 고딕" panose="020B0503020000020004" pitchFamily="50" charset="-127"/>
              <a:cs typeface="Arial" panose="020B0604020202020204" pitchFamily="34" charset="0"/>
            </a:endParaRPr>
          </a:p>
          <a:p>
            <a:endParaRPr lang="en-US" altLang="ko-KR" dirty="0" smtClean="0">
              <a:solidFill>
                <a:srgbClr val="000000"/>
              </a:solidFill>
              <a:ea typeface="맑은 고딕" panose="020B0503020000020004" pitchFamily="50" charset="-127"/>
              <a:cs typeface="Times New Roman" panose="02020603050405020304" pitchFamily="18" charset="0"/>
            </a:endParaRPr>
          </a:p>
          <a:p>
            <a:r>
              <a:rPr lang="en-US" altLang="ko-KR" dirty="0">
                <a:solidFill>
                  <a:srgbClr val="000000"/>
                </a:solidFill>
                <a:latin typeface="Arial" panose="020B0604020202020204" pitchFamily="34" charset="0"/>
                <a:ea typeface="맑은 고딕" panose="020B0503020000020004" pitchFamily="50" charset="-127"/>
                <a:cs typeface="Arial" panose="020B0604020202020204" pitchFamily="34" charset="0"/>
              </a:rPr>
              <a:t>※ </a:t>
            </a:r>
            <a:r>
              <a:rPr lang="en-US" altLang="ko-KR" dirty="0" smtClean="0">
                <a:solidFill>
                  <a:srgbClr val="000000"/>
                </a:solidFill>
                <a:latin typeface="Arial" panose="020B0604020202020204" pitchFamily="34" charset="0"/>
                <a:ea typeface="맑은 고딕" panose="020B0503020000020004" pitchFamily="50" charset="-127"/>
                <a:cs typeface="Arial" panose="020B0604020202020204" pitchFamily="34" charset="0"/>
              </a:rPr>
              <a:t>If you use not specified presets, it automatically skip the tour.</a:t>
            </a:r>
          </a:p>
        </p:txBody>
      </p:sp>
      <p:sp>
        <p:nvSpPr>
          <p:cNvPr id="18"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20" name="Text Box 3"/>
          <p:cNvSpPr txBox="1">
            <a:spLocks noChangeArrowheads="1"/>
          </p:cNvSpPr>
          <p:nvPr/>
        </p:nvSpPr>
        <p:spPr bwMode="auto">
          <a:xfrm>
            <a:off x="720725" y="891573"/>
            <a:ext cx="5200650" cy="600164"/>
          </a:xfrm>
          <a:prstGeom prst="rect">
            <a:avLst/>
          </a:prstGeom>
          <a:noFill/>
          <a:ln w="9525">
            <a:noFill/>
            <a:miter lim="800000"/>
            <a:headEnd/>
            <a:tailEnd/>
          </a:ln>
        </p:spPr>
        <p:txBody>
          <a:bodyPr>
            <a:spAutoFit/>
          </a:bodyPr>
          <a:lstStyle/>
          <a:p>
            <a:pPr marL="171450" indent="-171450">
              <a:buFont typeface="Arial" panose="020B0604020202020204" pitchFamily="34" charset="0"/>
              <a:buChar char="•"/>
            </a:pPr>
            <a:r>
              <a:rPr lang="en-US" altLang="ko-KR" dirty="0" smtClean="0">
                <a:solidFill>
                  <a:schemeClr val="tx1"/>
                </a:solidFill>
                <a:latin typeface="Arial" panose="020B0604020202020204" pitchFamily="34" charset="0"/>
                <a:cs typeface="Arial" panose="020B0604020202020204" pitchFamily="34" charset="0"/>
              </a:rPr>
              <a:t>Camera[0]  : </a:t>
            </a:r>
            <a:r>
              <a:rPr lang="en-US" altLang="ko-KR" dirty="0">
                <a:solidFill>
                  <a:schemeClr val="tx1"/>
                </a:solidFill>
                <a:latin typeface="Arial" panose="020B0604020202020204" pitchFamily="34" charset="0"/>
                <a:cs typeface="Arial" panose="020B0604020202020204" pitchFamily="34" charset="0"/>
              </a:rPr>
              <a:t>You can </a:t>
            </a:r>
            <a:r>
              <a:rPr lang="en-US" altLang="ko-KR" dirty="0" smtClean="0">
                <a:solidFill>
                  <a:schemeClr val="tx1"/>
                </a:solidFill>
                <a:latin typeface="Arial" panose="020B0604020202020204" pitchFamily="34" charset="0"/>
                <a:cs typeface="Arial" panose="020B0604020202020204" pitchFamily="34" charset="0"/>
              </a:rPr>
              <a:t>choose the PTZ camera with mouse or [0] buttons on </a:t>
            </a:r>
          </a:p>
          <a:p>
            <a:r>
              <a:rPr lang="en-US" altLang="ko-KR" dirty="0" smtClean="0">
                <a:solidFill>
                  <a:schemeClr val="tx1"/>
                </a:solidFill>
                <a:latin typeface="Arial" panose="020B0604020202020204" pitchFamily="34" charset="0"/>
                <a:cs typeface="Arial" panose="020B0604020202020204" pitchFamily="34" charset="0"/>
              </a:rPr>
              <a:t>                           the remote controller</a:t>
            </a:r>
            <a:endParaRPr lang="en-US" altLang="ko-KR"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ko-KR" altLang="en-US" dirty="0">
              <a:solidFill>
                <a:schemeClr val="accent4">
                  <a:lumMod val="95000"/>
                  <a:lumOff val="5000"/>
                </a:schemeClr>
              </a:solidFill>
              <a:latin typeface="굴림" charset="-127"/>
            </a:endParaRPr>
          </a:p>
        </p:txBody>
      </p:sp>
      <p:pic>
        <p:nvPicPr>
          <p:cNvPr id="21" name="그림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470" y="2658297"/>
            <a:ext cx="5180905" cy="2862530"/>
          </a:xfrm>
          <a:prstGeom prst="rect">
            <a:avLst/>
          </a:prstGeom>
        </p:spPr>
      </p:pic>
    </p:spTree>
    <p:extLst>
      <p:ext uri="{BB962C8B-B14F-4D97-AF65-F5344CB8AC3E}">
        <p14:creationId xmlns:p14="http://schemas.microsoft.com/office/powerpoint/2010/main" val="41327419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1"/>
          <p:cNvSpPr>
            <a:spLocks noGrp="1"/>
          </p:cNvSpPr>
          <p:nvPr>
            <p:ph type="sldNum" sz="quarter" idx="10"/>
          </p:nvPr>
        </p:nvSpPr>
        <p:spPr/>
        <p:txBody>
          <a:bodyPr/>
          <a:lstStyle/>
          <a:p>
            <a:fld id="{04A0692E-654A-4F9C-9BE9-62F964C8B1B5}" type="slidenum">
              <a:rPr lang="en-US" altLang="ko-KR"/>
              <a:pPr/>
              <a:t>3</a:t>
            </a:fld>
            <a:endParaRPr lang="en-US" altLang="ko-KR"/>
          </a:p>
        </p:txBody>
      </p:sp>
      <p:sp>
        <p:nvSpPr>
          <p:cNvPr id="220163" name="Text Box 3"/>
          <p:cNvSpPr txBox="1">
            <a:spLocks noChangeArrowheads="1"/>
          </p:cNvSpPr>
          <p:nvPr/>
        </p:nvSpPr>
        <p:spPr bwMode="auto">
          <a:xfrm>
            <a:off x="2808288" y="482600"/>
            <a:ext cx="3052762"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CONTENTS</a:t>
            </a:r>
            <a:endParaRPr lang="en-US" altLang="ko-KR" sz="900" b="1" dirty="0">
              <a:solidFill>
                <a:schemeClr val="tx1"/>
              </a:solidFill>
              <a:latin typeface="Adobe 명조 Std M" panose="02020600000000000000" pitchFamily="18" charset="-127"/>
              <a:ea typeface="Adobe 명조 Std M" panose="02020600000000000000" pitchFamily="18" charset="-127"/>
              <a:cs typeface="Arial" panose="020B0604020202020204" pitchFamily="34" charset="0"/>
            </a:endParaRPr>
          </a:p>
        </p:txBody>
      </p:sp>
      <p:sp>
        <p:nvSpPr>
          <p:cNvPr id="5" name="AutoShape 4"/>
          <p:cNvSpPr>
            <a:spLocks noChangeArrowheads="1"/>
          </p:cNvSpPr>
          <p:nvPr/>
        </p:nvSpPr>
        <p:spPr bwMode="auto">
          <a:xfrm>
            <a:off x="790677" y="839798"/>
            <a:ext cx="3455988" cy="360362"/>
          </a:xfrm>
          <a:prstGeom prst="roundRect">
            <a:avLst>
              <a:gd name="adj" fmla="val 16667"/>
            </a:avLst>
          </a:prstGeom>
          <a:solidFill>
            <a:schemeClr val="accent1"/>
          </a:solidFill>
          <a:ln w="9525">
            <a:solidFill>
              <a:schemeClr val="tx1"/>
            </a:solidFill>
            <a:round/>
            <a:headEnd/>
            <a:tailEnd/>
          </a:ln>
        </p:spPr>
        <p:txBody>
          <a:bodyPr wrap="none" anchor="ctr"/>
          <a:lstStyle/>
          <a:p>
            <a:r>
              <a:rPr lang="en-US" altLang="ko-KR" sz="1400" b="1" dirty="0" smtClean="0">
                <a:solidFill>
                  <a:schemeClr val="tx1"/>
                </a:solidFill>
                <a:latin typeface="Arial" charset="0"/>
              </a:rPr>
              <a:t>Contents</a:t>
            </a:r>
            <a:endParaRPr lang="en-US" altLang="ko-KR" sz="1400" b="1" dirty="0">
              <a:solidFill>
                <a:schemeClr val="tx1"/>
              </a:solidFill>
              <a:latin typeface="Arial" charset="0"/>
            </a:endParaRPr>
          </a:p>
        </p:txBody>
      </p:sp>
      <p:sp>
        <p:nvSpPr>
          <p:cNvPr id="6" name="Text Box 6"/>
          <p:cNvSpPr txBox="1">
            <a:spLocks noChangeArrowheads="1"/>
          </p:cNvSpPr>
          <p:nvPr/>
        </p:nvSpPr>
        <p:spPr bwMode="auto">
          <a:xfrm>
            <a:off x="801563" y="1360602"/>
            <a:ext cx="5111750" cy="6909584"/>
          </a:xfrm>
          <a:prstGeom prst="rect">
            <a:avLst/>
          </a:prstGeom>
          <a:noFill/>
          <a:ln w="9525">
            <a:noFill/>
            <a:miter lim="800000"/>
            <a:headEnd/>
            <a:tailEnd/>
          </a:ln>
        </p:spPr>
        <p:txBody>
          <a:bodyPr>
            <a:spAutoFit/>
          </a:bodyPr>
          <a:lstStyle/>
          <a:p>
            <a:endParaRPr lang="en-US" altLang="ko-KR" sz="1200" dirty="0">
              <a:solidFill>
                <a:schemeClr val="tx1"/>
              </a:solidFill>
              <a:latin typeface="Arial" panose="020B0604020202020204" pitchFamily="34" charset="0"/>
              <a:cs typeface="Arial" panose="020B0604020202020204" pitchFamily="34" charset="0"/>
            </a:endParaRPr>
          </a:p>
          <a:p>
            <a:r>
              <a:rPr lang="en-US" altLang="en-US" sz="1200" b="1" dirty="0" smtClean="0">
                <a:solidFill>
                  <a:schemeClr val="tx1"/>
                </a:solidFill>
                <a:latin typeface="Arial" charset="0"/>
              </a:rPr>
              <a:t>CH 1. Product Introduction`			 </a:t>
            </a:r>
            <a:endParaRPr lang="ko-KR" altLang="en-US" sz="1200" dirty="0">
              <a:solidFill>
                <a:schemeClr val="tx1"/>
              </a:solidFill>
              <a:latin typeface="Arial" panose="020B0604020202020204" pitchFamily="34" charset="0"/>
              <a:cs typeface="Arial" panose="020B0604020202020204" pitchFamily="34" charset="0"/>
            </a:endParaRPr>
          </a:p>
          <a:p>
            <a:endParaRPr lang="ko-KR" altLang="en-US" sz="1200" b="1" dirty="0">
              <a:solidFill>
                <a:schemeClr val="tx1"/>
              </a:solidFill>
              <a:latin typeface="Arial" panose="020B0604020202020204" pitchFamily="34" charset="0"/>
              <a:cs typeface="Arial" panose="020B0604020202020204" pitchFamily="34" charset="0"/>
            </a:endParaRPr>
          </a:p>
          <a:p>
            <a:r>
              <a:rPr lang="ko-KR" altLang="en-US" sz="1200" dirty="0">
                <a:solidFill>
                  <a:schemeClr val="tx1"/>
                </a:solidFill>
                <a:latin typeface="Arial" panose="020B0604020202020204" pitchFamily="34" charset="0"/>
                <a:cs typeface="Arial" panose="020B0604020202020204" pitchFamily="34" charset="0"/>
              </a:rPr>
              <a:t>    </a:t>
            </a:r>
            <a:r>
              <a:rPr lang="en-US" altLang="en-US" sz="1200" dirty="0">
                <a:solidFill>
                  <a:schemeClr val="tx1"/>
                </a:solidFill>
                <a:latin typeface="Arial" charset="0"/>
              </a:rPr>
              <a:t>1-1. Product Contents</a:t>
            </a:r>
            <a:r>
              <a:rPr lang="en-US" altLang="ko-KR" sz="1200" dirty="0">
                <a:solidFill>
                  <a:schemeClr val="tx1"/>
                </a:solidFill>
                <a:latin typeface="Arial" charset="0"/>
              </a:rPr>
              <a:t>	</a:t>
            </a:r>
            <a:r>
              <a:rPr lang="en-US" altLang="ko-KR" sz="1200" dirty="0" smtClean="0">
                <a:solidFill>
                  <a:schemeClr val="tx1"/>
                </a:solidFill>
                <a:latin typeface="Arial" panose="020B0604020202020204" pitchFamily="34" charset="0"/>
                <a:cs typeface="Arial" panose="020B0604020202020204" pitchFamily="34" charset="0"/>
              </a:rPr>
              <a:t>			 5</a:t>
            </a:r>
            <a:endParaRPr lang="ko-KR" altLang="en-US" sz="1200" dirty="0">
              <a:solidFill>
                <a:schemeClr val="tx1"/>
              </a:solidFill>
              <a:latin typeface="Arial" panose="020B0604020202020204" pitchFamily="34" charset="0"/>
              <a:cs typeface="Arial" panose="020B0604020202020204" pitchFamily="34" charset="0"/>
            </a:endParaRPr>
          </a:p>
          <a:p>
            <a:r>
              <a:rPr lang="en-US" altLang="en-US" sz="1200" dirty="0" smtClean="0">
                <a:solidFill>
                  <a:schemeClr val="tx1"/>
                </a:solidFill>
                <a:latin typeface="Arial" charset="0"/>
              </a:rPr>
              <a:t>    1-2. </a:t>
            </a:r>
            <a:r>
              <a:rPr lang="en-US" altLang="en-US" sz="1200" dirty="0">
                <a:solidFill>
                  <a:schemeClr val="tx1"/>
                </a:solidFill>
                <a:latin typeface="Arial" charset="0"/>
              </a:rPr>
              <a:t>Product Ch</a:t>
            </a:r>
            <a:r>
              <a:rPr lang="en-US" altLang="ko-KR" sz="1200" dirty="0">
                <a:solidFill>
                  <a:schemeClr val="tx1"/>
                </a:solidFill>
                <a:latin typeface="Arial" charset="0"/>
              </a:rPr>
              <a:t>ar</a:t>
            </a:r>
            <a:r>
              <a:rPr lang="en-US" altLang="en-US" sz="1200" dirty="0">
                <a:solidFill>
                  <a:schemeClr val="tx1"/>
                </a:solidFill>
                <a:latin typeface="Arial" charset="0"/>
              </a:rPr>
              <a:t>a</a:t>
            </a:r>
            <a:r>
              <a:rPr lang="en-US" altLang="ko-KR" sz="1200" dirty="0">
                <a:solidFill>
                  <a:schemeClr val="tx1"/>
                </a:solidFill>
                <a:latin typeface="Arial" charset="0"/>
              </a:rPr>
              <a:t>c</a:t>
            </a:r>
            <a:r>
              <a:rPr lang="en-US" altLang="en-US" sz="1200" dirty="0">
                <a:solidFill>
                  <a:schemeClr val="tx1"/>
                </a:solidFill>
                <a:latin typeface="Arial" charset="0"/>
              </a:rPr>
              <a:t>teristics</a:t>
            </a:r>
            <a:r>
              <a:rPr lang="en-US" altLang="ko-KR" sz="1200" dirty="0" smtClean="0">
                <a:solidFill>
                  <a:schemeClr val="tx1"/>
                </a:solidFill>
                <a:latin typeface="Arial" panose="020B0604020202020204" pitchFamily="34" charset="0"/>
                <a:cs typeface="Arial" panose="020B0604020202020204" pitchFamily="34" charset="0"/>
              </a:rPr>
              <a:t>			 6</a:t>
            </a:r>
            <a:endParaRPr lang="ko-KR" altLang="en-US" sz="1200" dirty="0">
              <a:solidFill>
                <a:schemeClr val="tx1"/>
              </a:solidFill>
              <a:latin typeface="Arial" panose="020B0604020202020204" pitchFamily="34" charset="0"/>
              <a:cs typeface="Arial" panose="020B0604020202020204" pitchFamily="34" charset="0"/>
            </a:endParaRPr>
          </a:p>
          <a:p>
            <a:r>
              <a:rPr lang="en-US" altLang="en-US" sz="1200" dirty="0" smtClean="0">
                <a:solidFill>
                  <a:schemeClr val="tx1"/>
                </a:solidFill>
                <a:latin typeface="Arial" charset="0"/>
              </a:rPr>
              <a:t>    1-</a:t>
            </a:r>
            <a:r>
              <a:rPr lang="en-US" altLang="en-US" sz="1200" dirty="0">
                <a:solidFill>
                  <a:schemeClr val="tx1"/>
                </a:solidFill>
                <a:latin typeface="Arial" charset="0"/>
              </a:rPr>
              <a:t>3</a:t>
            </a:r>
            <a:r>
              <a:rPr lang="en-US" altLang="en-US" sz="1200" dirty="0" smtClean="0">
                <a:solidFill>
                  <a:schemeClr val="tx1"/>
                </a:solidFill>
                <a:latin typeface="Arial" charset="0"/>
              </a:rPr>
              <a:t>. </a:t>
            </a:r>
            <a:r>
              <a:rPr lang="en-US" altLang="en-US" sz="1200" dirty="0">
                <a:solidFill>
                  <a:schemeClr val="tx1"/>
                </a:solidFill>
                <a:latin typeface="Arial" charset="0"/>
              </a:rPr>
              <a:t>Name of Each Part</a:t>
            </a:r>
            <a:r>
              <a:rPr lang="en-US" altLang="ko-KR" sz="1200" dirty="0" smtClean="0">
                <a:solidFill>
                  <a:schemeClr val="tx1"/>
                </a:solidFill>
                <a:latin typeface="Arial" panose="020B0604020202020204" pitchFamily="34" charset="0"/>
                <a:cs typeface="Arial" panose="020B0604020202020204" pitchFamily="34" charset="0"/>
              </a:rPr>
              <a:t>				</a:t>
            </a:r>
            <a:r>
              <a:rPr lang="en-US" altLang="ko-KR" sz="1200" dirty="0">
                <a:solidFill>
                  <a:schemeClr val="tx1"/>
                </a:solidFill>
                <a:latin typeface="Arial" panose="020B0604020202020204" pitchFamily="34" charset="0"/>
                <a:cs typeface="Arial" panose="020B0604020202020204" pitchFamily="34" charset="0"/>
              </a:rPr>
              <a:t> </a:t>
            </a:r>
            <a:r>
              <a:rPr lang="en-US" altLang="ko-KR" sz="1200" dirty="0" smtClean="0">
                <a:solidFill>
                  <a:schemeClr val="tx1"/>
                </a:solidFill>
                <a:latin typeface="Arial" panose="020B0604020202020204" pitchFamily="34" charset="0"/>
                <a:cs typeface="Arial" panose="020B0604020202020204" pitchFamily="34" charset="0"/>
              </a:rPr>
              <a:t>8</a:t>
            </a:r>
            <a:endParaRPr lang="ko-KR" altLang="en-US" sz="1200" dirty="0">
              <a:solidFill>
                <a:schemeClr val="tx1"/>
              </a:solidFill>
              <a:latin typeface="Arial" panose="020B0604020202020204" pitchFamily="34" charset="0"/>
              <a:cs typeface="Arial" panose="020B0604020202020204" pitchFamily="34" charset="0"/>
            </a:endParaRPr>
          </a:p>
          <a:p>
            <a:endParaRPr lang="ko-KR" altLang="en-US" sz="1200" dirty="0">
              <a:solidFill>
                <a:schemeClr val="tx1"/>
              </a:solidFill>
              <a:latin typeface="Arial" panose="020B0604020202020204" pitchFamily="34" charset="0"/>
              <a:cs typeface="Arial" panose="020B0604020202020204" pitchFamily="34" charset="0"/>
            </a:endParaRPr>
          </a:p>
          <a:p>
            <a:r>
              <a:rPr lang="en-US" altLang="en-US" sz="1200" b="1" dirty="0">
                <a:solidFill>
                  <a:schemeClr val="tx1"/>
                </a:solidFill>
                <a:latin typeface="Arial" charset="0"/>
              </a:rPr>
              <a:t>CH 2. Installation Guide and </a:t>
            </a:r>
            <a:r>
              <a:rPr lang="en-US" altLang="en-US" sz="1200" b="1" dirty="0" smtClean="0">
                <a:solidFill>
                  <a:schemeClr val="tx1"/>
                </a:solidFill>
                <a:latin typeface="Arial" charset="0"/>
              </a:rPr>
              <a:t>Cautions			</a:t>
            </a:r>
            <a:endParaRPr lang="en-US" altLang="en-US" sz="1200" dirty="0">
              <a:solidFill>
                <a:schemeClr val="tx1"/>
              </a:solidFill>
              <a:latin typeface="Arial" charset="0"/>
            </a:endParaRPr>
          </a:p>
          <a:p>
            <a:endParaRPr lang="ko-KR" altLang="en-US" sz="1200" b="1" dirty="0">
              <a:solidFill>
                <a:schemeClr val="tx1"/>
              </a:solidFill>
              <a:latin typeface="Arial" panose="020B0604020202020204" pitchFamily="34" charset="0"/>
              <a:cs typeface="Arial" panose="020B0604020202020204" pitchFamily="34" charset="0"/>
            </a:endParaRPr>
          </a:p>
          <a:p>
            <a:r>
              <a:rPr lang="en-US" altLang="en-US" sz="1200" dirty="0">
                <a:solidFill>
                  <a:schemeClr val="tx1"/>
                </a:solidFill>
                <a:latin typeface="Arial" charset="0"/>
              </a:rPr>
              <a:t> </a:t>
            </a:r>
            <a:r>
              <a:rPr lang="en-US" altLang="en-US" sz="1200" dirty="0" smtClean="0">
                <a:solidFill>
                  <a:schemeClr val="tx1"/>
                </a:solidFill>
                <a:latin typeface="Arial" charset="0"/>
              </a:rPr>
              <a:t>   2-</a:t>
            </a:r>
            <a:r>
              <a:rPr lang="en-US" altLang="ko-KR" sz="1200" dirty="0" smtClean="0">
                <a:solidFill>
                  <a:schemeClr val="tx1"/>
                </a:solidFill>
                <a:latin typeface="Arial" charset="0"/>
              </a:rPr>
              <a:t>1</a:t>
            </a:r>
            <a:r>
              <a:rPr lang="en-US" altLang="en-US" sz="1200" dirty="0">
                <a:solidFill>
                  <a:schemeClr val="tx1"/>
                </a:solidFill>
                <a:latin typeface="Arial" charset="0"/>
              </a:rPr>
              <a:t>. Cautions</a:t>
            </a:r>
            <a:r>
              <a:rPr lang="en-US" altLang="ko-KR" sz="1200" dirty="0" smtClean="0">
                <a:solidFill>
                  <a:schemeClr val="tx1"/>
                </a:solidFill>
                <a:latin typeface="Arial" panose="020B0604020202020204" pitchFamily="34" charset="0"/>
                <a:cs typeface="Arial" panose="020B0604020202020204" pitchFamily="34" charset="0"/>
              </a:rPr>
              <a:t>				12</a:t>
            </a:r>
            <a:endParaRPr lang="ko-KR" altLang="en-US" sz="1200" dirty="0">
              <a:solidFill>
                <a:schemeClr val="tx1"/>
              </a:solidFill>
              <a:latin typeface="Arial" panose="020B0604020202020204" pitchFamily="34" charset="0"/>
              <a:cs typeface="Arial" panose="020B0604020202020204" pitchFamily="34" charset="0"/>
            </a:endParaRPr>
          </a:p>
          <a:p>
            <a:r>
              <a:rPr lang="en-US" altLang="ko-KR" sz="1200" dirty="0">
                <a:solidFill>
                  <a:schemeClr val="tx1"/>
                </a:solidFill>
                <a:latin typeface="Arial" charset="0"/>
              </a:rPr>
              <a:t> </a:t>
            </a:r>
            <a:r>
              <a:rPr lang="en-US" altLang="ko-KR" sz="1200" dirty="0" smtClean="0">
                <a:solidFill>
                  <a:schemeClr val="tx1"/>
                </a:solidFill>
                <a:latin typeface="Arial" charset="0"/>
              </a:rPr>
              <a:t>   </a:t>
            </a:r>
            <a:r>
              <a:rPr lang="en-US" altLang="en-US" sz="1200" dirty="0" smtClean="0">
                <a:solidFill>
                  <a:schemeClr val="tx1"/>
                </a:solidFill>
                <a:latin typeface="Arial" charset="0"/>
              </a:rPr>
              <a:t>2-</a:t>
            </a:r>
            <a:r>
              <a:rPr lang="en-US" altLang="ko-KR" sz="1200" dirty="0" smtClean="0">
                <a:solidFill>
                  <a:schemeClr val="tx1"/>
                </a:solidFill>
                <a:latin typeface="Arial" charset="0"/>
              </a:rPr>
              <a:t>2</a:t>
            </a:r>
            <a:r>
              <a:rPr lang="en-US" altLang="en-US" sz="1200" dirty="0">
                <a:solidFill>
                  <a:schemeClr val="tx1"/>
                </a:solidFill>
                <a:latin typeface="Arial" charset="0"/>
              </a:rPr>
              <a:t>. Product Installation </a:t>
            </a:r>
            <a:r>
              <a:rPr lang="en-US" altLang="ko-KR" sz="1200" dirty="0">
                <a:solidFill>
                  <a:schemeClr val="tx1"/>
                </a:solidFill>
                <a:latin typeface="Arial" charset="0"/>
              </a:rPr>
              <a:t>				</a:t>
            </a:r>
            <a:r>
              <a:rPr lang="en-US" altLang="ko-KR" sz="1200" dirty="0" smtClean="0">
                <a:solidFill>
                  <a:schemeClr val="tx1"/>
                </a:solidFill>
                <a:latin typeface="Arial" charset="0"/>
              </a:rPr>
              <a:t>15</a:t>
            </a:r>
            <a:endParaRPr lang="en-US" altLang="en-US" sz="1200" dirty="0">
              <a:solidFill>
                <a:schemeClr val="tx1"/>
              </a:solidFill>
              <a:latin typeface="Arial" charset="0"/>
            </a:endParaRPr>
          </a:p>
          <a:p>
            <a:r>
              <a:rPr lang="en-US" altLang="en-US" sz="1200" dirty="0">
                <a:solidFill>
                  <a:schemeClr val="tx1"/>
                </a:solidFill>
                <a:latin typeface="Arial" charset="0"/>
              </a:rPr>
              <a:t>         2-</a:t>
            </a:r>
            <a:r>
              <a:rPr lang="en-US" altLang="ko-KR" sz="1200" dirty="0">
                <a:solidFill>
                  <a:schemeClr val="tx1"/>
                </a:solidFill>
                <a:latin typeface="Arial" charset="0"/>
              </a:rPr>
              <a:t>2</a:t>
            </a:r>
            <a:r>
              <a:rPr lang="en-US" altLang="en-US" sz="1200" dirty="0">
                <a:solidFill>
                  <a:schemeClr val="tx1"/>
                </a:solidFill>
                <a:latin typeface="Arial" charset="0"/>
              </a:rPr>
              <a:t>-1. Power Connection</a:t>
            </a:r>
            <a:r>
              <a:rPr lang="en-US" altLang="ko-KR" sz="1200" dirty="0">
                <a:solidFill>
                  <a:schemeClr val="tx1"/>
                </a:solidFill>
                <a:latin typeface="Arial" charset="0"/>
              </a:rPr>
              <a:t>			</a:t>
            </a:r>
            <a:r>
              <a:rPr lang="en-US" altLang="ko-KR" sz="1200" dirty="0" smtClean="0">
                <a:solidFill>
                  <a:schemeClr val="tx1"/>
                </a:solidFill>
                <a:latin typeface="Arial" charset="0"/>
              </a:rPr>
              <a:t>15</a:t>
            </a:r>
            <a:r>
              <a:rPr lang="en-US" altLang="en-US" sz="1200" dirty="0" smtClean="0">
                <a:solidFill>
                  <a:schemeClr val="tx1"/>
                </a:solidFill>
                <a:latin typeface="Arial" charset="0"/>
              </a:rPr>
              <a:t> </a:t>
            </a:r>
            <a:endParaRPr lang="en-US" altLang="en-US" sz="1200" dirty="0">
              <a:solidFill>
                <a:schemeClr val="tx1"/>
              </a:solidFill>
              <a:latin typeface="Arial" charset="0"/>
            </a:endParaRPr>
          </a:p>
          <a:p>
            <a:r>
              <a:rPr lang="en-US" altLang="ko-KR" sz="1200" dirty="0">
                <a:solidFill>
                  <a:schemeClr val="tx1"/>
                </a:solidFill>
                <a:latin typeface="Arial" charset="0"/>
              </a:rPr>
              <a:t>         </a:t>
            </a:r>
            <a:r>
              <a:rPr lang="en-US" altLang="en-US" sz="1200" dirty="0">
                <a:solidFill>
                  <a:schemeClr val="tx1"/>
                </a:solidFill>
                <a:latin typeface="Arial" charset="0"/>
              </a:rPr>
              <a:t>2-</a:t>
            </a:r>
            <a:r>
              <a:rPr lang="en-US" altLang="ko-KR" sz="1200" dirty="0">
                <a:solidFill>
                  <a:schemeClr val="tx1"/>
                </a:solidFill>
                <a:latin typeface="Arial" charset="0"/>
              </a:rPr>
              <a:t>2</a:t>
            </a:r>
            <a:r>
              <a:rPr lang="en-US" altLang="en-US" sz="1200" dirty="0">
                <a:solidFill>
                  <a:schemeClr val="tx1"/>
                </a:solidFill>
                <a:latin typeface="Arial" charset="0"/>
              </a:rPr>
              <a:t>-2. Connecting External Device </a:t>
            </a:r>
            <a:r>
              <a:rPr lang="en-US" altLang="ko-KR" sz="1200" dirty="0" smtClean="0">
                <a:solidFill>
                  <a:schemeClr val="tx1"/>
                </a:solidFill>
                <a:latin typeface="Arial" panose="020B0604020202020204" pitchFamily="34" charset="0"/>
                <a:cs typeface="Arial" panose="020B0604020202020204" pitchFamily="34" charset="0"/>
              </a:rPr>
              <a:t>			15</a:t>
            </a:r>
            <a:endParaRPr lang="ko-KR" altLang="en-US" sz="1200" dirty="0">
              <a:solidFill>
                <a:schemeClr val="tx1"/>
              </a:solidFill>
              <a:latin typeface="Arial" panose="020B0604020202020204" pitchFamily="34" charset="0"/>
              <a:cs typeface="Arial" panose="020B0604020202020204" pitchFamily="34" charset="0"/>
            </a:endParaRPr>
          </a:p>
          <a:p>
            <a:endParaRPr lang="ko-KR" altLang="en-US" sz="1200" dirty="0">
              <a:solidFill>
                <a:schemeClr val="tx1"/>
              </a:solidFill>
              <a:latin typeface="Arial" panose="020B0604020202020204" pitchFamily="34" charset="0"/>
              <a:cs typeface="Arial" panose="020B0604020202020204" pitchFamily="34" charset="0"/>
            </a:endParaRPr>
          </a:p>
          <a:p>
            <a:r>
              <a:rPr lang="en-US" altLang="en-US" sz="1200" b="1" dirty="0" smtClean="0">
                <a:solidFill>
                  <a:schemeClr val="tx1"/>
                </a:solidFill>
                <a:latin typeface="Arial" charset="0"/>
              </a:rPr>
              <a:t>CH 3. How to Use</a:t>
            </a:r>
          </a:p>
          <a:p>
            <a:endParaRPr lang="ko-KR" altLang="en-US" sz="1200" b="1" dirty="0" smtClean="0">
              <a:solidFill>
                <a:schemeClr val="tx1"/>
              </a:solidFill>
              <a:latin typeface="Arial" panose="020B0604020202020204" pitchFamily="34" charset="0"/>
              <a:cs typeface="Arial" panose="020B0604020202020204" pitchFamily="34" charset="0"/>
            </a:endParaRPr>
          </a:p>
          <a:p>
            <a:r>
              <a:rPr lang="en-US" altLang="en-US" sz="1200" dirty="0">
                <a:solidFill>
                  <a:schemeClr val="tx1"/>
                </a:solidFill>
                <a:latin typeface="Arial" charset="0"/>
              </a:rPr>
              <a:t> </a:t>
            </a:r>
            <a:r>
              <a:rPr lang="en-US" altLang="en-US" sz="1200" dirty="0" smtClean="0">
                <a:solidFill>
                  <a:schemeClr val="tx1"/>
                </a:solidFill>
                <a:latin typeface="Arial" charset="0"/>
              </a:rPr>
              <a:t>   3-1</a:t>
            </a:r>
            <a:r>
              <a:rPr lang="en-US" altLang="en-US" sz="1200" dirty="0">
                <a:solidFill>
                  <a:schemeClr val="tx1"/>
                </a:solidFill>
                <a:latin typeface="Arial" charset="0"/>
              </a:rPr>
              <a:t>. General Usage Information </a:t>
            </a:r>
            <a:r>
              <a:rPr lang="en-US" altLang="ko-KR" sz="1200" dirty="0" smtClean="0">
                <a:solidFill>
                  <a:schemeClr val="tx1"/>
                </a:solidFill>
                <a:latin typeface="Arial" panose="020B0604020202020204" pitchFamily="34" charset="0"/>
                <a:cs typeface="Arial" panose="020B0604020202020204" pitchFamily="34" charset="0"/>
              </a:rPr>
              <a:t>			18</a:t>
            </a:r>
            <a:endParaRPr lang="ko-KR" altLang="en-US" sz="1200" dirty="0">
              <a:solidFill>
                <a:schemeClr val="tx1"/>
              </a:solidFill>
              <a:latin typeface="Arial" panose="020B0604020202020204" pitchFamily="34" charset="0"/>
              <a:cs typeface="Arial" panose="020B0604020202020204" pitchFamily="34" charset="0"/>
            </a:endParaRPr>
          </a:p>
          <a:p>
            <a:r>
              <a:rPr lang="ko-KR" altLang="en-US" sz="1200" dirty="0">
                <a:solidFill>
                  <a:schemeClr val="tx1"/>
                </a:solidFill>
                <a:latin typeface="Arial" panose="020B0604020202020204" pitchFamily="34" charset="0"/>
                <a:cs typeface="Arial" panose="020B0604020202020204" pitchFamily="34" charset="0"/>
              </a:rPr>
              <a:t>    </a:t>
            </a:r>
          </a:p>
          <a:p>
            <a:r>
              <a:rPr lang="en-US" altLang="ko-KR" sz="1200" dirty="0" smtClean="0">
                <a:solidFill>
                  <a:schemeClr val="tx1"/>
                </a:solidFill>
                <a:latin typeface="Arial" charset="0"/>
              </a:rPr>
              <a:t>    </a:t>
            </a:r>
            <a:r>
              <a:rPr lang="en-US" altLang="en-US" sz="1200" dirty="0">
                <a:solidFill>
                  <a:schemeClr val="tx1"/>
                </a:solidFill>
                <a:latin typeface="Arial" charset="0"/>
              </a:rPr>
              <a:t>3-</a:t>
            </a:r>
            <a:r>
              <a:rPr lang="en-US" altLang="ko-KR" sz="1200" dirty="0">
                <a:solidFill>
                  <a:schemeClr val="tx1"/>
                </a:solidFill>
                <a:latin typeface="Arial" charset="0"/>
              </a:rPr>
              <a:t>2</a:t>
            </a:r>
            <a:r>
              <a:rPr lang="en-US" altLang="en-US" sz="1200" dirty="0">
                <a:solidFill>
                  <a:schemeClr val="tx1"/>
                </a:solidFill>
                <a:latin typeface="Arial" charset="0"/>
              </a:rPr>
              <a:t>. </a:t>
            </a:r>
            <a:r>
              <a:rPr lang="en-US" altLang="ko-KR" sz="1200" dirty="0">
                <a:solidFill>
                  <a:schemeClr val="tx1"/>
                </a:solidFill>
                <a:latin typeface="Arial" charset="0"/>
              </a:rPr>
              <a:t>Live Mode				</a:t>
            </a:r>
            <a:r>
              <a:rPr lang="en-US" altLang="ko-KR" sz="1200" dirty="0" smtClean="0">
                <a:solidFill>
                  <a:schemeClr val="tx1"/>
                </a:solidFill>
                <a:latin typeface="Arial" charset="0"/>
              </a:rPr>
              <a:t>20</a:t>
            </a:r>
            <a:endParaRPr lang="en-US" altLang="ko-KR" sz="1200" dirty="0">
              <a:solidFill>
                <a:schemeClr val="tx1"/>
              </a:solidFill>
              <a:latin typeface="Arial" charset="0"/>
            </a:endParaRPr>
          </a:p>
          <a:p>
            <a:r>
              <a:rPr lang="en-US" altLang="ko-KR" sz="1200" dirty="0">
                <a:solidFill>
                  <a:schemeClr val="tx1"/>
                </a:solidFill>
                <a:latin typeface="Arial" charset="0"/>
              </a:rPr>
              <a:t>         </a:t>
            </a:r>
            <a:r>
              <a:rPr lang="en-US" altLang="en-US" sz="1200" dirty="0">
                <a:solidFill>
                  <a:schemeClr val="tx1"/>
                </a:solidFill>
                <a:latin typeface="Arial" charset="0"/>
              </a:rPr>
              <a:t>3-</a:t>
            </a:r>
            <a:r>
              <a:rPr lang="en-US" altLang="ko-KR" sz="1200" dirty="0">
                <a:solidFill>
                  <a:schemeClr val="tx1"/>
                </a:solidFill>
                <a:latin typeface="Arial" charset="0"/>
              </a:rPr>
              <a:t>2</a:t>
            </a:r>
            <a:r>
              <a:rPr lang="en-US" altLang="en-US" sz="1200" dirty="0">
                <a:solidFill>
                  <a:schemeClr val="tx1"/>
                </a:solidFill>
                <a:latin typeface="Arial" charset="0"/>
              </a:rPr>
              <a:t>-1. </a:t>
            </a:r>
            <a:r>
              <a:rPr lang="en-US" altLang="ko-KR" sz="1200" dirty="0">
                <a:solidFill>
                  <a:schemeClr val="tx1"/>
                </a:solidFill>
                <a:latin typeface="Arial" charset="0"/>
              </a:rPr>
              <a:t>Live mode control			</a:t>
            </a:r>
            <a:r>
              <a:rPr lang="en-US" altLang="ko-KR" sz="1200" dirty="0" smtClean="0">
                <a:solidFill>
                  <a:schemeClr val="tx1"/>
                </a:solidFill>
                <a:latin typeface="Arial" charset="0"/>
              </a:rPr>
              <a:t>20</a:t>
            </a:r>
            <a:endParaRPr lang="en-US" altLang="en-US" sz="1200" dirty="0">
              <a:solidFill>
                <a:schemeClr val="tx1"/>
              </a:solidFill>
              <a:latin typeface="Arial" charset="0"/>
            </a:endParaRPr>
          </a:p>
          <a:p>
            <a:r>
              <a:rPr lang="en-US" altLang="en-US" sz="1200" dirty="0">
                <a:solidFill>
                  <a:schemeClr val="tx1"/>
                </a:solidFill>
                <a:latin typeface="Arial" charset="0"/>
              </a:rPr>
              <a:t>         3-</a:t>
            </a:r>
            <a:r>
              <a:rPr lang="en-US" altLang="ko-KR" sz="1200" dirty="0">
                <a:solidFill>
                  <a:schemeClr val="tx1"/>
                </a:solidFill>
                <a:latin typeface="Arial" charset="0"/>
              </a:rPr>
              <a:t>2</a:t>
            </a:r>
            <a:r>
              <a:rPr lang="en-US" altLang="en-US" sz="1200" dirty="0">
                <a:solidFill>
                  <a:schemeClr val="tx1"/>
                </a:solidFill>
                <a:latin typeface="Arial" charset="0"/>
              </a:rPr>
              <a:t>-2. </a:t>
            </a:r>
            <a:r>
              <a:rPr lang="en-US" altLang="ko-KR" sz="1200" dirty="0">
                <a:solidFill>
                  <a:schemeClr val="tx1"/>
                </a:solidFill>
                <a:latin typeface="Arial" charset="0"/>
              </a:rPr>
              <a:t>Live mode feature</a:t>
            </a:r>
            <a:r>
              <a:rPr lang="en-US" altLang="ko-KR" sz="1200" dirty="0" smtClean="0">
                <a:solidFill>
                  <a:schemeClr val="tx1"/>
                </a:solidFill>
                <a:latin typeface="Arial" panose="020B0604020202020204" pitchFamily="34" charset="0"/>
                <a:cs typeface="Arial" panose="020B0604020202020204" pitchFamily="34" charset="0"/>
              </a:rPr>
              <a:t>			23</a:t>
            </a:r>
            <a:endParaRPr lang="ko-KR" altLang="en-US" sz="1200" dirty="0">
              <a:solidFill>
                <a:schemeClr val="tx1"/>
              </a:solidFill>
              <a:latin typeface="Arial" panose="020B0604020202020204" pitchFamily="34" charset="0"/>
              <a:cs typeface="Arial" panose="020B0604020202020204" pitchFamily="34" charset="0"/>
            </a:endParaRPr>
          </a:p>
          <a:p>
            <a:endParaRPr lang="ko-KR" altLang="en-US" sz="1200" dirty="0">
              <a:solidFill>
                <a:schemeClr val="tx1"/>
              </a:solidFill>
              <a:latin typeface="Arial" panose="020B0604020202020204" pitchFamily="34" charset="0"/>
              <a:cs typeface="Arial" panose="020B0604020202020204" pitchFamily="34" charset="0"/>
            </a:endParaRPr>
          </a:p>
          <a:p>
            <a:r>
              <a:rPr lang="en-US" altLang="en-US" sz="1200" dirty="0">
                <a:solidFill>
                  <a:schemeClr val="tx1"/>
                </a:solidFill>
                <a:latin typeface="Arial" charset="0"/>
              </a:rPr>
              <a:t> </a:t>
            </a:r>
            <a:r>
              <a:rPr lang="en-US" altLang="en-US" sz="1200" dirty="0" smtClean="0">
                <a:solidFill>
                  <a:schemeClr val="tx1"/>
                </a:solidFill>
                <a:latin typeface="Arial" charset="0"/>
              </a:rPr>
              <a:t>    3-</a:t>
            </a:r>
            <a:r>
              <a:rPr lang="en-US" altLang="ko-KR" sz="1200" dirty="0" smtClean="0">
                <a:solidFill>
                  <a:schemeClr val="tx1"/>
                </a:solidFill>
                <a:latin typeface="Arial" charset="0"/>
              </a:rPr>
              <a:t>3</a:t>
            </a:r>
            <a:r>
              <a:rPr lang="en-US" altLang="en-US" sz="1200" dirty="0">
                <a:solidFill>
                  <a:schemeClr val="tx1"/>
                </a:solidFill>
                <a:latin typeface="Arial" charset="0"/>
              </a:rPr>
              <a:t>. Search</a:t>
            </a:r>
            <a:r>
              <a:rPr lang="en-US" altLang="ko-KR" sz="1200" dirty="0">
                <a:solidFill>
                  <a:schemeClr val="tx1"/>
                </a:solidFill>
                <a:latin typeface="Arial" charset="0"/>
              </a:rPr>
              <a:t> Mode</a:t>
            </a:r>
            <a:r>
              <a:rPr lang="en-US" altLang="ko-KR" sz="1200" dirty="0" smtClean="0">
                <a:solidFill>
                  <a:schemeClr val="tx1"/>
                </a:solidFill>
                <a:latin typeface="Arial" panose="020B0604020202020204" pitchFamily="34" charset="0"/>
                <a:cs typeface="Arial" panose="020B0604020202020204" pitchFamily="34" charset="0"/>
              </a:rPr>
              <a:t>				33</a:t>
            </a:r>
            <a:endParaRPr lang="ko-KR" altLang="en-US" sz="1200" dirty="0">
              <a:solidFill>
                <a:schemeClr val="tx1"/>
              </a:solidFill>
              <a:latin typeface="Arial" panose="020B0604020202020204" pitchFamily="34" charset="0"/>
              <a:cs typeface="Arial" panose="020B0604020202020204" pitchFamily="34" charset="0"/>
            </a:endParaRPr>
          </a:p>
          <a:p>
            <a:r>
              <a:rPr lang="ko-KR" altLang="en-US" sz="1200" dirty="0">
                <a:solidFill>
                  <a:schemeClr val="tx1"/>
                </a:solidFill>
                <a:latin typeface="Arial" panose="020B0604020202020204" pitchFamily="34" charset="0"/>
                <a:cs typeface="Arial" panose="020B0604020202020204" pitchFamily="34" charset="0"/>
              </a:rPr>
              <a:t>         </a:t>
            </a:r>
            <a:r>
              <a:rPr lang="en-US" altLang="en-US" sz="1200" dirty="0">
                <a:solidFill>
                  <a:schemeClr val="tx1"/>
                </a:solidFill>
                <a:latin typeface="Arial" charset="0"/>
              </a:rPr>
              <a:t> 3-</a:t>
            </a:r>
            <a:r>
              <a:rPr lang="en-US" altLang="ko-KR" sz="1200" dirty="0">
                <a:solidFill>
                  <a:schemeClr val="tx1"/>
                </a:solidFill>
                <a:latin typeface="Arial" charset="0"/>
              </a:rPr>
              <a:t>3</a:t>
            </a:r>
            <a:r>
              <a:rPr lang="en-US" altLang="en-US" sz="1200" dirty="0">
                <a:solidFill>
                  <a:schemeClr val="tx1"/>
                </a:solidFill>
                <a:latin typeface="Arial" charset="0"/>
              </a:rPr>
              <a:t>-1. </a:t>
            </a:r>
            <a:r>
              <a:rPr lang="en-US" altLang="ko-KR" sz="1200" dirty="0">
                <a:solidFill>
                  <a:schemeClr val="tx1"/>
                </a:solidFill>
                <a:latin typeface="Arial" charset="0"/>
              </a:rPr>
              <a:t>Search selection type</a:t>
            </a:r>
            <a:r>
              <a:rPr lang="en-US" altLang="ko-KR" sz="1200" dirty="0" smtClean="0">
                <a:solidFill>
                  <a:schemeClr val="tx1"/>
                </a:solidFill>
                <a:latin typeface="Arial" panose="020B0604020202020204" pitchFamily="34" charset="0"/>
                <a:cs typeface="Arial" panose="020B0604020202020204" pitchFamily="34" charset="0"/>
              </a:rPr>
              <a:t>			35</a:t>
            </a:r>
          </a:p>
          <a:p>
            <a:r>
              <a:rPr lang="en-US" altLang="ko-KR" sz="1200" dirty="0" smtClean="0">
                <a:solidFill>
                  <a:schemeClr val="tx1"/>
                </a:solidFill>
                <a:latin typeface="Arial" panose="020B0604020202020204" pitchFamily="34" charset="0"/>
                <a:cs typeface="Arial" panose="020B0604020202020204" pitchFamily="34" charset="0"/>
              </a:rPr>
              <a:t>          </a:t>
            </a:r>
            <a:r>
              <a:rPr lang="en-US" altLang="en-US" sz="1200" dirty="0" smtClean="0">
                <a:solidFill>
                  <a:schemeClr val="tx1"/>
                </a:solidFill>
                <a:latin typeface="Arial" charset="0"/>
              </a:rPr>
              <a:t>3-</a:t>
            </a:r>
            <a:r>
              <a:rPr lang="en-US" altLang="ko-KR" sz="1200" dirty="0" smtClean="0">
                <a:solidFill>
                  <a:schemeClr val="tx1"/>
                </a:solidFill>
                <a:latin typeface="Arial" charset="0"/>
              </a:rPr>
              <a:t>3</a:t>
            </a:r>
            <a:r>
              <a:rPr lang="en-US" altLang="en-US" sz="1200" dirty="0" smtClean="0">
                <a:solidFill>
                  <a:schemeClr val="tx1"/>
                </a:solidFill>
                <a:latin typeface="Arial" charset="0"/>
              </a:rPr>
              <a:t>-2. Play Mode 	</a:t>
            </a:r>
            <a:r>
              <a:rPr lang="en-US" altLang="ko-KR" sz="1200" dirty="0" smtClean="0">
                <a:solidFill>
                  <a:schemeClr val="tx1"/>
                </a:solidFill>
                <a:latin typeface="Arial" panose="020B0604020202020204" pitchFamily="34" charset="0"/>
                <a:cs typeface="Arial" panose="020B0604020202020204" pitchFamily="34" charset="0"/>
              </a:rPr>
              <a:t>			</a:t>
            </a:r>
            <a:r>
              <a:rPr lang="en-US" altLang="ko-KR" sz="1200" dirty="0" smtClean="0">
                <a:solidFill>
                  <a:schemeClr val="tx1"/>
                </a:solidFill>
                <a:latin typeface="Arial" panose="020B0604020202020204" pitchFamily="34" charset="0"/>
                <a:cs typeface="Arial" panose="020B0604020202020204" pitchFamily="34" charset="0"/>
              </a:rPr>
              <a:t>39 </a:t>
            </a:r>
            <a:r>
              <a:rPr lang="en-US" altLang="ko-KR" sz="1200" dirty="0" smtClean="0">
                <a:solidFill>
                  <a:schemeClr val="tx1"/>
                </a:solidFill>
                <a:latin typeface="Arial" panose="020B0604020202020204" pitchFamily="34" charset="0"/>
                <a:cs typeface="Arial" panose="020B0604020202020204" pitchFamily="34" charset="0"/>
              </a:rPr>
              <a:t>			</a:t>
            </a:r>
            <a:endParaRPr lang="ko-KR" altLang="en-US" sz="1200" dirty="0" smtClean="0">
              <a:solidFill>
                <a:schemeClr val="tx1"/>
              </a:solidFill>
              <a:latin typeface="Arial" panose="020B0604020202020204" pitchFamily="34" charset="0"/>
              <a:cs typeface="Arial" panose="020B0604020202020204" pitchFamily="34" charset="0"/>
            </a:endParaRPr>
          </a:p>
          <a:p>
            <a:r>
              <a:rPr lang="en-US" altLang="ko-KR" sz="1200" dirty="0" smtClean="0">
                <a:solidFill>
                  <a:schemeClr val="tx1"/>
                </a:solidFill>
                <a:latin typeface="Arial" charset="0"/>
              </a:rPr>
              <a:t>     </a:t>
            </a:r>
            <a:r>
              <a:rPr lang="en-US" altLang="en-US" sz="1200" dirty="0" smtClean="0">
                <a:solidFill>
                  <a:schemeClr val="tx1"/>
                </a:solidFill>
                <a:latin typeface="Arial" charset="0"/>
              </a:rPr>
              <a:t>3-</a:t>
            </a:r>
            <a:r>
              <a:rPr lang="en-US" altLang="ko-KR" sz="1200" dirty="0" smtClean="0">
                <a:solidFill>
                  <a:schemeClr val="tx1"/>
                </a:solidFill>
                <a:latin typeface="Arial" charset="0"/>
              </a:rPr>
              <a:t>4</a:t>
            </a:r>
            <a:r>
              <a:rPr lang="en-US" altLang="en-US" sz="1200" dirty="0">
                <a:solidFill>
                  <a:schemeClr val="tx1"/>
                </a:solidFill>
                <a:latin typeface="Arial" charset="0"/>
              </a:rPr>
              <a:t>. Se</a:t>
            </a:r>
            <a:r>
              <a:rPr lang="en-US" altLang="ko-KR" sz="1200" dirty="0">
                <a:solidFill>
                  <a:schemeClr val="tx1"/>
                </a:solidFill>
                <a:latin typeface="Arial" charset="0"/>
              </a:rPr>
              <a:t>tup Mode</a:t>
            </a:r>
            <a:r>
              <a:rPr lang="en-US" altLang="ko-KR" sz="1200" dirty="0" smtClean="0">
                <a:solidFill>
                  <a:schemeClr val="tx1"/>
                </a:solidFill>
                <a:latin typeface="Arial" panose="020B0604020202020204" pitchFamily="34" charset="0"/>
                <a:cs typeface="Arial" panose="020B0604020202020204" pitchFamily="34" charset="0"/>
              </a:rPr>
              <a:t>				</a:t>
            </a:r>
            <a:r>
              <a:rPr lang="en-US" altLang="ko-KR" sz="1200" dirty="0" smtClean="0">
                <a:solidFill>
                  <a:schemeClr val="tx1"/>
                </a:solidFill>
                <a:latin typeface="Arial" panose="020B0604020202020204" pitchFamily="34" charset="0"/>
                <a:cs typeface="Arial" panose="020B0604020202020204" pitchFamily="34" charset="0"/>
              </a:rPr>
              <a:t>40</a:t>
            </a:r>
            <a:endParaRPr lang="ko-KR" altLang="en-US" sz="1200" dirty="0">
              <a:solidFill>
                <a:schemeClr val="tx1"/>
              </a:solidFill>
              <a:latin typeface="Arial" panose="020B0604020202020204" pitchFamily="34" charset="0"/>
              <a:cs typeface="Arial" panose="020B0604020202020204" pitchFamily="34" charset="0"/>
            </a:endParaRPr>
          </a:p>
          <a:p>
            <a:r>
              <a:rPr lang="ko-KR" altLang="en-US" sz="1200" dirty="0">
                <a:solidFill>
                  <a:schemeClr val="tx1"/>
                </a:solidFill>
                <a:latin typeface="Arial" panose="020B0604020202020204" pitchFamily="34" charset="0"/>
                <a:cs typeface="Arial" panose="020B0604020202020204" pitchFamily="34" charset="0"/>
              </a:rPr>
              <a:t>         </a:t>
            </a:r>
            <a:r>
              <a:rPr lang="en-US" altLang="en-US" sz="1200" dirty="0">
                <a:solidFill>
                  <a:schemeClr val="tx1"/>
                </a:solidFill>
                <a:latin typeface="Arial" panose="020B0604020202020204" pitchFamily="34" charset="0"/>
                <a:cs typeface="Arial" panose="020B0604020202020204" pitchFamily="34" charset="0"/>
              </a:rPr>
              <a:t>3-</a:t>
            </a:r>
            <a:r>
              <a:rPr lang="en-US" altLang="ko-KR" sz="1200" dirty="0">
                <a:solidFill>
                  <a:schemeClr val="tx1"/>
                </a:solidFill>
                <a:latin typeface="Arial" panose="020B0604020202020204" pitchFamily="34" charset="0"/>
                <a:cs typeface="Arial" panose="020B0604020202020204" pitchFamily="34" charset="0"/>
              </a:rPr>
              <a:t>4</a:t>
            </a:r>
            <a:r>
              <a:rPr lang="en-US" altLang="en-US" sz="1200" dirty="0">
                <a:solidFill>
                  <a:schemeClr val="tx1"/>
                </a:solidFill>
                <a:latin typeface="Arial" panose="020B0604020202020204" pitchFamily="34" charset="0"/>
                <a:cs typeface="Arial" panose="020B0604020202020204" pitchFamily="34" charset="0"/>
              </a:rPr>
              <a:t>-1. </a:t>
            </a:r>
            <a:r>
              <a:rPr lang="en-US" altLang="ko-KR" sz="1200" dirty="0">
                <a:solidFill>
                  <a:schemeClr val="tx1"/>
                </a:solidFill>
                <a:latin typeface="Arial" charset="0"/>
              </a:rPr>
              <a:t>Display </a:t>
            </a:r>
            <a:r>
              <a:rPr lang="en-US" altLang="ko-KR" sz="1200" dirty="0" smtClean="0">
                <a:solidFill>
                  <a:schemeClr val="tx1"/>
                </a:solidFill>
                <a:latin typeface="Arial" panose="020B0604020202020204" pitchFamily="34" charset="0"/>
                <a:cs typeface="Arial" panose="020B0604020202020204" pitchFamily="34" charset="0"/>
              </a:rPr>
              <a:t>				</a:t>
            </a:r>
            <a:r>
              <a:rPr lang="en-US" altLang="ko-KR" sz="1200" dirty="0" smtClean="0">
                <a:solidFill>
                  <a:schemeClr val="tx1"/>
                </a:solidFill>
                <a:latin typeface="Arial" panose="020B0604020202020204" pitchFamily="34" charset="0"/>
                <a:cs typeface="Arial" panose="020B0604020202020204" pitchFamily="34" charset="0"/>
              </a:rPr>
              <a:t>40</a:t>
            </a:r>
            <a:endParaRPr lang="ko-KR" altLang="en-US" sz="1200" dirty="0">
              <a:solidFill>
                <a:schemeClr val="tx1"/>
              </a:solidFill>
              <a:latin typeface="Arial" panose="020B0604020202020204" pitchFamily="34" charset="0"/>
              <a:cs typeface="Arial" panose="020B0604020202020204" pitchFamily="34" charset="0"/>
            </a:endParaRPr>
          </a:p>
          <a:p>
            <a:r>
              <a:rPr lang="en-US" altLang="en-US" sz="1200" dirty="0">
                <a:solidFill>
                  <a:schemeClr val="tx1"/>
                </a:solidFill>
                <a:latin typeface="Arial" panose="020B0604020202020204" pitchFamily="34" charset="0"/>
                <a:cs typeface="Arial" panose="020B0604020202020204" pitchFamily="34" charset="0"/>
              </a:rPr>
              <a:t>         3-</a:t>
            </a:r>
            <a:r>
              <a:rPr lang="en-US" altLang="ko-KR" sz="1200" dirty="0">
                <a:solidFill>
                  <a:schemeClr val="tx1"/>
                </a:solidFill>
                <a:latin typeface="Arial" panose="020B0604020202020204" pitchFamily="34" charset="0"/>
                <a:cs typeface="Arial" panose="020B0604020202020204" pitchFamily="34" charset="0"/>
              </a:rPr>
              <a:t>4</a:t>
            </a:r>
            <a:r>
              <a:rPr lang="en-US" altLang="en-US" sz="1200" dirty="0">
                <a:solidFill>
                  <a:schemeClr val="tx1"/>
                </a:solidFill>
                <a:latin typeface="Arial" panose="020B0604020202020204" pitchFamily="34" charset="0"/>
                <a:cs typeface="Arial" panose="020B0604020202020204" pitchFamily="34" charset="0"/>
              </a:rPr>
              <a:t>-2. </a:t>
            </a:r>
            <a:r>
              <a:rPr lang="en-US" altLang="ko-KR" sz="1200" dirty="0">
                <a:solidFill>
                  <a:schemeClr val="tx1"/>
                </a:solidFill>
                <a:latin typeface="Arial" charset="0"/>
              </a:rPr>
              <a:t>Record </a:t>
            </a:r>
            <a:r>
              <a:rPr lang="en-US" altLang="ko-KR" sz="1200" dirty="0" smtClean="0">
                <a:solidFill>
                  <a:schemeClr val="tx1"/>
                </a:solidFill>
                <a:latin typeface="Arial" panose="020B0604020202020204" pitchFamily="34" charset="0"/>
                <a:cs typeface="Arial" panose="020B0604020202020204" pitchFamily="34" charset="0"/>
              </a:rPr>
              <a:t>				</a:t>
            </a:r>
            <a:r>
              <a:rPr lang="en-US" altLang="ko-KR" sz="1200" dirty="0" smtClean="0">
                <a:solidFill>
                  <a:schemeClr val="tx1"/>
                </a:solidFill>
                <a:latin typeface="Arial" panose="020B0604020202020204" pitchFamily="34" charset="0"/>
                <a:cs typeface="Arial" panose="020B0604020202020204" pitchFamily="34" charset="0"/>
              </a:rPr>
              <a:t>42</a:t>
            </a:r>
            <a:endParaRPr lang="en-US" altLang="en-US" sz="1200" dirty="0">
              <a:solidFill>
                <a:schemeClr val="tx1"/>
              </a:solidFill>
              <a:latin typeface="Arial" panose="020B0604020202020204" pitchFamily="34" charset="0"/>
              <a:cs typeface="Arial" panose="020B0604020202020204" pitchFamily="34" charset="0"/>
            </a:endParaRPr>
          </a:p>
          <a:p>
            <a:r>
              <a:rPr lang="en-US" altLang="en-US" sz="1200" dirty="0">
                <a:solidFill>
                  <a:schemeClr val="tx1"/>
                </a:solidFill>
                <a:latin typeface="Arial" panose="020B0604020202020204" pitchFamily="34" charset="0"/>
                <a:cs typeface="Arial" panose="020B0604020202020204" pitchFamily="34" charset="0"/>
              </a:rPr>
              <a:t>         3-</a:t>
            </a:r>
            <a:r>
              <a:rPr lang="en-US" altLang="ko-KR" sz="1200" dirty="0">
                <a:solidFill>
                  <a:schemeClr val="tx1"/>
                </a:solidFill>
                <a:latin typeface="Arial" panose="020B0604020202020204" pitchFamily="34" charset="0"/>
                <a:cs typeface="Arial" panose="020B0604020202020204" pitchFamily="34" charset="0"/>
              </a:rPr>
              <a:t>4</a:t>
            </a:r>
            <a:r>
              <a:rPr lang="en-US" altLang="en-US" sz="1200" dirty="0">
                <a:solidFill>
                  <a:schemeClr val="tx1"/>
                </a:solidFill>
                <a:latin typeface="Arial" panose="020B0604020202020204" pitchFamily="34" charset="0"/>
                <a:cs typeface="Arial" panose="020B0604020202020204" pitchFamily="34" charset="0"/>
              </a:rPr>
              <a:t>-3. </a:t>
            </a:r>
            <a:r>
              <a:rPr lang="en-US" altLang="ko-KR" sz="1200" dirty="0">
                <a:solidFill>
                  <a:schemeClr val="tx1"/>
                </a:solidFill>
                <a:latin typeface="Arial" charset="0"/>
              </a:rPr>
              <a:t>Device </a:t>
            </a:r>
            <a:r>
              <a:rPr lang="en-US" altLang="ko-KR" sz="1200" dirty="0" smtClean="0">
                <a:solidFill>
                  <a:schemeClr val="tx1"/>
                </a:solidFill>
                <a:latin typeface="Arial" panose="020B0604020202020204" pitchFamily="34" charset="0"/>
                <a:cs typeface="Arial" panose="020B0604020202020204" pitchFamily="34" charset="0"/>
              </a:rPr>
              <a:t>				</a:t>
            </a:r>
            <a:r>
              <a:rPr lang="en-US" altLang="ko-KR" sz="1200" dirty="0" smtClean="0">
                <a:solidFill>
                  <a:schemeClr val="tx1"/>
                </a:solidFill>
                <a:latin typeface="Arial" panose="020B0604020202020204" pitchFamily="34" charset="0"/>
                <a:cs typeface="Arial" panose="020B0604020202020204" pitchFamily="34" charset="0"/>
              </a:rPr>
              <a:t>50</a:t>
            </a:r>
            <a:endParaRPr lang="en-US" altLang="en-US" sz="1200" dirty="0">
              <a:solidFill>
                <a:schemeClr val="tx1"/>
              </a:solidFill>
              <a:latin typeface="Arial" panose="020B0604020202020204" pitchFamily="34" charset="0"/>
              <a:cs typeface="Arial" panose="020B0604020202020204" pitchFamily="34" charset="0"/>
            </a:endParaRPr>
          </a:p>
          <a:p>
            <a:r>
              <a:rPr lang="en-US" altLang="en-US" sz="1200" dirty="0">
                <a:solidFill>
                  <a:schemeClr val="tx1"/>
                </a:solidFill>
                <a:latin typeface="Arial" panose="020B0604020202020204" pitchFamily="34" charset="0"/>
                <a:cs typeface="Arial" panose="020B0604020202020204" pitchFamily="34" charset="0"/>
              </a:rPr>
              <a:t>         </a:t>
            </a:r>
            <a:r>
              <a:rPr lang="en-US" altLang="en-US" sz="1200" dirty="0" smtClean="0">
                <a:solidFill>
                  <a:schemeClr val="tx1"/>
                </a:solidFill>
                <a:latin typeface="Arial" panose="020B0604020202020204" pitchFamily="34" charset="0"/>
                <a:cs typeface="Arial" panose="020B0604020202020204" pitchFamily="34" charset="0"/>
              </a:rPr>
              <a:t>3-</a:t>
            </a:r>
            <a:r>
              <a:rPr lang="en-US" altLang="ko-KR" sz="1200" dirty="0" smtClean="0">
                <a:solidFill>
                  <a:schemeClr val="tx1"/>
                </a:solidFill>
                <a:latin typeface="Arial" panose="020B0604020202020204" pitchFamily="34" charset="0"/>
                <a:cs typeface="Arial" panose="020B0604020202020204" pitchFamily="34" charset="0"/>
              </a:rPr>
              <a:t>4</a:t>
            </a:r>
            <a:r>
              <a:rPr lang="en-US" altLang="en-US" sz="1200" dirty="0" smtClean="0">
                <a:solidFill>
                  <a:schemeClr val="tx1"/>
                </a:solidFill>
                <a:latin typeface="Arial" panose="020B0604020202020204" pitchFamily="34" charset="0"/>
                <a:cs typeface="Arial" panose="020B0604020202020204" pitchFamily="34" charset="0"/>
              </a:rPr>
              <a:t>-4. Alarm</a:t>
            </a:r>
            <a:r>
              <a:rPr lang="en-US" altLang="ko-KR" sz="1200" dirty="0">
                <a:solidFill>
                  <a:schemeClr val="tx1"/>
                </a:solidFill>
                <a:latin typeface="Arial" panose="020B0604020202020204" pitchFamily="34" charset="0"/>
                <a:cs typeface="Arial" panose="020B0604020202020204" pitchFamily="34" charset="0"/>
              </a:rPr>
              <a:t>				</a:t>
            </a:r>
            <a:r>
              <a:rPr lang="en-US" altLang="ko-KR" sz="1200" dirty="0" smtClean="0">
                <a:solidFill>
                  <a:schemeClr val="tx1"/>
                </a:solidFill>
                <a:latin typeface="Arial" panose="020B0604020202020204" pitchFamily="34" charset="0"/>
                <a:cs typeface="Arial" panose="020B0604020202020204" pitchFamily="34" charset="0"/>
              </a:rPr>
              <a:t>61</a:t>
            </a:r>
            <a:endParaRPr lang="ko-KR" altLang="en-US" sz="1200" dirty="0">
              <a:solidFill>
                <a:schemeClr val="tx1"/>
              </a:solidFill>
              <a:latin typeface="Arial" panose="020B0604020202020204" pitchFamily="34" charset="0"/>
              <a:cs typeface="Arial" panose="020B0604020202020204" pitchFamily="34" charset="0"/>
            </a:endParaRPr>
          </a:p>
          <a:p>
            <a:r>
              <a:rPr lang="ko-KR" altLang="en-US" sz="1200" dirty="0" smtClean="0">
                <a:solidFill>
                  <a:schemeClr val="tx1"/>
                </a:solidFill>
                <a:latin typeface="Arial" panose="020B0604020202020204" pitchFamily="34" charset="0"/>
                <a:cs typeface="Arial" panose="020B0604020202020204" pitchFamily="34" charset="0"/>
              </a:rPr>
              <a:t>         </a:t>
            </a:r>
            <a:r>
              <a:rPr lang="en-US" altLang="ko-KR" sz="1200" dirty="0" smtClean="0">
                <a:solidFill>
                  <a:schemeClr val="tx1"/>
                </a:solidFill>
                <a:latin typeface="Arial" panose="020B0604020202020204" pitchFamily="34" charset="0"/>
                <a:cs typeface="Arial" panose="020B0604020202020204" pitchFamily="34" charset="0"/>
              </a:rPr>
              <a:t>3-4-5. </a:t>
            </a:r>
            <a:r>
              <a:rPr lang="en-US" altLang="ko-KR" sz="1200" dirty="0">
                <a:solidFill>
                  <a:schemeClr val="tx1"/>
                </a:solidFill>
                <a:latin typeface="Arial" charset="0"/>
              </a:rPr>
              <a:t>Network </a:t>
            </a:r>
            <a:r>
              <a:rPr lang="en-US" altLang="ko-KR" sz="1200" dirty="0" smtClean="0">
                <a:solidFill>
                  <a:schemeClr val="tx1"/>
                </a:solidFill>
                <a:latin typeface="Arial" panose="020B0604020202020204" pitchFamily="34" charset="0"/>
                <a:cs typeface="Arial" panose="020B0604020202020204" pitchFamily="34" charset="0"/>
              </a:rPr>
              <a:t>				</a:t>
            </a:r>
            <a:r>
              <a:rPr lang="en-US" altLang="ko-KR" sz="1200" dirty="0" smtClean="0">
                <a:solidFill>
                  <a:schemeClr val="tx1"/>
                </a:solidFill>
                <a:latin typeface="Arial" panose="020B0604020202020204" pitchFamily="34" charset="0"/>
                <a:cs typeface="Arial" panose="020B0604020202020204" pitchFamily="34" charset="0"/>
              </a:rPr>
              <a:t>72</a:t>
            </a:r>
            <a:endParaRPr lang="ko-KR" altLang="en-US" sz="1200" dirty="0">
              <a:solidFill>
                <a:schemeClr val="tx1"/>
              </a:solidFill>
              <a:latin typeface="Arial" panose="020B0604020202020204" pitchFamily="34" charset="0"/>
              <a:cs typeface="Arial" panose="020B0604020202020204" pitchFamily="34" charset="0"/>
            </a:endParaRPr>
          </a:p>
          <a:p>
            <a:r>
              <a:rPr lang="ko-KR" altLang="en-US" sz="1200" dirty="0">
                <a:solidFill>
                  <a:schemeClr val="tx1"/>
                </a:solidFill>
                <a:latin typeface="Arial" panose="020B0604020202020204" pitchFamily="34" charset="0"/>
                <a:cs typeface="Arial" panose="020B0604020202020204" pitchFamily="34" charset="0"/>
              </a:rPr>
              <a:t>         </a:t>
            </a:r>
            <a:r>
              <a:rPr lang="en-US" altLang="ko-KR" sz="1200" dirty="0" smtClean="0">
                <a:solidFill>
                  <a:schemeClr val="tx1"/>
                </a:solidFill>
                <a:latin typeface="Arial" panose="020B0604020202020204" pitchFamily="34" charset="0"/>
                <a:cs typeface="Arial" panose="020B0604020202020204" pitchFamily="34" charset="0"/>
              </a:rPr>
              <a:t>3-4-6. </a:t>
            </a:r>
            <a:r>
              <a:rPr lang="en-US" altLang="ko-KR" sz="1200" dirty="0">
                <a:solidFill>
                  <a:schemeClr val="tx1"/>
                </a:solidFill>
                <a:latin typeface="Arial" charset="0"/>
              </a:rPr>
              <a:t>System </a:t>
            </a:r>
            <a:r>
              <a:rPr lang="en-US" altLang="ko-KR" sz="1200" dirty="0" smtClean="0">
                <a:solidFill>
                  <a:schemeClr val="tx1"/>
                </a:solidFill>
                <a:latin typeface="Arial" panose="020B0604020202020204" pitchFamily="34" charset="0"/>
                <a:cs typeface="Arial" panose="020B0604020202020204" pitchFamily="34" charset="0"/>
              </a:rPr>
              <a:t>				</a:t>
            </a:r>
            <a:r>
              <a:rPr lang="en-US" altLang="ko-KR" sz="1200" dirty="0" smtClean="0">
                <a:solidFill>
                  <a:schemeClr val="tx1"/>
                </a:solidFill>
                <a:latin typeface="Arial" panose="020B0604020202020204" pitchFamily="34" charset="0"/>
                <a:cs typeface="Arial" panose="020B0604020202020204" pitchFamily="34" charset="0"/>
              </a:rPr>
              <a:t>77</a:t>
            </a:r>
            <a:endParaRPr lang="en-US" altLang="ko-KR" sz="1200" dirty="0" smtClean="0">
              <a:solidFill>
                <a:schemeClr val="tx1"/>
              </a:solidFill>
              <a:latin typeface="Arial" panose="020B0604020202020204" pitchFamily="34" charset="0"/>
              <a:cs typeface="Arial" panose="020B0604020202020204" pitchFamily="34" charset="0"/>
            </a:endParaRPr>
          </a:p>
          <a:p>
            <a:endParaRPr lang="en-US" altLang="ko-KR" sz="1200" dirty="0">
              <a:solidFill>
                <a:schemeClr val="tx1"/>
              </a:solidFill>
              <a:latin typeface="Arial" panose="020B0604020202020204" pitchFamily="34" charset="0"/>
              <a:cs typeface="Arial" panose="020B0604020202020204" pitchFamily="34" charset="0"/>
            </a:endParaRPr>
          </a:p>
          <a:p>
            <a:r>
              <a:rPr lang="en-US" altLang="ko-KR" sz="1200" dirty="0" smtClean="0">
                <a:solidFill>
                  <a:schemeClr val="tx1"/>
                </a:solidFill>
                <a:latin typeface="Arial" panose="020B0604020202020204" pitchFamily="34" charset="0"/>
                <a:cs typeface="Arial" panose="020B0604020202020204" pitchFamily="34" charset="0"/>
              </a:rPr>
              <a:t>     3-5. </a:t>
            </a:r>
            <a:r>
              <a:rPr lang="en-US" altLang="en-US" sz="1200" dirty="0">
                <a:solidFill>
                  <a:schemeClr val="tx1"/>
                </a:solidFill>
                <a:latin typeface="Arial" charset="0"/>
              </a:rPr>
              <a:t>Firmware Upgrade </a:t>
            </a:r>
            <a:r>
              <a:rPr lang="en-US" altLang="ko-KR" sz="1200" dirty="0" smtClean="0">
                <a:solidFill>
                  <a:schemeClr val="tx1"/>
                </a:solidFill>
                <a:latin typeface="Arial" panose="020B0604020202020204" pitchFamily="34" charset="0"/>
                <a:cs typeface="Arial" panose="020B0604020202020204" pitchFamily="34" charset="0"/>
              </a:rPr>
              <a:t>				</a:t>
            </a:r>
            <a:r>
              <a:rPr lang="en-US" altLang="ko-KR" sz="1200" dirty="0" smtClean="0">
                <a:solidFill>
                  <a:schemeClr val="tx1"/>
                </a:solidFill>
                <a:latin typeface="Arial" panose="020B0604020202020204" pitchFamily="34" charset="0"/>
                <a:cs typeface="Arial" panose="020B0604020202020204" pitchFamily="34" charset="0"/>
              </a:rPr>
              <a:t>84</a:t>
            </a:r>
            <a:endParaRPr lang="ko-KR" altLang="en-US" sz="1200" dirty="0">
              <a:solidFill>
                <a:schemeClr val="tx1"/>
              </a:solidFill>
              <a:latin typeface="Arial" panose="020B0604020202020204" pitchFamily="34" charset="0"/>
              <a:cs typeface="Arial" panose="020B0604020202020204" pitchFamily="34" charset="0"/>
            </a:endParaRPr>
          </a:p>
          <a:p>
            <a:endParaRPr lang="en-US" altLang="en-US" sz="1200" dirty="0">
              <a:solidFill>
                <a:schemeClr val="tx1"/>
              </a:solidFill>
              <a:latin typeface="굴림" charset="-127"/>
            </a:endParaRPr>
          </a:p>
          <a:p>
            <a:r>
              <a:rPr lang="en-US" altLang="en-US" dirty="0">
                <a:latin typeface="굴림" charset="-127"/>
              </a:rPr>
              <a:t>         </a:t>
            </a:r>
            <a:r>
              <a:rPr lang="ko-KR" altLang="en-US" dirty="0">
                <a:latin typeface="굴림" charset="-127"/>
              </a:rPr>
              <a:t>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슬라이드 번호 개체 틀 1"/>
          <p:cNvSpPr>
            <a:spLocks noGrp="1"/>
          </p:cNvSpPr>
          <p:nvPr>
            <p:ph type="sldNum" sz="quarter" idx="10"/>
          </p:nvPr>
        </p:nvSpPr>
        <p:spPr>
          <a:xfrm>
            <a:off x="720725" y="8726488"/>
            <a:ext cx="5111750" cy="179387"/>
          </a:xfrm>
        </p:spPr>
        <p:txBody>
          <a:bodyPr/>
          <a:lstStyle/>
          <a:p>
            <a:fld id="{3B35B0DF-F1C6-4C4A-A889-4E97B19B0680}" type="slidenum">
              <a:rPr lang="en-US" altLang="ko-KR"/>
              <a:pPr/>
              <a:t>30</a:t>
            </a:fld>
            <a:endParaRPr lang="en-US" altLang="ko-KR"/>
          </a:p>
        </p:txBody>
      </p:sp>
      <p:sp>
        <p:nvSpPr>
          <p:cNvPr id="16" name="Text Box 14"/>
          <p:cNvSpPr txBox="1">
            <a:spLocks noChangeArrowheads="1"/>
          </p:cNvSpPr>
          <p:nvPr/>
        </p:nvSpPr>
        <p:spPr bwMode="auto">
          <a:xfrm>
            <a:off x="720725" y="866775"/>
            <a:ext cx="4968875" cy="600164"/>
          </a:xfrm>
          <a:prstGeom prst="rect">
            <a:avLst/>
          </a:prstGeom>
          <a:noFill/>
          <a:ln w="9525">
            <a:noFill/>
            <a:miter lim="800000"/>
            <a:headEnd/>
            <a:tailEnd/>
          </a:ln>
          <a:effectLst/>
        </p:spPr>
        <p:txBody>
          <a:bodyPr>
            <a:spAutoFit/>
          </a:bodyPr>
          <a:lstStyle/>
          <a:p>
            <a:r>
              <a:rPr lang="en-US" altLang="ko-KR" b="1" dirty="0" smtClean="0">
                <a:solidFill>
                  <a:schemeClr val="tx1"/>
                </a:solidFill>
                <a:latin typeface="Arial" panose="020B0604020202020204" pitchFamily="34" charset="0"/>
                <a:cs typeface="Arial" panose="020B0604020202020204" pitchFamily="34" charset="0"/>
              </a:rPr>
              <a:t>10) </a:t>
            </a:r>
            <a:r>
              <a:rPr lang="en-US" altLang="ko-KR" b="1" dirty="0">
                <a:solidFill>
                  <a:schemeClr val="tx1"/>
                </a:solidFill>
                <a:latin typeface="Arial" panose="020B0604020202020204" pitchFamily="34" charset="0"/>
                <a:cs typeface="Arial" panose="020B0604020202020204" pitchFamily="34" charset="0"/>
              </a:rPr>
              <a:t>Zoom</a:t>
            </a:r>
            <a:endParaRPr lang="en-US" altLang="en-US" b="1" dirty="0">
              <a:solidFill>
                <a:schemeClr val="tx1"/>
              </a:solidFill>
              <a:latin typeface="Arial" panose="020B0604020202020204" pitchFamily="34" charset="0"/>
              <a:cs typeface="Arial" panose="020B0604020202020204" pitchFamily="34" charset="0"/>
            </a:endParaRPr>
          </a:p>
          <a:p>
            <a:pPr fontAlgn="ctr"/>
            <a:r>
              <a:rPr lang="en-US" altLang="ko-KR" dirty="0" smtClean="0">
                <a:solidFill>
                  <a:schemeClr val="tx1"/>
                </a:solidFill>
                <a:latin typeface="Arial" panose="020B0604020202020204" pitchFamily="34" charset="0"/>
                <a:cs typeface="Arial" panose="020B0604020202020204" pitchFamily="34" charset="0"/>
              </a:rPr>
              <a:t>Digital </a:t>
            </a:r>
            <a:r>
              <a:rPr lang="en-US" altLang="ko-KR" dirty="0">
                <a:solidFill>
                  <a:schemeClr val="tx1"/>
                </a:solidFill>
                <a:latin typeface="Arial" panose="020B0604020202020204" pitchFamily="34" charset="0"/>
                <a:cs typeface="Arial" panose="020B0604020202020204" pitchFamily="34" charset="0"/>
              </a:rPr>
              <a:t>zoom of live screen for selected channel. It can be 8x zoom and also control the position by mouse dragging.</a:t>
            </a:r>
          </a:p>
        </p:txBody>
      </p:sp>
      <p:sp>
        <p:nvSpPr>
          <p:cNvPr id="17"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19" name="Text Box 3"/>
          <p:cNvSpPr txBox="1">
            <a:spLocks noChangeArrowheads="1"/>
          </p:cNvSpPr>
          <p:nvPr/>
        </p:nvSpPr>
        <p:spPr bwMode="auto">
          <a:xfrm>
            <a:off x="676275" y="4721560"/>
            <a:ext cx="5200650" cy="600164"/>
          </a:xfrm>
          <a:prstGeom prst="rect">
            <a:avLst/>
          </a:prstGeom>
          <a:noFill/>
          <a:ln w="9525">
            <a:noFill/>
            <a:miter lim="800000"/>
            <a:headEnd/>
            <a:tailEnd/>
          </a:ln>
        </p:spPr>
        <p:txBody>
          <a:bodyPr>
            <a:spAutoFit/>
          </a:bodyPr>
          <a:lstStyle/>
          <a:p>
            <a:pPr marL="171450" indent="-171450">
              <a:buFont typeface="Arial" panose="020B0604020202020204" pitchFamily="34" charset="0"/>
              <a:buChar char="•"/>
            </a:pPr>
            <a:r>
              <a:rPr lang="en-US" altLang="ko-KR" dirty="0" smtClean="0">
                <a:solidFill>
                  <a:schemeClr val="tx1"/>
                </a:solidFill>
                <a:latin typeface="Arial" panose="020B0604020202020204" pitchFamily="34" charset="0"/>
                <a:cs typeface="Arial" panose="020B0604020202020204" pitchFamily="34" charset="0"/>
              </a:rPr>
              <a:t>                           : </a:t>
            </a:r>
            <a:r>
              <a:rPr lang="en-US" altLang="ko-KR" dirty="0">
                <a:solidFill>
                  <a:schemeClr val="tx1"/>
                </a:solidFill>
                <a:latin typeface="Arial" panose="020B0604020202020204" pitchFamily="34" charset="0"/>
                <a:cs typeface="Arial" panose="020B0604020202020204" pitchFamily="34" charset="0"/>
              </a:rPr>
              <a:t>You can </a:t>
            </a:r>
            <a:r>
              <a:rPr lang="en-US" altLang="ko-KR" dirty="0" smtClean="0">
                <a:solidFill>
                  <a:schemeClr val="tx1"/>
                </a:solidFill>
                <a:latin typeface="Arial" panose="020B0604020202020204" pitchFamily="34" charset="0"/>
                <a:cs typeface="Arial" panose="020B0604020202020204" pitchFamily="34" charset="0"/>
              </a:rPr>
              <a:t>choose the camera  for zoom with mouse or [0] </a:t>
            </a:r>
          </a:p>
          <a:p>
            <a:r>
              <a:rPr lang="en-US" altLang="ko-KR" dirty="0">
                <a:solidFill>
                  <a:schemeClr val="tx1"/>
                </a:solidFill>
                <a:latin typeface="Arial" panose="020B0604020202020204" pitchFamily="34" charset="0"/>
                <a:cs typeface="Arial" panose="020B0604020202020204" pitchFamily="34" charset="0"/>
              </a:rPr>
              <a:t>	</a:t>
            </a:r>
            <a:r>
              <a:rPr lang="en-US" altLang="ko-KR" dirty="0" smtClean="0">
                <a:solidFill>
                  <a:schemeClr val="tx1"/>
                </a:solidFill>
                <a:latin typeface="Arial" panose="020B0604020202020204" pitchFamily="34" charset="0"/>
                <a:cs typeface="Arial" panose="020B0604020202020204" pitchFamily="34" charset="0"/>
              </a:rPr>
              <a:t>          buttons on the remote controller.</a:t>
            </a:r>
            <a:endParaRPr lang="en-US" altLang="ko-KR"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ko-KR" altLang="en-US" dirty="0">
              <a:solidFill>
                <a:schemeClr val="accent4">
                  <a:lumMod val="95000"/>
                  <a:lumOff val="5000"/>
                </a:schemeClr>
              </a:solidFill>
              <a:latin typeface="Arial" panose="020B0604020202020204" pitchFamily="34" charset="0"/>
              <a:cs typeface="Arial" panose="020B0604020202020204" pitchFamily="34" charset="0"/>
            </a:endParaRPr>
          </a:p>
        </p:txBody>
      </p:sp>
      <p:sp>
        <p:nvSpPr>
          <p:cNvPr id="20" name="Text Box 3"/>
          <p:cNvSpPr txBox="1">
            <a:spLocks noChangeArrowheads="1"/>
          </p:cNvSpPr>
          <p:nvPr/>
        </p:nvSpPr>
        <p:spPr bwMode="auto">
          <a:xfrm>
            <a:off x="676275" y="5194880"/>
            <a:ext cx="5200650" cy="600164"/>
          </a:xfrm>
          <a:prstGeom prst="rect">
            <a:avLst/>
          </a:prstGeom>
          <a:noFill/>
          <a:ln w="9525">
            <a:noFill/>
            <a:miter lim="800000"/>
            <a:headEnd/>
            <a:tailEnd/>
          </a:ln>
        </p:spPr>
        <p:txBody>
          <a:bodyPr>
            <a:spAutoFit/>
          </a:bodyPr>
          <a:lstStyle/>
          <a:p>
            <a:pPr marL="171450" indent="-171450">
              <a:buFont typeface="Arial" panose="020B0604020202020204" pitchFamily="34" charset="0"/>
              <a:buChar char="•"/>
            </a:pPr>
            <a:r>
              <a:rPr lang="en-US" altLang="ko-KR" dirty="0" smtClean="0">
                <a:solidFill>
                  <a:schemeClr val="tx1"/>
                </a:solidFill>
              </a:rPr>
              <a:t>                              </a:t>
            </a:r>
            <a:r>
              <a:rPr lang="en-US" altLang="ko-KR" dirty="0" smtClean="0">
                <a:solidFill>
                  <a:schemeClr val="tx1"/>
                </a:solidFill>
                <a:latin typeface="Arial" panose="020B0604020202020204" pitchFamily="34" charset="0"/>
                <a:cs typeface="Arial" panose="020B0604020202020204" pitchFamily="34" charset="0"/>
              </a:rPr>
              <a:t>: </a:t>
            </a:r>
            <a:r>
              <a:rPr lang="en-US" altLang="ko-KR" dirty="0">
                <a:solidFill>
                  <a:schemeClr val="tx1"/>
                </a:solidFill>
                <a:latin typeface="Arial" panose="020B0604020202020204" pitchFamily="34" charset="0"/>
                <a:cs typeface="Arial" panose="020B0604020202020204" pitchFamily="34" charset="0"/>
              </a:rPr>
              <a:t>You can </a:t>
            </a:r>
            <a:r>
              <a:rPr lang="en-US" altLang="ko-KR" dirty="0" smtClean="0">
                <a:solidFill>
                  <a:schemeClr val="tx1"/>
                </a:solidFill>
                <a:latin typeface="Arial" panose="020B0604020202020204" pitchFamily="34" charset="0"/>
                <a:cs typeface="Arial" panose="020B0604020202020204" pitchFamily="34" charset="0"/>
              </a:rPr>
              <a:t>zoom with mouse or [9]</a:t>
            </a:r>
            <a:r>
              <a:rPr lang="en-US" altLang="ko-KR" dirty="0">
                <a:solidFill>
                  <a:schemeClr val="tx1"/>
                </a:solidFill>
                <a:latin typeface="Arial" panose="020B0604020202020204" pitchFamily="34" charset="0"/>
                <a:cs typeface="Arial" panose="020B0604020202020204" pitchFamily="34" charset="0"/>
              </a:rPr>
              <a:t> </a:t>
            </a:r>
            <a:r>
              <a:rPr lang="en-US" altLang="ko-KR" dirty="0" smtClean="0">
                <a:solidFill>
                  <a:schemeClr val="tx1"/>
                </a:solidFill>
                <a:latin typeface="Arial" panose="020B0604020202020204" pitchFamily="34" charset="0"/>
                <a:cs typeface="Arial" panose="020B0604020202020204" pitchFamily="34" charset="0"/>
              </a:rPr>
              <a:t>buttons on the remote </a:t>
            </a:r>
          </a:p>
          <a:p>
            <a:r>
              <a:rPr lang="en-US" altLang="ko-KR" dirty="0" smtClean="0">
                <a:solidFill>
                  <a:schemeClr val="tx1"/>
                </a:solidFill>
                <a:latin typeface="Arial" panose="020B0604020202020204" pitchFamily="34" charset="0"/>
                <a:cs typeface="Arial" panose="020B0604020202020204" pitchFamily="34" charset="0"/>
              </a:rPr>
              <a:t>                                  controller.  </a:t>
            </a:r>
          </a:p>
          <a:p>
            <a:pPr marL="171450" indent="-171450">
              <a:buFont typeface="Arial" panose="020B0604020202020204" pitchFamily="34" charset="0"/>
              <a:buChar char="•"/>
            </a:pPr>
            <a:endParaRPr lang="ko-KR" altLang="en-US" dirty="0">
              <a:solidFill>
                <a:schemeClr val="accent4">
                  <a:lumMod val="95000"/>
                  <a:lumOff val="5000"/>
                </a:schemeClr>
              </a:solidFill>
              <a:latin typeface="굴림" charset="-127"/>
            </a:endParaRPr>
          </a:p>
        </p:txBody>
      </p:sp>
      <p:pic>
        <p:nvPicPr>
          <p:cNvPr id="21" name="그림 20"/>
          <p:cNvPicPr>
            <a:picLocks noChangeAspect="1"/>
          </p:cNvPicPr>
          <p:nvPr/>
        </p:nvPicPr>
        <p:blipFill>
          <a:blip r:embed="rId2"/>
          <a:stretch>
            <a:fillRect/>
          </a:stretch>
        </p:blipFill>
        <p:spPr>
          <a:xfrm>
            <a:off x="826007" y="1592211"/>
            <a:ext cx="4901184" cy="2708125"/>
          </a:xfrm>
          <a:prstGeom prst="rect">
            <a:avLst/>
          </a:prstGeom>
        </p:spPr>
      </p:pic>
      <p:pic>
        <p:nvPicPr>
          <p:cNvPr id="22" name="그림 21"/>
          <p:cNvPicPr>
            <a:picLocks noChangeAspect="1"/>
          </p:cNvPicPr>
          <p:nvPr/>
        </p:nvPicPr>
        <p:blipFill>
          <a:blip r:embed="rId3"/>
          <a:stretch>
            <a:fillRect/>
          </a:stretch>
        </p:blipFill>
        <p:spPr>
          <a:xfrm>
            <a:off x="4886325" y="1692582"/>
            <a:ext cx="742950" cy="552450"/>
          </a:xfrm>
          <a:prstGeom prst="rect">
            <a:avLst/>
          </a:prstGeom>
        </p:spPr>
      </p:pic>
      <p:pic>
        <p:nvPicPr>
          <p:cNvPr id="23" name="그림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8095" y="824682"/>
            <a:ext cx="603950" cy="258836"/>
          </a:xfrm>
          <a:prstGeom prst="rect">
            <a:avLst/>
          </a:prstGeom>
        </p:spPr>
      </p:pic>
      <p:pic>
        <p:nvPicPr>
          <p:cNvPr id="24" name="그림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7954" y="5249649"/>
            <a:ext cx="810139" cy="224346"/>
          </a:xfrm>
          <a:prstGeom prst="rect">
            <a:avLst/>
          </a:prstGeom>
        </p:spPr>
      </p:pic>
      <p:pic>
        <p:nvPicPr>
          <p:cNvPr id="26" name="그림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954" y="4773656"/>
            <a:ext cx="810139" cy="224346"/>
          </a:xfrm>
          <a:prstGeom prst="rect">
            <a:avLst/>
          </a:prstGeom>
        </p:spPr>
      </p:pic>
      <p:pic>
        <p:nvPicPr>
          <p:cNvPr id="28" name="그림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7954" y="4014962"/>
            <a:ext cx="529368" cy="146594"/>
          </a:xfrm>
          <a:prstGeom prst="rect">
            <a:avLst/>
          </a:prstGeom>
        </p:spPr>
      </p:pic>
      <p:pic>
        <p:nvPicPr>
          <p:cNvPr id="29" name="그림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7797" y="4015964"/>
            <a:ext cx="529368" cy="146594"/>
          </a:xfrm>
          <a:prstGeom prst="rect">
            <a:avLst/>
          </a:prstGeom>
        </p:spPr>
      </p:pic>
      <p:pic>
        <p:nvPicPr>
          <p:cNvPr id="30" name="그림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12652" y="4014962"/>
            <a:ext cx="366485" cy="146594"/>
          </a:xfrm>
          <a:prstGeom prst="rect">
            <a:avLst/>
          </a:prstGeom>
        </p:spPr>
      </p:pic>
      <p:pic>
        <p:nvPicPr>
          <p:cNvPr id="31" name="그림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7954" y="5870379"/>
            <a:ext cx="1075015" cy="2059067"/>
          </a:xfrm>
          <a:prstGeom prst="rect">
            <a:avLst/>
          </a:prstGeom>
        </p:spPr>
      </p:pic>
    </p:spTree>
    <p:extLst>
      <p:ext uri="{BB962C8B-B14F-4D97-AF65-F5344CB8AC3E}">
        <p14:creationId xmlns:p14="http://schemas.microsoft.com/office/powerpoint/2010/main" val="21956152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슬라이드 번호 개체 틀 1"/>
          <p:cNvSpPr>
            <a:spLocks noGrp="1"/>
          </p:cNvSpPr>
          <p:nvPr>
            <p:ph type="sldNum" sz="quarter" idx="10"/>
          </p:nvPr>
        </p:nvSpPr>
        <p:spPr>
          <a:xfrm>
            <a:off x="720725" y="8726488"/>
            <a:ext cx="5111750" cy="179387"/>
          </a:xfrm>
        </p:spPr>
        <p:txBody>
          <a:bodyPr/>
          <a:lstStyle/>
          <a:p>
            <a:fld id="{3B35B0DF-F1C6-4C4A-A889-4E97B19B0680}" type="slidenum">
              <a:rPr lang="en-US" altLang="ko-KR"/>
              <a:pPr/>
              <a:t>31</a:t>
            </a:fld>
            <a:endParaRPr lang="en-US" altLang="ko-KR"/>
          </a:p>
        </p:txBody>
      </p:sp>
      <p:sp>
        <p:nvSpPr>
          <p:cNvPr id="10" name="TextBox 9"/>
          <p:cNvSpPr txBox="1"/>
          <p:nvPr/>
        </p:nvSpPr>
        <p:spPr>
          <a:xfrm>
            <a:off x="1044575" y="1885454"/>
            <a:ext cx="860425" cy="215444"/>
          </a:xfrm>
          <a:prstGeom prst="rect">
            <a:avLst/>
          </a:prstGeom>
          <a:noFill/>
        </p:spPr>
        <p:txBody>
          <a:bodyPr wrap="square" rtlCol="0">
            <a:spAutoFit/>
          </a:bodyPr>
          <a:lstStyle/>
          <a:p>
            <a:r>
              <a:rPr lang="en-US" altLang="ko-KR" sz="800" dirty="0" smtClean="0">
                <a:solidFill>
                  <a:schemeClr val="bg1"/>
                </a:solidFill>
              </a:rPr>
              <a:t>CH 1 (x2)</a:t>
            </a:r>
            <a:endParaRPr lang="ko-KR" altLang="en-US" sz="800">
              <a:solidFill>
                <a:schemeClr val="bg1"/>
              </a:solidFill>
            </a:endParaRPr>
          </a:p>
        </p:txBody>
      </p:sp>
      <p:sp>
        <p:nvSpPr>
          <p:cNvPr id="11" name="Text Box 14"/>
          <p:cNvSpPr txBox="1">
            <a:spLocks noChangeArrowheads="1"/>
          </p:cNvSpPr>
          <p:nvPr/>
        </p:nvSpPr>
        <p:spPr bwMode="auto">
          <a:xfrm>
            <a:off x="749300" y="1453237"/>
            <a:ext cx="5111750" cy="1738938"/>
          </a:xfrm>
          <a:prstGeom prst="rect">
            <a:avLst/>
          </a:prstGeom>
          <a:noFill/>
          <a:ln w="9525">
            <a:noFill/>
            <a:miter lim="800000"/>
            <a:headEnd/>
            <a:tailEnd/>
          </a:ln>
          <a:effectLst/>
        </p:spPr>
        <p:txBody>
          <a:bodyPr wrap="square">
            <a:spAutoFit/>
          </a:bodyPr>
          <a:lstStyle/>
          <a:p>
            <a:r>
              <a:rPr lang="en-US" altLang="ko-KR" b="1" dirty="0" smtClean="0">
                <a:solidFill>
                  <a:schemeClr val="tx1"/>
                </a:solidFill>
                <a:latin typeface="Arial" panose="020B0604020202020204" pitchFamily="34" charset="0"/>
                <a:cs typeface="Arial" panose="020B0604020202020204" pitchFamily="34" charset="0"/>
              </a:rPr>
              <a:t>12)</a:t>
            </a:r>
            <a:r>
              <a:rPr lang="en-US" altLang="en-US" b="1" dirty="0" smtClean="0">
                <a:solidFill>
                  <a:schemeClr val="tx1"/>
                </a:solidFill>
                <a:latin typeface="Arial" panose="020B0604020202020204" pitchFamily="34" charset="0"/>
                <a:cs typeface="Arial" panose="020B0604020202020204" pitchFamily="34" charset="0"/>
              </a:rPr>
              <a:t> </a:t>
            </a:r>
            <a:r>
              <a:rPr lang="en-US" altLang="ko-KR" b="1" dirty="0">
                <a:solidFill>
                  <a:schemeClr val="tx1"/>
                </a:solidFill>
                <a:latin typeface="Arial" panose="020B0604020202020204" pitchFamily="34" charset="0"/>
                <a:cs typeface="Arial" panose="020B0604020202020204" pitchFamily="34" charset="0"/>
              </a:rPr>
              <a:t>OSD</a:t>
            </a:r>
            <a:endParaRPr lang="en-US" altLang="en-US" b="1" dirty="0">
              <a:solidFill>
                <a:schemeClr val="tx1"/>
              </a:solidFill>
              <a:latin typeface="Arial" panose="020B0604020202020204" pitchFamily="34" charset="0"/>
              <a:cs typeface="Arial" panose="020B0604020202020204" pitchFamily="34" charset="0"/>
            </a:endParaRPr>
          </a:p>
          <a:p>
            <a:pPr fontAlgn="ctr"/>
            <a:r>
              <a:rPr lang="en-US" altLang="en-US" sz="1050" dirty="0">
                <a:solidFill>
                  <a:schemeClr val="tx1"/>
                </a:solidFill>
                <a:latin typeface="Arial" panose="020B0604020202020204" pitchFamily="34" charset="0"/>
                <a:cs typeface="Arial" panose="020B0604020202020204" pitchFamily="34" charset="0"/>
              </a:rPr>
              <a:t>This feature shows current settings of product through GUI</a:t>
            </a:r>
            <a:r>
              <a:rPr lang="en-US" altLang="ko-KR" sz="1050" dirty="0">
                <a:solidFill>
                  <a:schemeClr val="tx1"/>
                </a:solidFill>
                <a:latin typeface="Arial" panose="020B0604020202020204" pitchFamily="34" charset="0"/>
                <a:cs typeface="Arial" panose="020B0604020202020204" pitchFamily="34" charset="0"/>
              </a:rPr>
              <a:t> </a:t>
            </a:r>
            <a:r>
              <a:rPr lang="en-US" altLang="en-US" sz="1050" dirty="0">
                <a:solidFill>
                  <a:schemeClr val="tx1"/>
                </a:solidFill>
                <a:latin typeface="Arial" panose="020B0604020202020204" pitchFamily="34" charset="0"/>
                <a:cs typeface="Arial" panose="020B0604020202020204" pitchFamily="34" charset="0"/>
              </a:rPr>
              <a:t>(Graphic User </a:t>
            </a:r>
            <a:endParaRPr lang="en-US" altLang="ko-KR" sz="1050" dirty="0">
              <a:solidFill>
                <a:schemeClr val="tx1"/>
              </a:solidFill>
              <a:latin typeface="Arial" panose="020B0604020202020204" pitchFamily="34" charset="0"/>
              <a:cs typeface="Arial" panose="020B0604020202020204" pitchFamily="34" charset="0"/>
            </a:endParaRPr>
          </a:p>
          <a:p>
            <a:pPr fontAlgn="ctr"/>
            <a:r>
              <a:rPr lang="en-US" altLang="en-US" sz="1050" dirty="0">
                <a:solidFill>
                  <a:schemeClr val="tx1"/>
                </a:solidFill>
                <a:latin typeface="Arial" panose="020B0604020202020204" pitchFamily="34" charset="0"/>
                <a:cs typeface="Arial" panose="020B0604020202020204" pitchFamily="34" charset="0"/>
              </a:rPr>
              <a:t>Interface) and INFO button at front side is used for this feature. When you </a:t>
            </a:r>
            <a:endParaRPr lang="en-US" altLang="ko-KR" sz="1050" dirty="0">
              <a:solidFill>
                <a:schemeClr val="tx1"/>
              </a:solidFill>
              <a:latin typeface="Arial" panose="020B0604020202020204" pitchFamily="34" charset="0"/>
              <a:cs typeface="Arial" panose="020B0604020202020204" pitchFamily="34" charset="0"/>
            </a:endParaRPr>
          </a:p>
          <a:p>
            <a:pPr fontAlgn="ctr"/>
            <a:r>
              <a:rPr lang="en-US" altLang="en-US" sz="1050" dirty="0">
                <a:solidFill>
                  <a:schemeClr val="tx1"/>
                </a:solidFill>
                <a:latin typeface="Arial" panose="020B0604020202020204" pitchFamily="34" charset="0"/>
                <a:cs typeface="Arial" panose="020B0604020202020204" pitchFamily="34" charset="0"/>
              </a:rPr>
              <a:t>turn on power, this will show current date and time, System Lock Setting, HDD </a:t>
            </a:r>
            <a:endParaRPr lang="en-US" altLang="ko-KR" sz="1050" dirty="0">
              <a:solidFill>
                <a:schemeClr val="tx1"/>
              </a:solidFill>
              <a:latin typeface="Arial" panose="020B0604020202020204" pitchFamily="34" charset="0"/>
              <a:cs typeface="Arial" panose="020B0604020202020204" pitchFamily="34" charset="0"/>
            </a:endParaRPr>
          </a:p>
          <a:p>
            <a:pPr fontAlgn="ctr"/>
            <a:r>
              <a:rPr lang="en-US" altLang="en-US" sz="1050" dirty="0">
                <a:solidFill>
                  <a:schemeClr val="tx1"/>
                </a:solidFill>
                <a:latin typeface="Arial" panose="020B0604020202020204" pitchFamily="34" charset="0"/>
                <a:cs typeface="Arial" panose="020B0604020202020204" pitchFamily="34" charset="0"/>
              </a:rPr>
              <a:t>usage, Video Loss Check, Sensor ON/OFF, Motion Detection Check, Recording Status and Schedule Feature Usage. As you press INFO button once more, GUI </a:t>
            </a:r>
            <a:endParaRPr lang="en-US" altLang="ko-KR" sz="1050" dirty="0">
              <a:solidFill>
                <a:schemeClr val="tx1"/>
              </a:solidFill>
              <a:latin typeface="Arial" panose="020B0604020202020204" pitchFamily="34" charset="0"/>
              <a:cs typeface="Arial" panose="020B0604020202020204" pitchFamily="34" charset="0"/>
            </a:endParaRPr>
          </a:p>
          <a:p>
            <a:pPr fontAlgn="ctr"/>
            <a:r>
              <a:rPr lang="en-US" altLang="en-US" sz="1050" dirty="0">
                <a:solidFill>
                  <a:schemeClr val="tx1"/>
                </a:solidFill>
                <a:latin typeface="Arial" panose="020B0604020202020204" pitchFamily="34" charset="0"/>
                <a:cs typeface="Arial" panose="020B0604020202020204" pitchFamily="34" charset="0"/>
              </a:rPr>
              <a:t>disappear-&gt;OSD disappear-&gt;GUI appear-&gt;OSD appear will happen sequent</a:t>
            </a:r>
            <a:r>
              <a:rPr lang="en-US" altLang="ko-KR" sz="1050" dirty="0">
                <a:solidFill>
                  <a:schemeClr val="tx1"/>
                </a:solidFill>
                <a:latin typeface="Arial" panose="020B0604020202020204" pitchFamily="34" charset="0"/>
                <a:cs typeface="Arial" panose="020B0604020202020204" pitchFamily="34" charset="0"/>
              </a:rPr>
              <a:t>ial</a:t>
            </a:r>
            <a:r>
              <a:rPr lang="en-US" altLang="en-US" sz="1050" dirty="0">
                <a:solidFill>
                  <a:schemeClr val="tx1"/>
                </a:solidFill>
                <a:latin typeface="Arial" panose="020B0604020202020204" pitchFamily="34" charset="0"/>
                <a:cs typeface="Arial" panose="020B0604020202020204" pitchFamily="34" charset="0"/>
              </a:rPr>
              <a:t>ly.</a:t>
            </a:r>
          </a:p>
          <a:p>
            <a:pPr fontAlgn="ctr"/>
            <a:endParaRPr lang="en-US" altLang="en-US" dirty="0" smtClean="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v"/>
            </a:pPr>
            <a:r>
              <a:rPr lang="en-US" altLang="en-US" dirty="0">
                <a:solidFill>
                  <a:schemeClr val="tx1"/>
                </a:solidFill>
                <a:latin typeface="Arial" panose="020B0604020202020204" pitchFamily="34" charset="0"/>
                <a:cs typeface="Arial" panose="020B0604020202020204" pitchFamily="34" charset="0"/>
              </a:rPr>
              <a:t>GUI</a:t>
            </a:r>
            <a:r>
              <a:rPr lang="en-US" altLang="ko-KR" dirty="0">
                <a:solidFill>
                  <a:schemeClr val="tx1"/>
                </a:solidFill>
                <a:latin typeface="Arial" panose="020B0604020202020204" pitchFamily="34" charset="0"/>
                <a:cs typeface="Arial" panose="020B0604020202020204" pitchFamily="34" charset="0"/>
              </a:rPr>
              <a:t> </a:t>
            </a:r>
            <a:r>
              <a:rPr lang="en-US" altLang="en-US" dirty="0">
                <a:solidFill>
                  <a:schemeClr val="tx1"/>
                </a:solidFill>
                <a:latin typeface="Arial" panose="020B0604020202020204" pitchFamily="34" charset="0"/>
                <a:cs typeface="Arial" panose="020B0604020202020204" pitchFamily="34" charset="0"/>
              </a:rPr>
              <a:t>(Graphic User Interface): displaying current status on monitor as images </a:t>
            </a:r>
            <a:endParaRPr lang="en-US" altLang="en-US" dirty="0" smtClean="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v"/>
            </a:pPr>
            <a:r>
              <a:rPr lang="en-US" altLang="en-US" dirty="0">
                <a:solidFill>
                  <a:schemeClr val="tx1"/>
                </a:solidFill>
                <a:latin typeface="Arial" panose="020B0604020202020204" pitchFamily="34" charset="0"/>
                <a:cs typeface="Arial" panose="020B0604020202020204" pitchFamily="34" charset="0"/>
              </a:rPr>
              <a:t>OSD</a:t>
            </a:r>
            <a:r>
              <a:rPr lang="en-US" altLang="ko-KR" dirty="0">
                <a:solidFill>
                  <a:schemeClr val="tx1"/>
                </a:solidFill>
                <a:latin typeface="Arial" panose="020B0604020202020204" pitchFamily="34" charset="0"/>
                <a:cs typeface="Arial" panose="020B0604020202020204" pitchFamily="34" charset="0"/>
              </a:rPr>
              <a:t> </a:t>
            </a:r>
            <a:r>
              <a:rPr lang="en-US" altLang="en-US" dirty="0">
                <a:solidFill>
                  <a:schemeClr val="tx1"/>
                </a:solidFill>
                <a:latin typeface="Arial" panose="020B0604020202020204" pitchFamily="34" charset="0"/>
                <a:cs typeface="Arial" panose="020B0604020202020204" pitchFamily="34" charset="0"/>
              </a:rPr>
              <a:t>(On Screen Display): displaying current status on monitor as character</a:t>
            </a:r>
            <a:endParaRPr lang="en-US" altLang="ko-KR" dirty="0">
              <a:solidFill>
                <a:schemeClr val="tx1"/>
              </a:solidFill>
              <a:latin typeface="Arial" panose="020B0604020202020204" pitchFamily="34" charset="0"/>
              <a:cs typeface="Arial" panose="020B0604020202020204" pitchFamily="34" charset="0"/>
            </a:endParaRPr>
          </a:p>
        </p:txBody>
      </p:sp>
      <p:sp>
        <p:nvSpPr>
          <p:cNvPr id="12" name="Text Box 10"/>
          <p:cNvSpPr txBox="1">
            <a:spLocks noChangeArrowheads="1"/>
          </p:cNvSpPr>
          <p:nvPr/>
        </p:nvSpPr>
        <p:spPr bwMode="auto">
          <a:xfrm>
            <a:off x="720724" y="3566832"/>
            <a:ext cx="4968875" cy="430887"/>
          </a:xfrm>
          <a:prstGeom prst="rect">
            <a:avLst/>
          </a:prstGeom>
          <a:noFill/>
          <a:ln w="9525">
            <a:noFill/>
            <a:miter lim="800000"/>
            <a:headEnd/>
            <a:tailEnd/>
          </a:ln>
          <a:effectLst/>
        </p:spPr>
        <p:txBody>
          <a:bodyPr>
            <a:spAutoFit/>
          </a:bodyPr>
          <a:lstStyle/>
          <a:p>
            <a:r>
              <a:rPr lang="en-US" altLang="ko-KR" b="1" dirty="0" smtClean="0">
                <a:solidFill>
                  <a:schemeClr val="tx1"/>
                </a:solidFill>
                <a:latin typeface="Arial" panose="020B0604020202020204" pitchFamily="34" charset="0"/>
                <a:cs typeface="Arial" panose="020B0604020202020204" pitchFamily="34" charset="0"/>
              </a:rPr>
              <a:t>13)</a:t>
            </a:r>
            <a:r>
              <a:rPr lang="en-US" altLang="en-US" b="1" dirty="0" smtClean="0">
                <a:solidFill>
                  <a:schemeClr val="tx1"/>
                </a:solidFill>
                <a:latin typeface="Arial" panose="020B0604020202020204" pitchFamily="34" charset="0"/>
                <a:cs typeface="Arial" panose="020B0604020202020204" pitchFamily="34" charset="0"/>
              </a:rPr>
              <a:t> </a:t>
            </a:r>
            <a:r>
              <a:rPr lang="en-US" altLang="ko-KR" b="1" dirty="0" smtClean="0">
                <a:solidFill>
                  <a:schemeClr val="tx1"/>
                </a:solidFill>
                <a:latin typeface="Arial" panose="020B0604020202020204" pitchFamily="34" charset="0"/>
                <a:cs typeface="Arial" panose="020B0604020202020204" pitchFamily="34" charset="0"/>
              </a:rPr>
              <a:t>System Information</a:t>
            </a:r>
            <a:endParaRPr lang="en-US" altLang="en-US" b="1" dirty="0">
              <a:solidFill>
                <a:schemeClr val="tx1"/>
              </a:solidFill>
              <a:latin typeface="Arial" panose="020B0604020202020204" pitchFamily="34" charset="0"/>
              <a:cs typeface="Arial" panose="020B0604020202020204" pitchFamily="34" charset="0"/>
            </a:endParaRPr>
          </a:p>
          <a:p>
            <a:pPr fontAlgn="ctr"/>
            <a:r>
              <a:rPr lang="en-US" altLang="ko-KR" dirty="0" smtClean="0">
                <a:solidFill>
                  <a:schemeClr val="tx1"/>
                </a:solidFill>
                <a:latin typeface="Arial" panose="020B0604020202020204" pitchFamily="34" charset="0"/>
                <a:cs typeface="Arial" panose="020B0604020202020204" pitchFamily="34" charset="0"/>
              </a:rPr>
              <a:t>It shows the system information. </a:t>
            </a:r>
          </a:p>
        </p:txBody>
      </p:sp>
      <p:sp>
        <p:nvSpPr>
          <p:cNvPr id="15"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16" name="Text Box 14"/>
          <p:cNvSpPr txBox="1">
            <a:spLocks noChangeArrowheads="1"/>
          </p:cNvSpPr>
          <p:nvPr/>
        </p:nvSpPr>
        <p:spPr bwMode="auto">
          <a:xfrm>
            <a:off x="720725" y="866775"/>
            <a:ext cx="4968875" cy="600164"/>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11)</a:t>
            </a:r>
            <a:r>
              <a:rPr lang="en-US" altLang="en-US" b="1" dirty="0">
                <a:solidFill>
                  <a:schemeClr val="tx1"/>
                </a:solidFill>
                <a:latin typeface="Arial" panose="020B0604020202020204" pitchFamily="34" charset="0"/>
                <a:cs typeface="Arial" panose="020B0604020202020204" pitchFamily="34" charset="0"/>
              </a:rPr>
              <a:t> </a:t>
            </a:r>
            <a:r>
              <a:rPr lang="en-US" altLang="ko-KR" b="1" dirty="0">
                <a:solidFill>
                  <a:schemeClr val="tx1"/>
                </a:solidFill>
                <a:latin typeface="Arial" panose="020B0604020202020204" pitchFamily="34" charset="0"/>
                <a:cs typeface="Arial" panose="020B0604020202020204" pitchFamily="34" charset="0"/>
              </a:rPr>
              <a:t>Sequence</a:t>
            </a:r>
            <a:endParaRPr lang="en-US" altLang="en-US" b="1" dirty="0">
              <a:solidFill>
                <a:schemeClr val="tx1"/>
              </a:solidFill>
              <a:latin typeface="Arial" panose="020B0604020202020204" pitchFamily="34" charset="0"/>
              <a:cs typeface="Arial" panose="020B0604020202020204" pitchFamily="34" charset="0"/>
            </a:endParaRPr>
          </a:p>
          <a:p>
            <a:pPr fontAlgn="ctr"/>
            <a:r>
              <a:rPr lang="en-US" altLang="ko-KR" dirty="0">
                <a:solidFill>
                  <a:schemeClr val="tx1"/>
                </a:solidFill>
                <a:latin typeface="Arial" panose="020B0604020202020204" pitchFamily="34" charset="0"/>
                <a:cs typeface="Arial" panose="020B0604020202020204" pitchFamily="34" charset="0"/>
              </a:rPr>
              <a:t>Sequence Mode On /Off: Switches screens as set on Dwell time under Screen Setup</a:t>
            </a:r>
          </a:p>
        </p:txBody>
      </p:sp>
      <p:pic>
        <p:nvPicPr>
          <p:cNvPr id="19" name="그림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748" y="4334004"/>
            <a:ext cx="2790825" cy="4053039"/>
          </a:xfrm>
          <a:prstGeom prst="rect">
            <a:avLst/>
          </a:prstGeom>
        </p:spPr>
      </p:pic>
      <p:pic>
        <p:nvPicPr>
          <p:cNvPr id="20" name="그림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8340" y="866775"/>
            <a:ext cx="961381" cy="211830"/>
          </a:xfrm>
          <a:prstGeom prst="rect">
            <a:avLst/>
          </a:prstGeom>
        </p:spPr>
      </p:pic>
      <p:pic>
        <p:nvPicPr>
          <p:cNvPr id="21" name="그림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6341" y="1455966"/>
            <a:ext cx="551999" cy="191360"/>
          </a:xfrm>
          <a:prstGeom prst="rect">
            <a:avLst/>
          </a:prstGeom>
        </p:spPr>
      </p:pic>
      <p:pic>
        <p:nvPicPr>
          <p:cNvPr id="22" name="그림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9398" y="3554325"/>
            <a:ext cx="1060640" cy="215443"/>
          </a:xfrm>
          <a:prstGeom prst="rect">
            <a:avLst/>
          </a:prstGeom>
        </p:spPr>
      </p:pic>
      <p:pic>
        <p:nvPicPr>
          <p:cNvPr id="24" name="그림 23"/>
          <p:cNvPicPr>
            <a:picLocks noChangeAspect="1"/>
          </p:cNvPicPr>
          <p:nvPr/>
        </p:nvPicPr>
        <p:blipFill>
          <a:blip r:embed="rId6"/>
          <a:stretch>
            <a:fillRect/>
          </a:stretch>
        </p:blipFill>
        <p:spPr>
          <a:xfrm>
            <a:off x="1714435" y="874384"/>
            <a:ext cx="215523" cy="215523"/>
          </a:xfrm>
          <a:prstGeom prst="rect">
            <a:avLst/>
          </a:prstGeom>
        </p:spPr>
      </p:pic>
      <p:pic>
        <p:nvPicPr>
          <p:cNvPr id="25" name="그림 24"/>
          <p:cNvPicPr>
            <a:picLocks noChangeAspect="1"/>
          </p:cNvPicPr>
          <p:nvPr/>
        </p:nvPicPr>
        <p:blipFill rotWithShape="1">
          <a:blip r:embed="rId7"/>
          <a:srcRect l="21016" t="95543" r="76568" b="605"/>
          <a:stretch/>
        </p:blipFill>
        <p:spPr>
          <a:xfrm>
            <a:off x="2374888" y="3557484"/>
            <a:ext cx="220980" cy="198121"/>
          </a:xfrm>
          <a:prstGeom prst="rect">
            <a:avLst/>
          </a:prstGeom>
        </p:spPr>
      </p:pic>
    </p:spTree>
    <p:extLst>
      <p:ext uri="{BB962C8B-B14F-4D97-AF65-F5344CB8AC3E}">
        <p14:creationId xmlns:p14="http://schemas.microsoft.com/office/powerpoint/2010/main" val="32265176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슬라이드 번호 개체 틀 1"/>
          <p:cNvSpPr>
            <a:spLocks noGrp="1"/>
          </p:cNvSpPr>
          <p:nvPr>
            <p:ph type="sldNum" sz="quarter" idx="10"/>
          </p:nvPr>
        </p:nvSpPr>
        <p:spPr>
          <a:xfrm>
            <a:off x="720725" y="8726488"/>
            <a:ext cx="5111750" cy="179387"/>
          </a:xfrm>
        </p:spPr>
        <p:txBody>
          <a:bodyPr/>
          <a:lstStyle/>
          <a:p>
            <a:fld id="{3B35B0DF-F1C6-4C4A-A889-4E97B19B0680}" type="slidenum">
              <a:rPr lang="en-US" altLang="ko-KR"/>
              <a:pPr/>
              <a:t>32</a:t>
            </a:fld>
            <a:endParaRPr lang="en-US" altLang="ko-KR"/>
          </a:p>
        </p:txBody>
      </p:sp>
      <p:sp>
        <p:nvSpPr>
          <p:cNvPr id="10" name="TextBox 9"/>
          <p:cNvSpPr txBox="1"/>
          <p:nvPr/>
        </p:nvSpPr>
        <p:spPr>
          <a:xfrm>
            <a:off x="1044575" y="3824424"/>
            <a:ext cx="860425" cy="215444"/>
          </a:xfrm>
          <a:prstGeom prst="rect">
            <a:avLst/>
          </a:prstGeom>
          <a:noFill/>
        </p:spPr>
        <p:txBody>
          <a:bodyPr wrap="square" rtlCol="0">
            <a:spAutoFit/>
          </a:bodyPr>
          <a:lstStyle/>
          <a:p>
            <a:r>
              <a:rPr lang="en-US" altLang="ko-KR" sz="800" dirty="0" smtClean="0">
                <a:solidFill>
                  <a:schemeClr val="bg1"/>
                </a:solidFill>
              </a:rPr>
              <a:t>CH 1 (x2)</a:t>
            </a:r>
            <a:endParaRPr lang="ko-KR" altLang="en-US" sz="800">
              <a:solidFill>
                <a:schemeClr val="bg1"/>
              </a:solidFill>
            </a:endParaRPr>
          </a:p>
        </p:txBody>
      </p:sp>
      <p:sp>
        <p:nvSpPr>
          <p:cNvPr id="11"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12" name="Text Box 14"/>
          <p:cNvSpPr txBox="1">
            <a:spLocks noChangeArrowheads="1"/>
          </p:cNvSpPr>
          <p:nvPr/>
        </p:nvSpPr>
        <p:spPr bwMode="auto">
          <a:xfrm>
            <a:off x="720724" y="1550679"/>
            <a:ext cx="4968875" cy="430887"/>
          </a:xfrm>
          <a:prstGeom prst="rect">
            <a:avLst/>
          </a:prstGeom>
          <a:noFill/>
          <a:ln w="9525">
            <a:noFill/>
            <a:miter lim="800000"/>
            <a:headEnd/>
            <a:tailEnd/>
          </a:ln>
          <a:effectLst/>
        </p:spPr>
        <p:txBody>
          <a:bodyPr>
            <a:spAutoFit/>
          </a:bodyPr>
          <a:lstStyle/>
          <a:p>
            <a:r>
              <a:rPr lang="en-US" altLang="ko-KR" b="1" dirty="0" smtClean="0">
                <a:solidFill>
                  <a:schemeClr val="tx1"/>
                </a:solidFill>
                <a:latin typeface="Arial" panose="020B0604020202020204" pitchFamily="34" charset="0"/>
                <a:cs typeface="Arial" panose="020B0604020202020204" pitchFamily="34" charset="0"/>
              </a:rPr>
              <a:t>15)</a:t>
            </a:r>
            <a:r>
              <a:rPr lang="en-US" altLang="en-US" b="1" dirty="0" smtClean="0">
                <a:solidFill>
                  <a:schemeClr val="tx1"/>
                </a:solidFill>
                <a:latin typeface="Arial" panose="020B0604020202020204" pitchFamily="34" charset="0"/>
                <a:cs typeface="Arial" panose="020B0604020202020204" pitchFamily="34" charset="0"/>
              </a:rPr>
              <a:t> </a:t>
            </a:r>
            <a:r>
              <a:rPr lang="en-US" altLang="ko-KR" b="1" dirty="0">
                <a:solidFill>
                  <a:schemeClr val="tx1"/>
                </a:solidFill>
                <a:latin typeface="Arial" panose="020B0604020202020204" pitchFamily="34" charset="0"/>
                <a:cs typeface="Arial" panose="020B0604020202020204" pitchFamily="34" charset="0"/>
              </a:rPr>
              <a:t>Alarm Control</a:t>
            </a:r>
            <a:endParaRPr lang="en-US" altLang="en-US" b="1" dirty="0">
              <a:solidFill>
                <a:schemeClr val="tx1"/>
              </a:solidFill>
              <a:latin typeface="Arial" panose="020B0604020202020204" pitchFamily="34" charset="0"/>
              <a:cs typeface="Arial" panose="020B0604020202020204" pitchFamily="34" charset="0"/>
            </a:endParaRPr>
          </a:p>
          <a:p>
            <a:pPr fontAlgn="ctr"/>
            <a:r>
              <a:rPr lang="en-US" altLang="en-US" dirty="0">
                <a:solidFill>
                  <a:schemeClr val="tx1"/>
                </a:solidFill>
                <a:latin typeface="Arial" panose="020B0604020202020204" pitchFamily="34" charset="0"/>
                <a:cs typeface="Arial" panose="020B0604020202020204" pitchFamily="34" charset="0"/>
              </a:rPr>
              <a:t>You can </a:t>
            </a:r>
            <a:r>
              <a:rPr lang="en-US" altLang="en-US" dirty="0" smtClean="0">
                <a:solidFill>
                  <a:schemeClr val="tx1"/>
                </a:solidFill>
                <a:latin typeface="Arial" panose="020B0604020202020204" pitchFamily="34" charset="0"/>
                <a:cs typeface="Arial" panose="020B0604020202020204" pitchFamily="34" charset="0"/>
              </a:rPr>
              <a:t>control all alarms connected </a:t>
            </a:r>
            <a:r>
              <a:rPr lang="en-US" altLang="en-US" dirty="0">
                <a:solidFill>
                  <a:schemeClr val="tx1"/>
                </a:solidFill>
                <a:latin typeface="Arial" panose="020B0604020202020204" pitchFamily="34" charset="0"/>
                <a:cs typeface="Arial" panose="020B0604020202020204" pitchFamily="34" charset="0"/>
              </a:rPr>
              <a:t>and </a:t>
            </a:r>
            <a:r>
              <a:rPr lang="en-US" altLang="en-US" dirty="0" smtClean="0">
                <a:solidFill>
                  <a:schemeClr val="tx1"/>
                </a:solidFill>
                <a:latin typeface="Arial" panose="020B0604020202020204" pitchFamily="34" charset="0"/>
                <a:cs typeface="Arial" panose="020B0604020202020204" pitchFamily="34" charset="0"/>
              </a:rPr>
              <a:t>the DVR system buzzer.</a:t>
            </a:r>
            <a:endParaRPr lang="en-US" altLang="ko-KR" dirty="0">
              <a:solidFill>
                <a:schemeClr val="tx1"/>
              </a:solidFill>
              <a:latin typeface="Arial" panose="020B0604020202020204" pitchFamily="34" charset="0"/>
              <a:cs typeface="Arial" panose="020B0604020202020204" pitchFamily="34" charset="0"/>
            </a:endParaRPr>
          </a:p>
        </p:txBody>
      </p:sp>
      <p:sp>
        <p:nvSpPr>
          <p:cNvPr id="13" name="Text Box 10"/>
          <p:cNvSpPr txBox="1">
            <a:spLocks noChangeArrowheads="1"/>
          </p:cNvSpPr>
          <p:nvPr/>
        </p:nvSpPr>
        <p:spPr bwMode="auto">
          <a:xfrm>
            <a:off x="720724" y="856749"/>
            <a:ext cx="4968875" cy="769441"/>
          </a:xfrm>
          <a:prstGeom prst="rect">
            <a:avLst/>
          </a:prstGeom>
          <a:noFill/>
          <a:ln w="9525">
            <a:noFill/>
            <a:miter lim="800000"/>
            <a:headEnd/>
            <a:tailEnd/>
          </a:ln>
          <a:effectLst/>
        </p:spPr>
        <p:txBody>
          <a:bodyPr>
            <a:spAutoFit/>
          </a:bodyPr>
          <a:lstStyle/>
          <a:p>
            <a:r>
              <a:rPr lang="en-US" altLang="ko-KR" b="1" dirty="0" smtClean="0">
                <a:solidFill>
                  <a:schemeClr val="tx1"/>
                </a:solidFill>
                <a:latin typeface="Arial" panose="020B0604020202020204" pitchFamily="34" charset="0"/>
                <a:cs typeface="Arial" panose="020B0604020202020204" pitchFamily="34" charset="0"/>
              </a:rPr>
              <a:t>14)</a:t>
            </a:r>
            <a:r>
              <a:rPr lang="en-US" altLang="en-US" b="1" dirty="0" smtClean="0">
                <a:solidFill>
                  <a:schemeClr val="tx1"/>
                </a:solidFill>
                <a:latin typeface="Arial" panose="020B0604020202020204" pitchFamily="34" charset="0"/>
                <a:cs typeface="Arial" panose="020B0604020202020204" pitchFamily="34" charset="0"/>
              </a:rPr>
              <a:t> </a:t>
            </a:r>
            <a:r>
              <a:rPr lang="en-US" altLang="ko-KR" b="1" dirty="0">
                <a:solidFill>
                  <a:schemeClr val="tx1"/>
                </a:solidFill>
                <a:latin typeface="Arial" panose="020B0604020202020204" pitchFamily="34" charset="0"/>
                <a:cs typeface="Arial" panose="020B0604020202020204" pitchFamily="34" charset="0"/>
              </a:rPr>
              <a:t>Lock/Log In</a:t>
            </a:r>
            <a:endParaRPr lang="en-US" altLang="en-US" b="1" dirty="0">
              <a:solidFill>
                <a:schemeClr val="tx1"/>
              </a:solidFill>
              <a:latin typeface="Arial" panose="020B0604020202020204" pitchFamily="34" charset="0"/>
              <a:cs typeface="Arial" panose="020B0604020202020204" pitchFamily="34" charset="0"/>
            </a:endParaRPr>
          </a:p>
          <a:p>
            <a:pPr fontAlgn="ctr"/>
            <a:r>
              <a:rPr lang="en-US" altLang="en-US" dirty="0">
                <a:solidFill>
                  <a:schemeClr val="tx1"/>
                </a:solidFill>
                <a:latin typeface="Arial" panose="020B0604020202020204" pitchFamily="34" charset="0"/>
                <a:cs typeface="Arial" panose="020B0604020202020204" pitchFamily="34" charset="0"/>
              </a:rPr>
              <a:t>Logs off current user and locks </a:t>
            </a:r>
            <a:r>
              <a:rPr lang="en-US" altLang="en-US" dirty="0" smtClean="0">
                <a:solidFill>
                  <a:schemeClr val="tx1"/>
                </a:solidFill>
                <a:latin typeface="Arial" panose="020B0604020202020204" pitchFamily="34" charset="0"/>
                <a:cs typeface="Arial" panose="020B0604020202020204" pitchFamily="34" charset="0"/>
              </a:rPr>
              <a:t>DVR </a:t>
            </a:r>
            <a:r>
              <a:rPr lang="en-US" altLang="en-US" dirty="0">
                <a:solidFill>
                  <a:schemeClr val="tx1"/>
                </a:solidFill>
                <a:latin typeface="Arial" panose="020B0604020202020204" pitchFamily="34" charset="0"/>
                <a:cs typeface="Arial" panose="020B0604020202020204" pitchFamily="34" charset="0"/>
              </a:rPr>
              <a:t>from any further configuration and screen setup until next Administrator logs in. </a:t>
            </a:r>
            <a:endParaRPr lang="en-US" altLang="en-US" dirty="0" smtClean="0">
              <a:solidFill>
                <a:schemeClr val="tx1"/>
              </a:solidFill>
              <a:latin typeface="Arial" panose="020B0604020202020204" pitchFamily="34" charset="0"/>
              <a:cs typeface="Arial" panose="020B0604020202020204" pitchFamily="34" charset="0"/>
            </a:endParaRPr>
          </a:p>
          <a:p>
            <a:pPr fontAlgn="ctr"/>
            <a:endParaRPr lang="en-US" altLang="ko-KR" dirty="0">
              <a:solidFill>
                <a:schemeClr val="tx1"/>
              </a:solidFill>
              <a:latin typeface="Arial" panose="020B0604020202020204" pitchFamily="34" charset="0"/>
              <a:cs typeface="Arial" panose="020B0604020202020204" pitchFamily="34" charset="0"/>
            </a:endParaRPr>
          </a:p>
        </p:txBody>
      </p:sp>
      <p:pic>
        <p:nvPicPr>
          <p:cNvPr id="15" name="그림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2074" y="2398315"/>
            <a:ext cx="3169052" cy="5057807"/>
          </a:xfrm>
          <a:prstGeom prst="rect">
            <a:avLst/>
          </a:prstGeom>
        </p:spPr>
      </p:pic>
      <p:pic>
        <p:nvPicPr>
          <p:cNvPr id="16" name="그림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2761" y="1550679"/>
            <a:ext cx="1209793" cy="215443"/>
          </a:xfrm>
          <a:prstGeom prst="rect">
            <a:avLst/>
          </a:prstGeom>
        </p:spPr>
      </p:pic>
      <p:pic>
        <p:nvPicPr>
          <p:cNvPr id="19" name="그림 18"/>
          <p:cNvPicPr>
            <a:picLocks noChangeAspect="1"/>
          </p:cNvPicPr>
          <p:nvPr/>
        </p:nvPicPr>
        <p:blipFill>
          <a:blip r:embed="rId4"/>
          <a:stretch>
            <a:fillRect/>
          </a:stretch>
        </p:blipFill>
        <p:spPr>
          <a:xfrm>
            <a:off x="1904999" y="830274"/>
            <a:ext cx="215523" cy="215523"/>
          </a:xfrm>
          <a:prstGeom prst="rect">
            <a:avLst/>
          </a:prstGeom>
        </p:spPr>
      </p:pic>
      <p:pic>
        <p:nvPicPr>
          <p:cNvPr id="20" name="그림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0522" y="826214"/>
            <a:ext cx="768539" cy="219583"/>
          </a:xfrm>
          <a:prstGeom prst="rect">
            <a:avLst/>
          </a:prstGeom>
        </p:spPr>
      </p:pic>
    </p:spTree>
    <p:extLst>
      <p:ext uri="{BB962C8B-B14F-4D97-AF65-F5344CB8AC3E}">
        <p14:creationId xmlns:p14="http://schemas.microsoft.com/office/powerpoint/2010/main" val="21994202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슬라이드 번호 개체 틀 1"/>
          <p:cNvSpPr>
            <a:spLocks noGrp="1"/>
          </p:cNvSpPr>
          <p:nvPr>
            <p:ph type="sldNum" sz="quarter" idx="10"/>
          </p:nvPr>
        </p:nvSpPr>
        <p:spPr>
          <a:xfrm>
            <a:off x="720725" y="8726488"/>
            <a:ext cx="5111750" cy="179387"/>
          </a:xfrm>
        </p:spPr>
        <p:txBody>
          <a:bodyPr/>
          <a:lstStyle/>
          <a:p>
            <a:fld id="{10EBB337-3D48-4E64-BA7C-F451F68FC24F}" type="slidenum">
              <a:rPr lang="en-US" altLang="ko-KR"/>
              <a:pPr/>
              <a:t>33</a:t>
            </a:fld>
            <a:endParaRPr lang="en-US" altLang="ko-KR"/>
          </a:p>
        </p:txBody>
      </p:sp>
      <p:sp>
        <p:nvSpPr>
          <p:cNvPr id="13" name="AutoShape 16"/>
          <p:cNvSpPr>
            <a:spLocks noChangeArrowheads="1"/>
          </p:cNvSpPr>
          <p:nvPr/>
        </p:nvSpPr>
        <p:spPr bwMode="auto">
          <a:xfrm>
            <a:off x="784225" y="841430"/>
            <a:ext cx="3455988" cy="360363"/>
          </a:xfrm>
          <a:prstGeom prst="roundRect">
            <a:avLst>
              <a:gd name="adj" fmla="val 16667"/>
            </a:avLst>
          </a:prstGeom>
          <a:solidFill>
            <a:schemeClr val="accent1"/>
          </a:solidFill>
          <a:ln w="9525">
            <a:solidFill>
              <a:schemeClr val="tx1"/>
            </a:solidFill>
            <a:round/>
            <a:headEnd/>
            <a:tailEnd/>
          </a:ln>
        </p:spPr>
        <p:txBody>
          <a:bodyPr wrap="none" anchor="ctr"/>
          <a:lstStyle/>
          <a:p>
            <a:pPr>
              <a:spcBef>
                <a:spcPct val="50000"/>
              </a:spcBef>
            </a:pPr>
            <a:r>
              <a:rPr lang="en-US" altLang="en-US" sz="1400" b="1" dirty="0">
                <a:solidFill>
                  <a:schemeClr val="tx1"/>
                </a:solidFill>
                <a:latin typeface="Arial" charset="0"/>
              </a:rPr>
              <a:t>3-</a:t>
            </a:r>
            <a:r>
              <a:rPr lang="en-US" altLang="ko-KR" sz="1400" b="1" dirty="0">
                <a:solidFill>
                  <a:schemeClr val="tx1"/>
                </a:solidFill>
                <a:latin typeface="Arial" charset="0"/>
              </a:rPr>
              <a:t>3</a:t>
            </a:r>
            <a:r>
              <a:rPr lang="en-US" altLang="en-US" sz="1400" b="1" dirty="0">
                <a:solidFill>
                  <a:schemeClr val="tx1"/>
                </a:solidFill>
                <a:latin typeface="Arial" charset="0"/>
              </a:rPr>
              <a:t>. Search </a:t>
            </a:r>
            <a:r>
              <a:rPr lang="en-US" altLang="ko-KR" sz="1400" b="1" dirty="0">
                <a:solidFill>
                  <a:schemeClr val="tx1"/>
                </a:solidFill>
                <a:latin typeface="Arial" charset="0"/>
              </a:rPr>
              <a:t>Mode</a:t>
            </a:r>
          </a:p>
        </p:txBody>
      </p:sp>
      <p:sp>
        <p:nvSpPr>
          <p:cNvPr id="14"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19" name="Text Box 4"/>
          <p:cNvSpPr txBox="1">
            <a:spLocks noChangeArrowheads="1"/>
          </p:cNvSpPr>
          <p:nvPr/>
        </p:nvSpPr>
        <p:spPr bwMode="auto">
          <a:xfrm>
            <a:off x="792163" y="1231727"/>
            <a:ext cx="4968875" cy="430887"/>
          </a:xfrm>
          <a:prstGeom prst="rect">
            <a:avLst/>
          </a:prstGeom>
          <a:noFill/>
          <a:ln w="9525">
            <a:noFill/>
            <a:miter lim="800000"/>
            <a:headEnd/>
            <a:tailEnd/>
          </a:ln>
          <a:effectLst/>
        </p:spPr>
        <p:txBody>
          <a:bodyPr>
            <a:spAutoFit/>
          </a:bodyPr>
          <a:lstStyle/>
          <a:p>
            <a:r>
              <a:rPr lang="en-US" altLang="ko-KR" dirty="0">
                <a:solidFill>
                  <a:schemeClr val="tx1"/>
                </a:solidFill>
                <a:latin typeface="Arial" panose="020B0604020202020204" pitchFamily="34" charset="0"/>
                <a:cs typeface="Arial" panose="020B0604020202020204" pitchFamily="34" charset="0"/>
              </a:rPr>
              <a:t>Search mode consists of two different modes of searching.  The video data can be selected by 2</a:t>
            </a:r>
            <a:r>
              <a:rPr lang="en-US" altLang="ko-KR" dirty="0" smtClean="0">
                <a:solidFill>
                  <a:schemeClr val="tx1"/>
                </a:solidFill>
                <a:latin typeface="Arial" panose="020B0604020202020204" pitchFamily="34" charset="0"/>
                <a:cs typeface="Arial" panose="020B0604020202020204" pitchFamily="34" charset="0"/>
              </a:rPr>
              <a:t> </a:t>
            </a:r>
            <a:r>
              <a:rPr lang="en-US" altLang="ko-KR" dirty="0">
                <a:solidFill>
                  <a:schemeClr val="tx1"/>
                </a:solidFill>
                <a:latin typeface="Arial" panose="020B0604020202020204" pitchFamily="34" charset="0"/>
                <a:cs typeface="Arial" panose="020B0604020202020204" pitchFamily="34" charset="0"/>
              </a:rPr>
              <a:t>modes.</a:t>
            </a:r>
          </a:p>
        </p:txBody>
      </p:sp>
      <p:sp>
        <p:nvSpPr>
          <p:cNvPr id="23" name="Text Box 4"/>
          <p:cNvSpPr txBox="1">
            <a:spLocks noChangeArrowheads="1"/>
          </p:cNvSpPr>
          <p:nvPr/>
        </p:nvSpPr>
        <p:spPr bwMode="auto">
          <a:xfrm>
            <a:off x="782944" y="2981923"/>
            <a:ext cx="4968875" cy="430887"/>
          </a:xfrm>
          <a:prstGeom prst="rect">
            <a:avLst/>
          </a:prstGeom>
          <a:noFill/>
          <a:ln w="9525">
            <a:noFill/>
            <a:miter lim="800000"/>
            <a:headEnd/>
            <a:tailEnd/>
          </a:ln>
          <a:effectLst/>
        </p:spPr>
        <p:txBody>
          <a:bodyPr>
            <a:spAutoFit/>
          </a:bodyPr>
          <a:lstStyle/>
          <a:p>
            <a:r>
              <a:rPr lang="en-US" altLang="ko-KR" dirty="0">
                <a:solidFill>
                  <a:schemeClr val="tx1"/>
                </a:solidFill>
                <a:latin typeface="Arial" panose="020B0604020202020204" pitchFamily="34" charset="0"/>
                <a:cs typeface="Arial" panose="020B0604020202020204" pitchFamily="34" charset="0"/>
              </a:rPr>
              <a:t>In each mode, you can check the Event / Bookmark </a:t>
            </a:r>
            <a:r>
              <a:rPr lang="en-US" altLang="ko-KR" dirty="0" smtClean="0">
                <a:solidFill>
                  <a:schemeClr val="tx1"/>
                </a:solidFill>
                <a:latin typeface="Arial" panose="020B0604020202020204" pitchFamily="34" charset="0"/>
                <a:cs typeface="Arial" panose="020B0604020202020204" pitchFamily="34" charset="0"/>
              </a:rPr>
              <a:t>as </a:t>
            </a:r>
            <a:r>
              <a:rPr lang="en-US" altLang="ko-KR" dirty="0">
                <a:solidFill>
                  <a:schemeClr val="tx1"/>
                </a:solidFill>
                <a:latin typeface="Arial" panose="020B0604020202020204" pitchFamily="34" charset="0"/>
                <a:cs typeface="Arial" panose="020B0604020202020204" pitchFamily="34" charset="0"/>
              </a:rPr>
              <a:t>follows, and </a:t>
            </a:r>
            <a:r>
              <a:rPr lang="en-US" altLang="ko-KR" dirty="0" smtClean="0">
                <a:solidFill>
                  <a:schemeClr val="tx1"/>
                </a:solidFill>
                <a:latin typeface="Arial" panose="020B0604020202020204" pitchFamily="34" charset="0"/>
                <a:cs typeface="Arial" panose="020B0604020202020204" pitchFamily="34" charset="0"/>
              </a:rPr>
              <a:t>it moves </a:t>
            </a:r>
            <a:r>
              <a:rPr lang="en-US" altLang="ko-KR" dirty="0">
                <a:solidFill>
                  <a:schemeClr val="tx1"/>
                </a:solidFill>
                <a:latin typeface="Arial" panose="020B0604020202020204" pitchFamily="34" charset="0"/>
                <a:cs typeface="Arial" panose="020B0604020202020204" pitchFamily="34" charset="0"/>
              </a:rPr>
              <a:t>to the corresponding log </a:t>
            </a:r>
            <a:r>
              <a:rPr lang="en-US" altLang="ko-KR" dirty="0" smtClean="0">
                <a:solidFill>
                  <a:schemeClr val="tx1"/>
                </a:solidFill>
                <a:latin typeface="Arial" panose="020B0604020202020204" pitchFamily="34" charset="0"/>
                <a:cs typeface="Arial" panose="020B0604020202020204" pitchFamily="34" charset="0"/>
              </a:rPr>
              <a:t>time by </a:t>
            </a:r>
            <a:r>
              <a:rPr lang="en-US" altLang="ko-KR" dirty="0">
                <a:solidFill>
                  <a:schemeClr val="tx1"/>
                </a:solidFill>
                <a:latin typeface="Arial" panose="020B0604020202020204" pitchFamily="34" charset="0"/>
                <a:cs typeface="Arial" panose="020B0604020202020204" pitchFamily="34" charset="0"/>
              </a:rPr>
              <a:t>double-click</a:t>
            </a:r>
          </a:p>
        </p:txBody>
      </p:sp>
      <p:sp>
        <p:nvSpPr>
          <p:cNvPr id="24" name="Text Box 4"/>
          <p:cNvSpPr txBox="1">
            <a:spLocks noChangeArrowheads="1"/>
          </p:cNvSpPr>
          <p:nvPr/>
        </p:nvSpPr>
        <p:spPr bwMode="auto">
          <a:xfrm>
            <a:off x="819673" y="5854205"/>
            <a:ext cx="4968875" cy="430887"/>
          </a:xfrm>
          <a:prstGeom prst="rect">
            <a:avLst/>
          </a:prstGeom>
          <a:noFill/>
          <a:ln w="9525">
            <a:noFill/>
            <a:miter lim="800000"/>
            <a:headEnd/>
            <a:tailEnd/>
          </a:ln>
          <a:effectLst/>
        </p:spPr>
        <p:txBody>
          <a:bodyPr>
            <a:spAutoFit/>
          </a:bodyPr>
          <a:lstStyle/>
          <a:p>
            <a:r>
              <a:rPr lang="en-US" altLang="ko-KR" dirty="0">
                <a:solidFill>
                  <a:schemeClr val="tx1"/>
                </a:solidFill>
                <a:latin typeface="Arial" panose="020B0604020202020204" pitchFamily="34" charset="0"/>
                <a:cs typeface="Arial" panose="020B0604020202020204" pitchFamily="34" charset="0"/>
              </a:rPr>
              <a:t>The event types and channels that can be changed differ depending on the mode and combination of </a:t>
            </a:r>
            <a:r>
              <a:rPr lang="en-US" altLang="ko-KR" dirty="0" smtClean="0">
                <a:solidFill>
                  <a:schemeClr val="tx1"/>
                </a:solidFill>
                <a:latin typeface="Arial" panose="020B0604020202020204" pitchFamily="34" charset="0"/>
                <a:cs typeface="Arial" panose="020B0604020202020204" pitchFamily="34" charset="0"/>
              </a:rPr>
              <a:t>EVENT/BOOKMARK.</a:t>
            </a:r>
            <a:endParaRPr lang="en-US" altLang="ko-KR" dirty="0">
              <a:solidFill>
                <a:schemeClr val="tx1"/>
              </a:solidFill>
              <a:latin typeface="Arial" panose="020B0604020202020204" pitchFamily="34" charset="0"/>
              <a:cs typeface="Arial" panose="020B0604020202020204" pitchFamily="34" charset="0"/>
            </a:endParaRPr>
          </a:p>
        </p:txBody>
      </p:sp>
      <p:graphicFrame>
        <p:nvGraphicFramePr>
          <p:cNvPr id="25" name="Group 109"/>
          <p:cNvGraphicFramePr>
            <a:graphicFrameLocks noGrp="1"/>
          </p:cNvGraphicFramePr>
          <p:nvPr>
            <p:extLst>
              <p:ext uri="{D42A27DB-BD31-4B8C-83A1-F6EECF244321}">
                <p14:modId xmlns:p14="http://schemas.microsoft.com/office/powerpoint/2010/main" val="2569222595"/>
              </p:ext>
            </p:extLst>
          </p:nvPr>
        </p:nvGraphicFramePr>
        <p:xfrm>
          <a:off x="872840" y="2164537"/>
          <a:ext cx="4026820" cy="731520"/>
        </p:xfrm>
        <a:graphic>
          <a:graphicData uri="http://schemas.openxmlformats.org/drawingml/2006/table">
            <a:tbl>
              <a:tblPr/>
              <a:tblGrid>
                <a:gridCol w="960363"/>
                <a:gridCol w="3066457"/>
              </a:tblGrid>
              <a:tr h="22625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Time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indent="0">
                        <a:buFont typeface="Arial" panose="020B0604020202020204" pitchFamily="34" charset="0"/>
                        <a:buNone/>
                      </a:pP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Search by Month / Day / Time selection.</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625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Panorama</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indent="0">
                        <a:buFont typeface="Arial" panose="020B0604020202020204" pitchFamily="34" charset="0"/>
                        <a:buNone/>
                      </a:pPr>
                      <a:r>
                        <a:rPr lang="en-US" altLang="ko-KR" sz="1000" b="0" i="0" kern="1200" dirty="0" smtClean="0">
                          <a:solidFill>
                            <a:schemeClr val="tx1"/>
                          </a:solidFill>
                          <a:effectLst/>
                          <a:latin typeface="Times New Roman" panose="02020603050405020304" pitchFamily="18" charset="0"/>
                          <a:ea typeface="+mn-ea"/>
                          <a:cs typeface="Times New Roman" panose="02020603050405020304" pitchFamily="18" charset="0"/>
                        </a:rPr>
                        <a:t>Play a specific channel in the entire channel</a:t>
                      </a:r>
                      <a:endPar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82880">
                <a:tc>
                  <a:txBody>
                    <a:bodyPr/>
                    <a:lstStyle/>
                    <a:p>
                      <a:pPr marL="0" marR="0" lvl="0" indent="0" algn="l" defTabSz="914400" rtl="0" eaLnBrk="1" fontAlgn="base" latinLnBrk="1" hangingPunct="1">
                        <a:lnSpc>
                          <a:spcPct val="100000"/>
                        </a:lnSpc>
                        <a:spcBef>
                          <a:spcPct val="20000"/>
                        </a:spcBef>
                        <a:spcAft>
                          <a:spcPct val="0"/>
                        </a:spcAft>
                        <a:buClrTx/>
                        <a:buSzTx/>
                        <a:buFontTx/>
                        <a:buNone/>
                        <a:tabLst/>
                        <a:defRPr/>
                      </a:pP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Thumbnail</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Play the specific channel by user defined interval.</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pic>
        <p:nvPicPr>
          <p:cNvPr id="26" name="그림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840" y="1682734"/>
            <a:ext cx="3478180" cy="327655"/>
          </a:xfrm>
          <a:prstGeom prst="rect">
            <a:avLst/>
          </a:prstGeom>
        </p:spPr>
      </p:pic>
      <p:pic>
        <p:nvPicPr>
          <p:cNvPr id="27" name="그림 26"/>
          <p:cNvPicPr>
            <a:picLocks noChangeAspect="1"/>
          </p:cNvPicPr>
          <p:nvPr/>
        </p:nvPicPr>
        <p:blipFill rotWithShape="1">
          <a:blip r:embed="rId3">
            <a:extLst>
              <a:ext uri="{28A0092B-C50C-407E-A947-70E740481C1C}">
                <a14:useLocalDpi xmlns:a14="http://schemas.microsoft.com/office/drawing/2010/main" val="0"/>
              </a:ext>
            </a:extLst>
          </a:blip>
          <a:srcRect b="41496"/>
          <a:stretch/>
        </p:blipFill>
        <p:spPr>
          <a:xfrm>
            <a:off x="2233560" y="3533501"/>
            <a:ext cx="2006653" cy="2079066"/>
          </a:xfrm>
          <a:prstGeom prst="rect">
            <a:avLst/>
          </a:prstGeom>
        </p:spPr>
      </p:pic>
      <p:graphicFrame>
        <p:nvGraphicFramePr>
          <p:cNvPr id="28" name="표 27"/>
          <p:cNvGraphicFramePr>
            <a:graphicFrameLocks noGrp="1"/>
          </p:cNvGraphicFramePr>
          <p:nvPr>
            <p:extLst>
              <p:ext uri="{D42A27DB-BD31-4B8C-83A1-F6EECF244321}">
                <p14:modId xmlns:p14="http://schemas.microsoft.com/office/powerpoint/2010/main" val="4184731222"/>
              </p:ext>
            </p:extLst>
          </p:nvPr>
        </p:nvGraphicFramePr>
        <p:xfrm>
          <a:off x="826112" y="6405783"/>
          <a:ext cx="4882538" cy="1969494"/>
        </p:xfrm>
        <a:graphic>
          <a:graphicData uri="http://schemas.openxmlformats.org/drawingml/2006/table">
            <a:tbl>
              <a:tblPr/>
              <a:tblGrid>
                <a:gridCol w="1158581"/>
                <a:gridCol w="1752451"/>
                <a:gridCol w="1971506"/>
              </a:tblGrid>
              <a:tr h="417394">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Search Mode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indent="0">
                        <a:buFont typeface="Arial" panose="020B0604020202020204" pitchFamily="34" charset="0"/>
                        <a:buNone/>
                      </a:pP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Event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indent="0">
                        <a:buFont typeface="Arial" panose="020B0604020202020204" pitchFamily="34" charset="0"/>
                        <a:buNone/>
                      </a:pP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Bookmark</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577930">
                <a:tc>
                  <a:txBody>
                    <a:bodyPr/>
                    <a:lstStyle/>
                    <a:p>
                      <a:pPr marL="0" marR="0" lvl="0" indent="0" algn="l" defTabSz="914400" rtl="0" eaLnBrk="1" fontAlgn="base" latinLnBrk="1" hangingPunct="1">
                        <a:lnSpc>
                          <a:spcPct val="100000"/>
                        </a:lnSpc>
                        <a:spcBef>
                          <a:spcPct val="20000"/>
                        </a:spcBef>
                        <a:spcAft>
                          <a:spcPct val="0"/>
                        </a:spcAft>
                        <a:buClrTx/>
                        <a:buSzTx/>
                        <a:buFontTx/>
                        <a:buNone/>
                        <a:tabLst/>
                        <a:defRPr/>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Time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indent="0">
                        <a:buFont typeface="Arial" panose="020B0604020202020204" pitchFamily="34" charset="0"/>
                        <a:buNone/>
                      </a:pP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Both event type and channel can be changed.</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indent="0">
                        <a:buFont typeface="Arial" panose="020B0604020202020204" pitchFamily="34" charset="0"/>
                        <a:buNone/>
                      </a:pP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Both event type and channel cannot be changed.</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577930">
                <a:tc>
                  <a:txBody>
                    <a:bodyPr/>
                    <a:lstStyle/>
                    <a:p>
                      <a:pPr marL="0" marR="0" lvl="0" indent="0" algn="l" defTabSz="914400" rtl="0" eaLnBrk="1" fontAlgn="base" latinLnBrk="1" hangingPunct="1">
                        <a:lnSpc>
                          <a:spcPct val="100000"/>
                        </a:lnSpc>
                        <a:spcBef>
                          <a:spcPct val="20000"/>
                        </a:spcBef>
                        <a:spcAft>
                          <a:spcPct val="0"/>
                        </a:spcAft>
                        <a:buClrTx/>
                        <a:buSzTx/>
                        <a:buFontTx/>
                        <a:buNone/>
                        <a:tabLst/>
                        <a:defRPr/>
                      </a:pPr>
                      <a:r>
                        <a:rPr lang="en-US" altLang="ko-KR" sz="1000" baseline="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Panorama </a:t>
                      </a:r>
                      <a:endParaRPr kumimoji="1" lang="ko-KR" altLang="ko-KR" sz="1000" b="0" i="0" u="none" strike="noStrike" cap="none" normalizeH="0" baseline="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Same as Thumbnail.</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Same as Thumbnail.</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56858">
                <a:tc>
                  <a:txBody>
                    <a:bodyPr/>
                    <a:lstStyle/>
                    <a:p>
                      <a:pPr marL="0" marR="0" lvl="0" indent="0" algn="l" defTabSz="914400" rtl="0" eaLnBrk="1" fontAlgn="base" latinLnBrk="1" hangingPunct="1">
                        <a:lnSpc>
                          <a:spcPct val="100000"/>
                        </a:lnSpc>
                        <a:spcBef>
                          <a:spcPct val="20000"/>
                        </a:spcBef>
                        <a:spcAft>
                          <a:spcPct val="0"/>
                        </a:spcAft>
                        <a:buClrTx/>
                        <a:buSzTx/>
                        <a:buFontTx/>
                        <a:buNone/>
                        <a:tabLst/>
                        <a:defRPr/>
                      </a:pPr>
                      <a:r>
                        <a:rPr lang="en-US" altLang="ko-KR" sz="1000" dirty="0" smtClean="0">
                          <a:solidFill>
                            <a:schemeClr val="accent4">
                              <a:lumMod val="95000"/>
                              <a:lumOff val="5000"/>
                            </a:schemeClr>
                          </a:solidFill>
                          <a:latin typeface="Times New Roman" panose="02020603050405020304" pitchFamily="18" charset="0"/>
                          <a:ea typeface="맑은 고딕" panose="020B0503020000020004" pitchFamily="50" charset="-127"/>
                          <a:cs typeface="Times New Roman" panose="02020603050405020304" pitchFamily="18" charset="0"/>
                        </a:rPr>
                        <a:t>Thumbnail</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Only event type can be changed.</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Both event type and channel cannot be changed.</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297006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슬라이드 번호 개체 틀 1"/>
          <p:cNvSpPr>
            <a:spLocks noGrp="1"/>
          </p:cNvSpPr>
          <p:nvPr>
            <p:ph type="sldNum" sz="quarter" idx="10"/>
          </p:nvPr>
        </p:nvSpPr>
        <p:spPr>
          <a:xfrm>
            <a:off x="720725" y="8726488"/>
            <a:ext cx="5111750" cy="179387"/>
          </a:xfrm>
        </p:spPr>
        <p:txBody>
          <a:bodyPr/>
          <a:lstStyle/>
          <a:p>
            <a:fld id="{10EBB337-3D48-4E64-BA7C-F451F68FC24F}" type="slidenum">
              <a:rPr lang="en-US" altLang="ko-KR"/>
              <a:pPr/>
              <a:t>34</a:t>
            </a:fld>
            <a:endParaRPr lang="en-US" altLang="ko-KR"/>
          </a:p>
        </p:txBody>
      </p:sp>
      <p:sp>
        <p:nvSpPr>
          <p:cNvPr id="14"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15" name="Text Box 4"/>
          <p:cNvSpPr txBox="1">
            <a:spLocks noChangeArrowheads="1"/>
          </p:cNvSpPr>
          <p:nvPr/>
        </p:nvSpPr>
        <p:spPr bwMode="auto">
          <a:xfrm>
            <a:off x="792162" y="925259"/>
            <a:ext cx="4968875" cy="430887"/>
          </a:xfrm>
          <a:prstGeom prst="rect">
            <a:avLst/>
          </a:prstGeom>
          <a:noFill/>
          <a:ln w="9525">
            <a:noFill/>
            <a:miter lim="800000"/>
            <a:headEnd/>
            <a:tailEnd/>
          </a:ln>
          <a:effectLst/>
        </p:spPr>
        <p:txBody>
          <a:bodyPr>
            <a:spAutoFit/>
          </a:bodyPr>
          <a:lstStyle/>
          <a:p>
            <a:r>
              <a:rPr lang="en-US" altLang="ko-KR" dirty="0">
                <a:solidFill>
                  <a:schemeClr val="tx1"/>
                </a:solidFill>
                <a:latin typeface="Arial" panose="020B0604020202020204" pitchFamily="34" charset="0"/>
                <a:cs typeface="Arial" panose="020B0604020202020204" pitchFamily="34" charset="0"/>
              </a:rPr>
              <a:t>Change pages in time mode:</a:t>
            </a:r>
          </a:p>
          <a:p>
            <a:r>
              <a:rPr lang="en-US" altLang="ko-KR" dirty="0">
                <a:solidFill>
                  <a:schemeClr val="tx1"/>
                </a:solidFill>
                <a:latin typeface="Arial" panose="020B0604020202020204" pitchFamily="34" charset="0"/>
                <a:cs typeface="Arial" panose="020B0604020202020204" pitchFamily="34" charset="0"/>
              </a:rPr>
              <a:t>The page can be changed in two ways as </a:t>
            </a:r>
            <a:r>
              <a:rPr lang="en-US" altLang="ko-KR" dirty="0" smtClean="0">
                <a:solidFill>
                  <a:schemeClr val="tx1"/>
                </a:solidFill>
                <a:latin typeface="Arial" panose="020B0604020202020204" pitchFamily="34" charset="0"/>
                <a:cs typeface="Arial" panose="020B0604020202020204" pitchFamily="34" charset="0"/>
              </a:rPr>
              <a:t>follows.</a:t>
            </a:r>
            <a:endParaRPr lang="en-US" altLang="ko-KR" dirty="0">
              <a:solidFill>
                <a:schemeClr val="tx1"/>
              </a:solidFill>
              <a:latin typeface="Arial" panose="020B0604020202020204" pitchFamily="34" charset="0"/>
              <a:cs typeface="Arial" panose="020B0604020202020204" pitchFamily="34" charset="0"/>
            </a:endParaRPr>
          </a:p>
        </p:txBody>
      </p:sp>
      <p:sp>
        <p:nvSpPr>
          <p:cNvPr id="18" name="Text Box 4"/>
          <p:cNvSpPr txBox="1">
            <a:spLocks noChangeArrowheads="1"/>
          </p:cNvSpPr>
          <p:nvPr/>
        </p:nvSpPr>
        <p:spPr bwMode="auto">
          <a:xfrm>
            <a:off x="792162" y="3330056"/>
            <a:ext cx="4968875" cy="600164"/>
          </a:xfrm>
          <a:prstGeom prst="rect">
            <a:avLst/>
          </a:prstGeom>
          <a:noFill/>
          <a:ln w="9525">
            <a:noFill/>
            <a:miter lim="800000"/>
            <a:headEnd/>
            <a:tailEnd/>
          </a:ln>
          <a:effectLst/>
        </p:spPr>
        <p:txBody>
          <a:bodyPr>
            <a:spAutoFit/>
          </a:bodyPr>
          <a:lstStyle/>
          <a:p>
            <a:r>
              <a:rPr lang="en-US" altLang="ko-KR" dirty="0" smtClean="0">
                <a:solidFill>
                  <a:schemeClr val="tx1"/>
                </a:solidFill>
                <a:latin typeface="Arial" panose="020B0604020202020204" pitchFamily="34" charset="0"/>
                <a:cs typeface="Arial" panose="020B0604020202020204" pitchFamily="34" charset="0"/>
              </a:rPr>
              <a:t>In </a:t>
            </a:r>
            <a:r>
              <a:rPr lang="en-US" altLang="ko-KR" dirty="0">
                <a:solidFill>
                  <a:schemeClr val="tx1"/>
                </a:solidFill>
                <a:latin typeface="Arial" panose="020B0604020202020204" pitchFamily="34" charset="0"/>
                <a:cs typeface="Arial" panose="020B0604020202020204" pitchFamily="34" charset="0"/>
              </a:rPr>
              <a:t>the case of the </a:t>
            </a:r>
            <a:r>
              <a:rPr lang="en-US" altLang="ko-KR" dirty="0" smtClean="0">
                <a:solidFill>
                  <a:schemeClr val="tx1"/>
                </a:solidFill>
                <a:latin typeface="Arial" panose="020B0604020202020204" pitchFamily="34" charset="0"/>
                <a:cs typeface="Arial" panose="020B0604020202020204" pitchFamily="34" charset="0"/>
              </a:rPr>
              <a:t>page mode, </a:t>
            </a:r>
            <a:r>
              <a:rPr lang="en-US" altLang="ko-KR" dirty="0">
                <a:solidFill>
                  <a:schemeClr val="tx1"/>
                </a:solidFill>
                <a:latin typeface="Arial" panose="020B0604020202020204" pitchFamily="34" charset="0"/>
                <a:cs typeface="Arial" panose="020B0604020202020204" pitchFamily="34" charset="0"/>
              </a:rPr>
              <a:t>it operates in the same way as the live view. User </a:t>
            </a:r>
            <a:r>
              <a:rPr lang="en-US" altLang="ko-KR" dirty="0" smtClean="0">
                <a:solidFill>
                  <a:schemeClr val="tx1"/>
                </a:solidFill>
                <a:latin typeface="Arial" panose="020B0604020202020204" pitchFamily="34" charset="0"/>
                <a:cs typeface="Arial" panose="020B0604020202020204" pitchFamily="34" charset="0"/>
              </a:rPr>
              <a:t>Selection mode </a:t>
            </a:r>
            <a:r>
              <a:rPr lang="en-US" altLang="ko-KR" dirty="0">
                <a:solidFill>
                  <a:schemeClr val="tx1"/>
                </a:solidFill>
                <a:latin typeface="Arial" panose="020B0604020202020204" pitchFamily="34" charset="0"/>
                <a:cs typeface="Arial" panose="020B0604020202020204" pitchFamily="34" charset="0"/>
              </a:rPr>
              <a:t>is changed to 1 division of the corresponding channel when clicked. </a:t>
            </a:r>
            <a:r>
              <a:rPr lang="en-US" altLang="ko-KR" dirty="0" smtClean="0">
                <a:solidFill>
                  <a:schemeClr val="tx1"/>
                </a:solidFill>
                <a:latin typeface="Arial" panose="020B0604020202020204" pitchFamily="34" charset="0"/>
                <a:cs typeface="Arial" panose="020B0604020202020204" pitchFamily="34" charset="0"/>
              </a:rPr>
              <a:t>To </a:t>
            </a:r>
            <a:r>
              <a:rPr lang="en-US" altLang="ko-KR" dirty="0">
                <a:solidFill>
                  <a:schemeClr val="tx1"/>
                </a:solidFill>
                <a:latin typeface="Arial" panose="020B0604020202020204" pitchFamily="34" charset="0"/>
                <a:cs typeface="Arial" panose="020B0604020202020204" pitchFamily="34" charset="0"/>
              </a:rPr>
              <a:t>switch between the two modes, click this </a:t>
            </a:r>
            <a:r>
              <a:rPr lang="en-US" altLang="ko-KR" dirty="0" smtClean="0">
                <a:solidFill>
                  <a:schemeClr val="tx1"/>
                </a:solidFill>
                <a:latin typeface="Arial" panose="020B0604020202020204" pitchFamily="34" charset="0"/>
                <a:cs typeface="Arial" panose="020B0604020202020204" pitchFamily="34" charset="0"/>
              </a:rPr>
              <a:t>       icon</a:t>
            </a:r>
            <a:r>
              <a:rPr lang="en-US" altLang="ko-KR" dirty="0">
                <a:solidFill>
                  <a:schemeClr val="tx1"/>
                </a:solidFill>
                <a:latin typeface="Arial" panose="020B0604020202020204" pitchFamily="34" charset="0"/>
                <a:cs typeface="Arial" panose="020B0604020202020204" pitchFamily="34" charset="0"/>
              </a:rPr>
              <a:t>.</a:t>
            </a:r>
          </a:p>
        </p:txBody>
      </p:sp>
      <p:sp>
        <p:nvSpPr>
          <p:cNvPr id="19" name="Text Box 4"/>
          <p:cNvSpPr txBox="1">
            <a:spLocks noChangeArrowheads="1"/>
          </p:cNvSpPr>
          <p:nvPr/>
        </p:nvSpPr>
        <p:spPr bwMode="auto">
          <a:xfrm>
            <a:off x="1402081" y="2932928"/>
            <a:ext cx="982980" cy="261610"/>
          </a:xfrm>
          <a:prstGeom prst="rect">
            <a:avLst/>
          </a:prstGeom>
          <a:noFill/>
          <a:ln w="9525">
            <a:noFill/>
            <a:miter lim="800000"/>
            <a:headEnd/>
            <a:tailEnd/>
          </a:ln>
          <a:effectLst/>
        </p:spPr>
        <p:txBody>
          <a:bodyPr wrap="square">
            <a:spAutoFit/>
          </a:bodyPr>
          <a:lstStyle/>
          <a:p>
            <a:r>
              <a:rPr lang="en-US" altLang="ko-KR" dirty="0" smtClean="0">
                <a:solidFill>
                  <a:schemeClr val="tx1"/>
                </a:solidFill>
              </a:rPr>
              <a:t>(Page Mode)</a:t>
            </a:r>
            <a:endParaRPr lang="en-US" altLang="ko-KR" dirty="0">
              <a:solidFill>
                <a:schemeClr val="tx1"/>
              </a:solidFill>
            </a:endParaRPr>
          </a:p>
        </p:txBody>
      </p:sp>
      <p:sp>
        <p:nvSpPr>
          <p:cNvPr id="20" name="Text Box 4"/>
          <p:cNvSpPr txBox="1">
            <a:spLocks noChangeArrowheads="1"/>
          </p:cNvSpPr>
          <p:nvPr/>
        </p:nvSpPr>
        <p:spPr bwMode="auto">
          <a:xfrm>
            <a:off x="3971567" y="2932928"/>
            <a:ext cx="1459859" cy="261610"/>
          </a:xfrm>
          <a:prstGeom prst="rect">
            <a:avLst/>
          </a:prstGeom>
          <a:noFill/>
          <a:ln w="9525">
            <a:noFill/>
            <a:miter lim="800000"/>
            <a:headEnd/>
            <a:tailEnd/>
          </a:ln>
          <a:effectLst/>
        </p:spPr>
        <p:txBody>
          <a:bodyPr wrap="square">
            <a:spAutoFit/>
          </a:bodyPr>
          <a:lstStyle/>
          <a:p>
            <a:r>
              <a:rPr lang="en-US" altLang="ko-KR" dirty="0" smtClean="0">
                <a:solidFill>
                  <a:schemeClr val="tx1"/>
                </a:solidFill>
              </a:rPr>
              <a:t>(User Selection mode)</a:t>
            </a:r>
            <a:endParaRPr lang="en-US" altLang="ko-KR" dirty="0">
              <a:solidFill>
                <a:schemeClr val="tx1"/>
              </a:solidFill>
            </a:endParaRPr>
          </a:p>
        </p:txBody>
      </p:sp>
      <p:sp>
        <p:nvSpPr>
          <p:cNvPr id="21" name="Text Box 4"/>
          <p:cNvSpPr txBox="1">
            <a:spLocks noChangeArrowheads="1"/>
          </p:cNvSpPr>
          <p:nvPr/>
        </p:nvSpPr>
        <p:spPr bwMode="auto">
          <a:xfrm>
            <a:off x="792161" y="4360827"/>
            <a:ext cx="4968875" cy="1107996"/>
          </a:xfrm>
          <a:prstGeom prst="rect">
            <a:avLst/>
          </a:prstGeom>
          <a:noFill/>
          <a:ln w="9525">
            <a:noFill/>
            <a:miter lim="800000"/>
            <a:headEnd/>
            <a:tailEnd/>
          </a:ln>
          <a:effectLst/>
        </p:spPr>
        <p:txBody>
          <a:bodyPr>
            <a:spAutoFit/>
          </a:bodyPr>
          <a:lstStyle/>
          <a:p>
            <a:r>
              <a:rPr lang="en-US" altLang="ko-KR" dirty="0">
                <a:solidFill>
                  <a:schemeClr val="tx1"/>
                </a:solidFill>
                <a:latin typeface="Arial" panose="020B0604020202020204" pitchFamily="34" charset="0"/>
                <a:cs typeface="Arial" panose="020B0604020202020204" pitchFamily="34" charset="0"/>
              </a:rPr>
              <a:t>Change channels in </a:t>
            </a:r>
            <a:r>
              <a:rPr lang="en-US" altLang="ko-KR" dirty="0" smtClean="0">
                <a:solidFill>
                  <a:schemeClr val="tx1"/>
                </a:solidFill>
                <a:latin typeface="Arial" panose="020B0604020202020204" pitchFamily="34" charset="0"/>
                <a:cs typeface="Arial" panose="020B0604020202020204" pitchFamily="34" charset="0"/>
              </a:rPr>
              <a:t>panorama/thumbnail </a:t>
            </a:r>
            <a:r>
              <a:rPr lang="en-US" altLang="ko-KR" dirty="0">
                <a:solidFill>
                  <a:schemeClr val="tx1"/>
                </a:solidFill>
                <a:latin typeface="Arial" panose="020B0604020202020204" pitchFamily="34" charset="0"/>
                <a:cs typeface="Arial" panose="020B0604020202020204" pitchFamily="34" charset="0"/>
              </a:rPr>
              <a:t>mode:</a:t>
            </a:r>
          </a:p>
          <a:p>
            <a:r>
              <a:rPr lang="en-US" altLang="ko-KR" dirty="0">
                <a:solidFill>
                  <a:schemeClr val="tx1"/>
                </a:solidFill>
                <a:latin typeface="Arial" panose="020B0604020202020204" pitchFamily="34" charset="0"/>
                <a:cs typeface="Arial" panose="020B0604020202020204" pitchFamily="34" charset="0"/>
              </a:rPr>
              <a:t>The function changes by changing the target channel, not by changing the page. When clicked, the target channel is changed. The difference from User Selection in Time Mode is that User Selection in Time Mode also changes the split mode, but this function only changes the target channel and does not change the split mode.</a:t>
            </a:r>
          </a:p>
        </p:txBody>
      </p:sp>
      <p:pic>
        <p:nvPicPr>
          <p:cNvPr id="22" name="그림 21"/>
          <p:cNvPicPr>
            <a:picLocks noChangeAspect="1"/>
          </p:cNvPicPr>
          <p:nvPr/>
        </p:nvPicPr>
        <p:blipFill>
          <a:blip r:embed="rId2"/>
          <a:stretch>
            <a:fillRect/>
          </a:stretch>
        </p:blipFill>
        <p:spPr>
          <a:xfrm>
            <a:off x="4522928" y="3704997"/>
            <a:ext cx="140468" cy="148061"/>
          </a:xfrm>
          <a:prstGeom prst="rect">
            <a:avLst/>
          </a:prstGeom>
        </p:spPr>
      </p:pic>
      <p:pic>
        <p:nvPicPr>
          <p:cNvPr id="24" name="그림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4725" y="1562874"/>
            <a:ext cx="2246311" cy="1108662"/>
          </a:xfrm>
          <a:prstGeom prst="rect">
            <a:avLst/>
          </a:prstGeom>
        </p:spPr>
      </p:pic>
      <p:pic>
        <p:nvPicPr>
          <p:cNvPr id="26" name="그림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162" y="1558344"/>
            <a:ext cx="2250440" cy="1110700"/>
          </a:xfrm>
          <a:prstGeom prst="rect">
            <a:avLst/>
          </a:prstGeom>
        </p:spPr>
      </p:pic>
      <p:pic>
        <p:nvPicPr>
          <p:cNvPr id="30" name="그림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473" y="5605936"/>
            <a:ext cx="2057638" cy="1015544"/>
          </a:xfrm>
          <a:prstGeom prst="rect">
            <a:avLst/>
          </a:prstGeom>
        </p:spPr>
      </p:pic>
    </p:spTree>
    <p:extLst>
      <p:ext uri="{BB962C8B-B14F-4D97-AF65-F5344CB8AC3E}">
        <p14:creationId xmlns:p14="http://schemas.microsoft.com/office/powerpoint/2010/main" val="28274182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그림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7030" y="1548978"/>
            <a:ext cx="4992622" cy="2808350"/>
          </a:xfrm>
          <a:prstGeom prst="rect">
            <a:avLst/>
          </a:prstGeom>
        </p:spPr>
      </p:pic>
      <p:sp>
        <p:nvSpPr>
          <p:cNvPr id="12" name="슬라이드 번호 개체 틀 1"/>
          <p:cNvSpPr>
            <a:spLocks noGrp="1"/>
          </p:cNvSpPr>
          <p:nvPr>
            <p:ph type="sldNum" sz="quarter" idx="10"/>
          </p:nvPr>
        </p:nvSpPr>
        <p:spPr>
          <a:xfrm>
            <a:off x="720725" y="8726488"/>
            <a:ext cx="5111750" cy="179387"/>
          </a:xfrm>
        </p:spPr>
        <p:txBody>
          <a:bodyPr/>
          <a:lstStyle/>
          <a:p>
            <a:fld id="{10EBB337-3D48-4E64-BA7C-F451F68FC24F}" type="slidenum">
              <a:rPr lang="en-US" altLang="ko-KR"/>
              <a:pPr/>
              <a:t>35</a:t>
            </a:fld>
            <a:endParaRPr lang="en-US" altLang="ko-KR"/>
          </a:p>
        </p:txBody>
      </p:sp>
      <p:sp>
        <p:nvSpPr>
          <p:cNvPr id="13" name="Rectangle 11"/>
          <p:cNvSpPr>
            <a:spLocks noChangeArrowheads="1"/>
          </p:cNvSpPr>
          <p:nvPr/>
        </p:nvSpPr>
        <p:spPr bwMode="auto">
          <a:xfrm>
            <a:off x="0" y="1762505"/>
            <a:ext cx="6553200" cy="0"/>
          </a:xfrm>
          <a:prstGeom prst="rect">
            <a:avLst/>
          </a:prstGeom>
          <a:noFill/>
          <a:ln w="9525" algn="ctr">
            <a:noFill/>
            <a:miter lim="800000"/>
            <a:headEnd/>
            <a:tailEnd/>
          </a:ln>
          <a:effectLst/>
        </p:spPr>
        <p:txBody>
          <a:bodyPr wrap="none" anchor="ctr">
            <a:spAutoFit/>
          </a:bodyPr>
          <a:lstStyle/>
          <a:p>
            <a:endParaRPr lang="ko-KR" altLang="en-US"/>
          </a:p>
        </p:txBody>
      </p:sp>
      <p:sp>
        <p:nvSpPr>
          <p:cNvPr id="14" name="Rectangle 13"/>
          <p:cNvSpPr>
            <a:spLocks noChangeArrowheads="1"/>
          </p:cNvSpPr>
          <p:nvPr/>
        </p:nvSpPr>
        <p:spPr bwMode="auto">
          <a:xfrm>
            <a:off x="0" y="1748218"/>
            <a:ext cx="6553200" cy="0"/>
          </a:xfrm>
          <a:prstGeom prst="rect">
            <a:avLst/>
          </a:prstGeom>
          <a:noFill/>
          <a:ln w="9525" algn="ctr">
            <a:noFill/>
            <a:miter lim="800000"/>
            <a:headEnd/>
            <a:tailEnd/>
          </a:ln>
          <a:effectLst/>
        </p:spPr>
        <p:txBody>
          <a:bodyPr wrap="none" anchor="ctr">
            <a:spAutoFit/>
          </a:bodyPr>
          <a:lstStyle/>
          <a:p>
            <a:endParaRPr lang="ko-KR" altLang="en-US"/>
          </a:p>
        </p:txBody>
      </p:sp>
      <p:sp>
        <p:nvSpPr>
          <p:cNvPr id="15" name="Text Box 15"/>
          <p:cNvSpPr txBox="1">
            <a:spLocks noChangeArrowheads="1"/>
          </p:cNvSpPr>
          <p:nvPr/>
        </p:nvSpPr>
        <p:spPr bwMode="auto">
          <a:xfrm>
            <a:off x="720724" y="791971"/>
            <a:ext cx="4968875" cy="260350"/>
          </a:xfrm>
          <a:prstGeom prst="rect">
            <a:avLst/>
          </a:prstGeom>
          <a:noFill/>
          <a:ln w="9525">
            <a:noFill/>
            <a:miter lim="800000"/>
            <a:headEnd/>
            <a:tailEnd/>
          </a:ln>
          <a:effectLst/>
        </p:spPr>
        <p:txBody>
          <a:bodyPr>
            <a:spAutoFit/>
          </a:bodyPr>
          <a:lstStyle/>
          <a:p>
            <a:r>
              <a:rPr lang="en-US" altLang="en-US" b="1" dirty="0">
                <a:solidFill>
                  <a:schemeClr val="tx1"/>
                </a:solidFill>
                <a:latin typeface="Arial" panose="020B0604020202020204" pitchFamily="34" charset="0"/>
                <a:cs typeface="Arial" panose="020B0604020202020204" pitchFamily="34" charset="0"/>
              </a:rPr>
              <a:t>3-</a:t>
            </a:r>
            <a:r>
              <a:rPr lang="en-US" altLang="ko-KR" b="1" dirty="0">
                <a:solidFill>
                  <a:schemeClr val="tx1"/>
                </a:solidFill>
                <a:latin typeface="Arial" panose="020B0604020202020204" pitchFamily="34" charset="0"/>
                <a:cs typeface="Arial" panose="020B0604020202020204" pitchFamily="34" charset="0"/>
              </a:rPr>
              <a:t>3</a:t>
            </a:r>
            <a:r>
              <a:rPr lang="en-US" altLang="en-US" b="1" dirty="0">
                <a:solidFill>
                  <a:schemeClr val="tx1"/>
                </a:solidFill>
                <a:latin typeface="Arial" panose="020B0604020202020204" pitchFamily="34" charset="0"/>
                <a:cs typeface="Arial" panose="020B0604020202020204" pitchFamily="34" charset="0"/>
              </a:rPr>
              <a:t>-</a:t>
            </a:r>
            <a:r>
              <a:rPr lang="en-US" altLang="ko-KR" b="1" dirty="0">
                <a:solidFill>
                  <a:schemeClr val="tx1"/>
                </a:solidFill>
                <a:latin typeface="Arial" panose="020B0604020202020204" pitchFamily="34" charset="0"/>
                <a:cs typeface="Arial" panose="020B0604020202020204" pitchFamily="34" charset="0"/>
              </a:rPr>
              <a:t>1</a:t>
            </a:r>
            <a:r>
              <a:rPr lang="en-US" altLang="en-US" b="1" dirty="0">
                <a:solidFill>
                  <a:schemeClr val="tx1"/>
                </a:solidFill>
                <a:latin typeface="Arial" panose="020B0604020202020204" pitchFamily="34" charset="0"/>
                <a:cs typeface="Arial" panose="020B0604020202020204" pitchFamily="34" charset="0"/>
              </a:rPr>
              <a:t>. </a:t>
            </a:r>
            <a:r>
              <a:rPr lang="en-US" altLang="ko-KR" b="1" dirty="0">
                <a:solidFill>
                  <a:schemeClr val="tx1"/>
                </a:solidFill>
                <a:latin typeface="Arial" panose="020B0604020202020204" pitchFamily="34" charset="0"/>
                <a:cs typeface="Arial" panose="020B0604020202020204" pitchFamily="34" charset="0"/>
              </a:rPr>
              <a:t>Search Selection Type</a:t>
            </a:r>
          </a:p>
        </p:txBody>
      </p:sp>
      <p:sp>
        <p:nvSpPr>
          <p:cNvPr id="18" name="Text Box 17"/>
          <p:cNvSpPr txBox="1">
            <a:spLocks noChangeArrowheads="1"/>
          </p:cNvSpPr>
          <p:nvPr/>
        </p:nvSpPr>
        <p:spPr bwMode="auto">
          <a:xfrm>
            <a:off x="711199" y="1153949"/>
            <a:ext cx="4968875" cy="260350"/>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1) Time Based search selection </a:t>
            </a:r>
          </a:p>
        </p:txBody>
      </p:sp>
      <p:sp>
        <p:nvSpPr>
          <p:cNvPr id="19" name="Text Box 20"/>
          <p:cNvSpPr txBox="1">
            <a:spLocks noChangeArrowheads="1"/>
          </p:cNvSpPr>
          <p:nvPr/>
        </p:nvSpPr>
        <p:spPr bwMode="auto">
          <a:xfrm>
            <a:off x="825006" y="4504449"/>
            <a:ext cx="4968875" cy="769441"/>
          </a:xfrm>
          <a:prstGeom prst="rect">
            <a:avLst/>
          </a:prstGeom>
          <a:noFill/>
          <a:ln w="9525">
            <a:noFill/>
            <a:miter lim="800000"/>
            <a:headEnd/>
            <a:tailEnd/>
          </a:ln>
          <a:effectLst/>
        </p:spPr>
        <p:txBody>
          <a:bodyPr>
            <a:spAutoFit/>
          </a:bodyPr>
          <a:lstStyle/>
          <a:p>
            <a:pPr marL="171450" indent="-171450">
              <a:buFont typeface="Arial" panose="020B0604020202020204" pitchFamily="34" charset="0"/>
              <a:buChar char="•"/>
            </a:pPr>
            <a:r>
              <a:rPr lang="en-US" altLang="ko-KR" dirty="0" smtClean="0">
                <a:solidFill>
                  <a:schemeClr val="tx1"/>
                </a:solidFill>
                <a:latin typeface="Arial" panose="020B0604020202020204" pitchFamily="34" charset="0"/>
                <a:cs typeface="Arial" panose="020B0604020202020204" pitchFamily="34" charset="0"/>
              </a:rPr>
              <a:t>Select </a:t>
            </a:r>
            <a:r>
              <a:rPr lang="en-US" altLang="ko-KR" dirty="0">
                <a:solidFill>
                  <a:schemeClr val="tx1"/>
                </a:solidFill>
                <a:latin typeface="Arial" panose="020B0604020202020204" pitchFamily="34" charset="0"/>
                <a:cs typeface="Arial" panose="020B0604020202020204" pitchFamily="34" charset="0"/>
              </a:rPr>
              <a:t>the Date you wish to view by selecting a Date from </a:t>
            </a:r>
            <a:r>
              <a:rPr lang="en-US" altLang="ko-KR" dirty="0" smtClean="0">
                <a:solidFill>
                  <a:schemeClr val="tx1"/>
                </a:solidFill>
                <a:latin typeface="Arial" panose="020B0604020202020204" pitchFamily="34" charset="0"/>
                <a:cs typeface="Arial" panose="020B0604020202020204" pitchFamily="34" charset="0"/>
              </a:rPr>
              <a:t>Calendar. </a:t>
            </a:r>
            <a:endParaRPr lang="en-US" altLang="ko-KR"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dirty="0" smtClean="0">
                <a:solidFill>
                  <a:schemeClr val="tx1"/>
                </a:solidFill>
                <a:latin typeface="Arial" panose="020B0604020202020204" pitchFamily="34" charset="0"/>
                <a:cs typeface="Arial" panose="020B0604020202020204" pitchFamily="34" charset="0"/>
              </a:rPr>
              <a:t>Select </a:t>
            </a:r>
            <a:r>
              <a:rPr lang="en-US" altLang="ko-KR" dirty="0">
                <a:solidFill>
                  <a:schemeClr val="tx1"/>
                </a:solidFill>
                <a:latin typeface="Arial" panose="020B0604020202020204" pitchFamily="34" charset="0"/>
                <a:cs typeface="Arial" panose="020B0604020202020204" pitchFamily="34" charset="0"/>
              </a:rPr>
              <a:t>time you wish to view by selecting a time from Time </a:t>
            </a:r>
            <a:r>
              <a:rPr lang="en-US" altLang="ko-KR" dirty="0" smtClean="0">
                <a:solidFill>
                  <a:schemeClr val="tx1"/>
                </a:solidFill>
                <a:latin typeface="Arial" panose="020B0604020202020204" pitchFamily="34" charset="0"/>
                <a:cs typeface="Arial" panose="020B0604020202020204" pitchFamily="34" charset="0"/>
              </a:rPr>
              <a:t>Line.</a:t>
            </a:r>
          </a:p>
          <a:p>
            <a:pPr marL="171450" indent="-171450">
              <a:buFont typeface="Arial" panose="020B0604020202020204" pitchFamily="34" charset="0"/>
              <a:buChar char="•"/>
            </a:pPr>
            <a:r>
              <a:rPr lang="en-US" altLang="ko-KR" dirty="0" smtClean="0">
                <a:solidFill>
                  <a:schemeClr val="tx1"/>
                </a:solidFill>
                <a:latin typeface="Arial" panose="020B0604020202020204" pitchFamily="34" charset="0"/>
                <a:cs typeface="Arial" panose="020B0604020202020204" pitchFamily="34" charset="0"/>
              </a:rPr>
              <a:t>You </a:t>
            </a:r>
            <a:r>
              <a:rPr lang="en-US" altLang="ko-KR" dirty="0">
                <a:solidFill>
                  <a:schemeClr val="tx1"/>
                </a:solidFill>
                <a:latin typeface="Arial" panose="020B0604020202020204" pitchFamily="34" charset="0"/>
                <a:cs typeface="Arial" panose="020B0604020202020204" pitchFamily="34" charset="0"/>
              </a:rPr>
              <a:t>may click on Refresh, </a:t>
            </a:r>
            <a:r>
              <a:rPr lang="en-US" altLang="ko-KR" dirty="0" smtClean="0">
                <a:solidFill>
                  <a:schemeClr val="tx1"/>
                </a:solidFill>
                <a:latin typeface="Arial" panose="020B0604020202020204" pitchFamily="34" charset="0"/>
                <a:cs typeface="Arial" panose="020B0604020202020204" pitchFamily="34" charset="0"/>
              </a:rPr>
              <a:t>Backup</a:t>
            </a:r>
            <a:r>
              <a:rPr lang="en-US" altLang="ko-KR" dirty="0">
                <a:solidFill>
                  <a:schemeClr val="tx1"/>
                </a:solidFill>
                <a:latin typeface="Arial" panose="020B0604020202020204" pitchFamily="34" charset="0"/>
                <a:cs typeface="Arial" panose="020B0604020202020204" pitchFamily="34" charset="0"/>
              </a:rPr>
              <a:t>, Import, Exit , Full </a:t>
            </a:r>
            <a:r>
              <a:rPr lang="en-US" altLang="ko-KR" dirty="0" smtClean="0">
                <a:solidFill>
                  <a:schemeClr val="tx1"/>
                </a:solidFill>
                <a:latin typeface="Arial" panose="020B0604020202020204" pitchFamily="34" charset="0"/>
                <a:cs typeface="Arial" panose="020B0604020202020204" pitchFamily="34" charset="0"/>
              </a:rPr>
              <a:t>Screen, Hide </a:t>
            </a:r>
            <a:r>
              <a:rPr lang="en-US" altLang="ko-KR" dirty="0">
                <a:solidFill>
                  <a:schemeClr val="tx1"/>
                </a:solidFill>
                <a:latin typeface="Arial" panose="020B0604020202020204" pitchFamily="34" charset="0"/>
                <a:cs typeface="Arial" panose="020B0604020202020204" pitchFamily="34" charset="0"/>
              </a:rPr>
              <a:t>for additional features and </a:t>
            </a:r>
            <a:r>
              <a:rPr lang="en-US" altLang="ko-KR" dirty="0" smtClean="0">
                <a:solidFill>
                  <a:schemeClr val="tx1"/>
                </a:solidFill>
                <a:latin typeface="Arial" panose="020B0604020202020204" pitchFamily="34" charset="0"/>
                <a:cs typeface="Arial" panose="020B0604020202020204" pitchFamily="34" charset="0"/>
              </a:rPr>
              <a:t>options.</a:t>
            </a:r>
            <a:endParaRPr lang="en-US" altLang="ko-KR" dirty="0">
              <a:solidFill>
                <a:schemeClr val="tx1"/>
              </a:solidFill>
              <a:latin typeface="Arial" panose="020B0604020202020204" pitchFamily="34" charset="0"/>
              <a:cs typeface="Arial" panose="020B0604020202020204" pitchFamily="34" charset="0"/>
            </a:endParaRPr>
          </a:p>
        </p:txBody>
      </p:sp>
      <p:sp>
        <p:nvSpPr>
          <p:cNvPr id="20"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21" name="그림 20" descr="16CH_PLAY_woodd.png"/>
          <p:cNvPicPr>
            <a:picLocks noChangeAspect="1"/>
          </p:cNvPicPr>
          <p:nvPr/>
        </p:nvPicPr>
        <p:blipFill>
          <a:blip r:embed="rId3" cstate="print"/>
          <a:stretch>
            <a:fillRect/>
          </a:stretch>
        </p:blipFill>
        <p:spPr>
          <a:xfrm>
            <a:off x="1600200" y="1548978"/>
            <a:ext cx="4139453" cy="2102189"/>
          </a:xfrm>
          <a:prstGeom prst="rect">
            <a:avLst/>
          </a:prstGeom>
        </p:spPr>
      </p:pic>
    </p:spTree>
    <p:extLst>
      <p:ext uri="{BB962C8B-B14F-4D97-AF65-F5344CB8AC3E}">
        <p14:creationId xmlns:p14="http://schemas.microsoft.com/office/powerpoint/2010/main" val="830196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그림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146" y="1187442"/>
            <a:ext cx="4974334" cy="2798063"/>
          </a:xfrm>
          <a:prstGeom prst="rect">
            <a:avLst/>
          </a:prstGeom>
        </p:spPr>
      </p:pic>
      <p:sp>
        <p:nvSpPr>
          <p:cNvPr id="14" name="슬라이드 번호 개체 틀 1"/>
          <p:cNvSpPr>
            <a:spLocks noGrp="1"/>
          </p:cNvSpPr>
          <p:nvPr>
            <p:ph type="sldNum" sz="quarter" idx="10"/>
          </p:nvPr>
        </p:nvSpPr>
        <p:spPr>
          <a:xfrm>
            <a:off x="720725" y="8726488"/>
            <a:ext cx="5111750" cy="179387"/>
          </a:xfrm>
        </p:spPr>
        <p:txBody>
          <a:bodyPr/>
          <a:lstStyle/>
          <a:p>
            <a:fld id="{66BFB548-9A52-4AC7-B1E2-8CE1B3D5308D}" type="slidenum">
              <a:rPr lang="en-US" altLang="ko-KR"/>
              <a:pPr/>
              <a:t>36</a:t>
            </a:fld>
            <a:endParaRPr lang="en-US" altLang="ko-KR"/>
          </a:p>
        </p:txBody>
      </p:sp>
      <p:sp>
        <p:nvSpPr>
          <p:cNvPr id="16" name="Text Box 32"/>
          <p:cNvSpPr txBox="1">
            <a:spLocks noChangeArrowheads="1"/>
          </p:cNvSpPr>
          <p:nvPr/>
        </p:nvSpPr>
        <p:spPr bwMode="auto">
          <a:xfrm>
            <a:off x="792163" y="846138"/>
            <a:ext cx="4968875" cy="261610"/>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2</a:t>
            </a:r>
            <a:r>
              <a:rPr lang="en-US" altLang="ko-KR" b="1" dirty="0" smtClean="0">
                <a:solidFill>
                  <a:schemeClr val="tx1"/>
                </a:solidFill>
                <a:latin typeface="Arial" panose="020B0604020202020204" pitchFamily="34" charset="0"/>
                <a:cs typeface="Arial" panose="020B0604020202020204" pitchFamily="34" charset="0"/>
              </a:rPr>
              <a:t>) Panorama </a:t>
            </a:r>
            <a:r>
              <a:rPr lang="en-US" altLang="ko-KR" b="1" dirty="0">
                <a:solidFill>
                  <a:schemeClr val="tx1"/>
                </a:solidFill>
                <a:latin typeface="Arial" panose="020B0604020202020204" pitchFamily="34" charset="0"/>
                <a:cs typeface="Arial" panose="020B0604020202020204" pitchFamily="34" charset="0"/>
              </a:rPr>
              <a:t>Search</a:t>
            </a:r>
          </a:p>
        </p:txBody>
      </p:sp>
      <p:sp>
        <p:nvSpPr>
          <p:cNvPr id="17" name="Text Box 33"/>
          <p:cNvSpPr txBox="1">
            <a:spLocks noChangeArrowheads="1"/>
          </p:cNvSpPr>
          <p:nvPr/>
        </p:nvSpPr>
        <p:spPr bwMode="auto">
          <a:xfrm>
            <a:off x="788132" y="4074903"/>
            <a:ext cx="4968875" cy="769441"/>
          </a:xfrm>
          <a:prstGeom prst="rect">
            <a:avLst/>
          </a:prstGeom>
          <a:noFill/>
          <a:ln w="9525">
            <a:noFill/>
            <a:miter lim="800000"/>
            <a:headEnd/>
            <a:tailEnd/>
          </a:ln>
          <a:effectLst/>
        </p:spPr>
        <p:txBody>
          <a:bodyPr>
            <a:spAutoFit/>
          </a:bodyPr>
          <a:lstStyle/>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Select search date from calendar</a:t>
            </a:r>
          </a:p>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Choose the channel and time from bar or typing</a:t>
            </a:r>
          </a:p>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The selected channel will be played continuously. If you want to play faster, use the FF button.</a:t>
            </a:r>
          </a:p>
        </p:txBody>
      </p:sp>
      <p:sp>
        <p:nvSpPr>
          <p:cNvPr id="20" name="Text Box 10"/>
          <p:cNvSpPr txBox="1">
            <a:spLocks noChangeArrowheads="1"/>
          </p:cNvSpPr>
          <p:nvPr/>
        </p:nvSpPr>
        <p:spPr bwMode="auto">
          <a:xfrm>
            <a:off x="4176713" y="48895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21" name="그림 20"/>
          <p:cNvPicPr>
            <a:picLocks noChangeAspect="1"/>
          </p:cNvPicPr>
          <p:nvPr/>
        </p:nvPicPr>
        <p:blipFill>
          <a:blip r:embed="rId3"/>
          <a:stretch>
            <a:fillRect/>
          </a:stretch>
        </p:blipFill>
        <p:spPr>
          <a:xfrm>
            <a:off x="1622423" y="1197146"/>
            <a:ext cx="4125058" cy="2112018"/>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146" y="1190033"/>
            <a:ext cx="4974334" cy="2792881"/>
          </a:xfrm>
          <a:prstGeom prst="rect">
            <a:avLst/>
          </a:prstGeom>
        </p:spPr>
      </p:pic>
      <p:sp>
        <p:nvSpPr>
          <p:cNvPr id="9" name="슬라이드 번호 개체 틀 1"/>
          <p:cNvSpPr>
            <a:spLocks noGrp="1"/>
          </p:cNvSpPr>
          <p:nvPr>
            <p:ph type="sldNum" sz="quarter" idx="10"/>
          </p:nvPr>
        </p:nvSpPr>
        <p:spPr>
          <a:xfrm>
            <a:off x="720725" y="8726488"/>
            <a:ext cx="5111750" cy="179387"/>
          </a:xfrm>
        </p:spPr>
        <p:txBody>
          <a:bodyPr/>
          <a:lstStyle/>
          <a:p>
            <a:fld id="{66BFB548-9A52-4AC7-B1E2-8CE1B3D5308D}" type="slidenum">
              <a:rPr lang="en-US" altLang="ko-KR"/>
              <a:pPr/>
              <a:t>37</a:t>
            </a:fld>
            <a:endParaRPr lang="en-US" altLang="ko-KR"/>
          </a:p>
        </p:txBody>
      </p:sp>
      <p:sp>
        <p:nvSpPr>
          <p:cNvPr id="10" name="Text Box 32"/>
          <p:cNvSpPr txBox="1">
            <a:spLocks noChangeArrowheads="1"/>
          </p:cNvSpPr>
          <p:nvPr/>
        </p:nvSpPr>
        <p:spPr bwMode="auto">
          <a:xfrm>
            <a:off x="792163" y="846138"/>
            <a:ext cx="4968875" cy="261610"/>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3</a:t>
            </a:r>
            <a:r>
              <a:rPr lang="en-US" altLang="ko-KR" b="1" dirty="0" smtClean="0">
                <a:solidFill>
                  <a:schemeClr val="tx1"/>
                </a:solidFill>
                <a:latin typeface="Arial" panose="020B0604020202020204" pitchFamily="34" charset="0"/>
                <a:cs typeface="Arial" panose="020B0604020202020204" pitchFamily="34" charset="0"/>
              </a:rPr>
              <a:t>) Thumbnail </a:t>
            </a:r>
            <a:r>
              <a:rPr lang="en-US" altLang="ko-KR" b="1" dirty="0">
                <a:solidFill>
                  <a:schemeClr val="tx1"/>
                </a:solidFill>
                <a:latin typeface="Arial" panose="020B0604020202020204" pitchFamily="34" charset="0"/>
                <a:cs typeface="Arial" panose="020B0604020202020204" pitchFamily="34" charset="0"/>
              </a:rPr>
              <a:t>Search</a:t>
            </a:r>
          </a:p>
        </p:txBody>
      </p:sp>
      <p:sp>
        <p:nvSpPr>
          <p:cNvPr id="11" name="Text Box 33"/>
          <p:cNvSpPr txBox="1">
            <a:spLocks noChangeArrowheads="1"/>
          </p:cNvSpPr>
          <p:nvPr/>
        </p:nvSpPr>
        <p:spPr bwMode="auto">
          <a:xfrm>
            <a:off x="788132" y="4074903"/>
            <a:ext cx="4968875" cy="769441"/>
          </a:xfrm>
          <a:prstGeom prst="rect">
            <a:avLst/>
          </a:prstGeom>
          <a:noFill/>
          <a:ln w="9525">
            <a:noFill/>
            <a:miter lim="800000"/>
            <a:headEnd/>
            <a:tailEnd/>
          </a:ln>
          <a:effectLst/>
        </p:spPr>
        <p:txBody>
          <a:bodyPr>
            <a:spAutoFit/>
          </a:bodyPr>
          <a:lstStyle/>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Select search date from calendar</a:t>
            </a:r>
          </a:p>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Choose the channel and time from bar or typing</a:t>
            </a:r>
          </a:p>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The selected channel will be played continuously. If you want to play faster, use the FF button.</a:t>
            </a:r>
          </a:p>
        </p:txBody>
      </p:sp>
      <p:sp>
        <p:nvSpPr>
          <p:cNvPr id="13" name="Text Box 10"/>
          <p:cNvSpPr txBox="1">
            <a:spLocks noChangeArrowheads="1"/>
          </p:cNvSpPr>
          <p:nvPr/>
        </p:nvSpPr>
        <p:spPr bwMode="auto">
          <a:xfrm>
            <a:off x="4176713" y="48895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15" name="그림 14"/>
          <p:cNvPicPr>
            <a:picLocks noChangeAspect="1"/>
          </p:cNvPicPr>
          <p:nvPr/>
        </p:nvPicPr>
        <p:blipFill>
          <a:blip r:embed="rId3"/>
          <a:stretch>
            <a:fillRect/>
          </a:stretch>
        </p:blipFill>
        <p:spPr>
          <a:xfrm>
            <a:off x="1622422" y="1197146"/>
            <a:ext cx="4125058" cy="2112018"/>
          </a:xfrm>
          <a:prstGeom prst="rect">
            <a:avLst/>
          </a:prstGeom>
        </p:spPr>
      </p:pic>
    </p:spTree>
    <p:extLst>
      <p:ext uri="{BB962C8B-B14F-4D97-AF65-F5344CB8AC3E}">
        <p14:creationId xmlns:p14="http://schemas.microsoft.com/office/powerpoint/2010/main" val="13026268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슬라이드 번호 개체 틀 1"/>
          <p:cNvSpPr>
            <a:spLocks noGrp="1"/>
          </p:cNvSpPr>
          <p:nvPr>
            <p:ph type="sldNum" sz="quarter" idx="10"/>
          </p:nvPr>
        </p:nvSpPr>
        <p:spPr>
          <a:xfrm>
            <a:off x="720725" y="8726488"/>
            <a:ext cx="5111750" cy="179387"/>
          </a:xfrm>
        </p:spPr>
        <p:txBody>
          <a:bodyPr/>
          <a:lstStyle/>
          <a:p>
            <a:fld id="{66BFB548-9A52-4AC7-B1E2-8CE1B3D5308D}" type="slidenum">
              <a:rPr lang="en-US" altLang="ko-KR"/>
              <a:pPr/>
              <a:t>38</a:t>
            </a:fld>
            <a:endParaRPr lang="en-US" altLang="ko-KR"/>
          </a:p>
        </p:txBody>
      </p:sp>
      <p:graphicFrame>
        <p:nvGraphicFramePr>
          <p:cNvPr id="16" name="Group 124"/>
          <p:cNvGraphicFramePr>
            <a:graphicFrameLocks noGrp="1"/>
          </p:cNvGraphicFramePr>
          <p:nvPr>
            <p:extLst>
              <p:ext uri="{D42A27DB-BD31-4B8C-83A1-F6EECF244321}">
                <p14:modId xmlns:p14="http://schemas.microsoft.com/office/powerpoint/2010/main" val="2482078591"/>
              </p:ext>
            </p:extLst>
          </p:nvPr>
        </p:nvGraphicFramePr>
        <p:xfrm>
          <a:off x="801688" y="1663595"/>
          <a:ext cx="4939530" cy="2657862"/>
        </p:xfrm>
        <a:graphic>
          <a:graphicData uri="http://schemas.openxmlformats.org/drawingml/2006/table">
            <a:tbl>
              <a:tblPr/>
              <a:tblGrid>
                <a:gridCol w="1004252"/>
                <a:gridCol w="3935278"/>
              </a:tblGrid>
              <a:tr h="347474">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400" b="0" i="0" u="none" strike="noStrike" cap="none" normalizeH="0" baseline="0" dirty="0" smtClean="0">
                        <a:ln>
                          <a:noFill/>
                        </a:ln>
                        <a:solidFill>
                          <a:schemeClr val="tx1"/>
                        </a:solidFill>
                        <a:effectLst/>
                        <a:latin typeface="Times New Roman" pitchFamily="18" charset="0"/>
                        <a:ea typeface="굴림" charset="-127"/>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itchFamily="18" charset="0"/>
                          <a:ea typeface="굴림" charset="-127"/>
                        </a:rPr>
                        <a:t>Reload all data list. </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347474">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400" b="0" i="0" u="none" strike="noStrike" cap="none" normalizeH="0" baseline="0" dirty="0" smtClean="0">
                        <a:ln>
                          <a:noFill/>
                        </a:ln>
                        <a:solidFill>
                          <a:schemeClr val="tx1"/>
                        </a:solidFill>
                        <a:effectLst/>
                        <a:latin typeface="Times New Roman" pitchFamily="18" charset="0"/>
                        <a:ea typeface="굴림" charset="-127"/>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itchFamily="18" charset="0"/>
                          <a:ea typeface="굴림" charset="-127"/>
                        </a:rPr>
                        <a:t>Backup recorded data to external USB device.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347474">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400" b="0" i="0" u="none" strike="noStrike" cap="none" normalizeH="0" baseline="0" smtClean="0">
                        <a:ln>
                          <a:noFill/>
                        </a:ln>
                        <a:solidFill>
                          <a:schemeClr val="tx1"/>
                        </a:solidFill>
                        <a:effectLst/>
                        <a:latin typeface="Times New Roman" pitchFamily="18" charset="0"/>
                        <a:ea typeface="굴림" charset="-127"/>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itchFamily="18" charset="0"/>
                          <a:ea typeface="굴림" charset="-127"/>
                        </a:rPr>
                        <a:t>Playback recorded data from external USB device.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73737">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400" b="0" i="0" u="none" strike="noStrike" cap="none" normalizeH="0" baseline="0" dirty="0" smtClean="0">
                        <a:ln>
                          <a:noFill/>
                        </a:ln>
                        <a:solidFill>
                          <a:schemeClr val="tx1"/>
                        </a:solidFill>
                        <a:effectLst/>
                        <a:latin typeface="Times New Roman" pitchFamily="18" charset="0"/>
                        <a:ea typeface="굴림" charset="-127"/>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rPr>
                        <a:t>Hide bottom of Playback Toolbar</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5240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400" b="0" i="0" u="none" strike="noStrike" cap="none" normalizeH="0" baseline="0" dirty="0" smtClean="0">
                        <a:ln>
                          <a:noFill/>
                        </a:ln>
                        <a:solidFill>
                          <a:schemeClr val="tx1"/>
                        </a:solidFill>
                        <a:effectLst/>
                        <a:latin typeface="Times New Roman" pitchFamily="18" charset="0"/>
                        <a:ea typeface="굴림" charset="-127"/>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tabLst/>
                        <a:defRPr/>
                      </a:pPr>
                      <a:r>
                        <a:rPr kumimoji="1" lang="en-US" altLang="ko-KR" sz="10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rPr>
                        <a:t>Load playback data to full screen mode.</a:t>
                      </a:r>
                      <a:r>
                        <a:rPr kumimoji="1" lang="en-US" altLang="ko-KR" sz="1000" b="0" i="0" u="none" strike="noStrike" cap="none" normalizeH="0" baseline="0" dirty="0" smtClean="0">
                          <a:ln>
                            <a:noFill/>
                          </a:ln>
                          <a:solidFill>
                            <a:schemeClr val="tx1"/>
                          </a:solidFill>
                          <a:effectLst/>
                          <a:latin typeface="Times New Roman" pitchFamily="18" charset="0"/>
                          <a:ea typeface="굴림" charset="-127"/>
                        </a:rPr>
                        <a:t> </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5240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400" b="0" i="0" u="none" strike="noStrike" cap="none" normalizeH="0" baseline="0" dirty="0" smtClean="0">
                        <a:ln>
                          <a:noFill/>
                        </a:ln>
                        <a:solidFill>
                          <a:schemeClr val="tx1"/>
                        </a:solidFill>
                        <a:effectLst/>
                        <a:latin typeface="Times New Roman" pitchFamily="18" charset="0"/>
                        <a:ea typeface="굴림" charset="-127"/>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tabLst/>
                        <a:defRPr/>
                      </a:pPr>
                      <a:r>
                        <a:rPr kumimoji="1" lang="en-US" altLang="ko-KR" sz="10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rPr>
                        <a:t>Move to Live video mode. </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5240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400" b="0" i="0" u="none" strike="noStrike" cap="none" normalizeH="0" baseline="0" dirty="0" smtClean="0">
                        <a:ln>
                          <a:noFill/>
                        </a:ln>
                        <a:solidFill>
                          <a:schemeClr val="tx1"/>
                        </a:solidFill>
                        <a:effectLst/>
                        <a:latin typeface="Times New Roman" pitchFamily="18" charset="0"/>
                        <a:ea typeface="굴림" charset="-127"/>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tabLst/>
                        <a:defRPr/>
                      </a:pPr>
                      <a:r>
                        <a:rPr kumimoji="1" lang="en-US" altLang="ko-KR" sz="10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rPr>
                        <a:t>Event only</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5240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1" lang="ko-KR" altLang="ko-KR" sz="1400" b="0" i="0" u="none" strike="noStrike" cap="none" normalizeH="0" baseline="0" dirty="0" smtClean="0">
                        <a:ln>
                          <a:noFill/>
                        </a:ln>
                        <a:solidFill>
                          <a:schemeClr val="tx1"/>
                        </a:solidFill>
                        <a:effectLst/>
                        <a:latin typeface="Times New Roman" pitchFamily="18" charset="0"/>
                        <a:ea typeface="굴림" charset="-127"/>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tabLst/>
                        <a:defRPr/>
                      </a:pPr>
                      <a:r>
                        <a:rPr lang="en-US" altLang="ko-KR" sz="1000" b="0" i="0" kern="1200" dirty="0" smtClean="0">
                          <a:solidFill>
                            <a:schemeClr val="tx1"/>
                          </a:solidFill>
                          <a:effectLst/>
                          <a:latin typeface="Times New Roman" panose="02020603050405020304" pitchFamily="18" charset="0"/>
                          <a:ea typeface="+mn-ea"/>
                          <a:cs typeface="Times New Roman" panose="02020603050405020304" pitchFamily="18" charset="0"/>
                        </a:rPr>
                        <a:t>Search for continuous recording. If you want to see event recording, release the check.</a:t>
                      </a:r>
                      <a:endParaRPr kumimoji="1" lang="en-US" altLang="ko-KR" sz="10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17" name="직사각형 16"/>
          <p:cNvSpPr/>
          <p:nvPr/>
        </p:nvSpPr>
        <p:spPr>
          <a:xfrm>
            <a:off x="777382" y="1104359"/>
            <a:ext cx="4912218" cy="430887"/>
          </a:xfrm>
          <a:prstGeom prst="rect">
            <a:avLst/>
          </a:prstGeom>
        </p:spPr>
        <p:txBody>
          <a:bodyPr wrap="square">
            <a:spAutoFit/>
          </a:bodyPr>
          <a:lstStyle/>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You may click on Refresh, Option, Backup, Import, Exit , Full </a:t>
            </a:r>
            <a:r>
              <a:rPr lang="en-US" altLang="ko-KR" dirty="0" smtClean="0">
                <a:solidFill>
                  <a:schemeClr val="tx1"/>
                </a:solidFill>
                <a:latin typeface="Arial" panose="020B0604020202020204" pitchFamily="34" charset="0"/>
                <a:cs typeface="Arial" panose="020B0604020202020204" pitchFamily="34" charset="0"/>
              </a:rPr>
              <a:t>Screen, Hide </a:t>
            </a:r>
            <a:r>
              <a:rPr lang="en-US" altLang="ko-KR" dirty="0">
                <a:solidFill>
                  <a:schemeClr val="tx1"/>
                </a:solidFill>
                <a:latin typeface="Arial" panose="020B0604020202020204" pitchFamily="34" charset="0"/>
                <a:cs typeface="Arial" panose="020B0604020202020204" pitchFamily="34" charset="0"/>
              </a:rPr>
              <a:t>for additional features and options</a:t>
            </a:r>
          </a:p>
        </p:txBody>
      </p:sp>
      <p:sp>
        <p:nvSpPr>
          <p:cNvPr id="18"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19" name="Text Box 14"/>
          <p:cNvSpPr txBox="1">
            <a:spLocks noChangeArrowheads="1"/>
          </p:cNvSpPr>
          <p:nvPr/>
        </p:nvSpPr>
        <p:spPr bwMode="auto">
          <a:xfrm>
            <a:off x="720725" y="866775"/>
            <a:ext cx="4968875" cy="261610"/>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4</a:t>
            </a:r>
            <a:r>
              <a:rPr lang="en-US" altLang="ko-KR" b="1" dirty="0" smtClean="0">
                <a:solidFill>
                  <a:schemeClr val="tx1"/>
                </a:solidFill>
                <a:latin typeface="Arial" panose="020B0604020202020204" pitchFamily="34" charset="0"/>
                <a:cs typeface="Arial" panose="020B0604020202020204" pitchFamily="34" charset="0"/>
              </a:rPr>
              <a:t>) </a:t>
            </a:r>
            <a:r>
              <a:rPr lang="ko-KR" altLang="ko-KR" b="1" dirty="0">
                <a:solidFill>
                  <a:schemeClr val="tx1"/>
                </a:solidFill>
                <a:latin typeface="Arial" panose="020B0604020202020204" pitchFamily="34" charset="0"/>
                <a:cs typeface="Arial" panose="020B0604020202020204" pitchFamily="34" charset="0"/>
              </a:rPr>
              <a:t>Search </a:t>
            </a:r>
            <a:r>
              <a:rPr lang="en-US" altLang="ko-KR" b="1" dirty="0">
                <a:solidFill>
                  <a:schemeClr val="tx1"/>
                </a:solidFill>
                <a:latin typeface="Arial" panose="020B0604020202020204" pitchFamily="34" charset="0"/>
                <a:cs typeface="Arial" panose="020B0604020202020204" pitchFamily="34" charset="0"/>
              </a:rPr>
              <a:t>Related buttons</a:t>
            </a:r>
            <a:r>
              <a:rPr lang="ko-KR" altLang="ko-KR" b="1" dirty="0">
                <a:solidFill>
                  <a:schemeClr val="tx1"/>
                </a:solidFill>
                <a:latin typeface="Arial" panose="020B0604020202020204" pitchFamily="34" charset="0"/>
                <a:cs typeface="Arial" panose="020B0604020202020204" pitchFamily="34" charset="0"/>
              </a:rPr>
              <a:t> </a:t>
            </a:r>
            <a:endParaRPr lang="en-US" altLang="ko-KR" b="1" dirty="0">
              <a:solidFill>
                <a:schemeClr val="tx1"/>
              </a:solidFill>
              <a:latin typeface="Arial" panose="020B0604020202020204" pitchFamily="34" charset="0"/>
              <a:cs typeface="Arial" panose="020B0604020202020204" pitchFamily="34" charset="0"/>
            </a:endParaRPr>
          </a:p>
        </p:txBody>
      </p:sp>
      <p:pic>
        <p:nvPicPr>
          <p:cNvPr id="22" name="그림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669" y="1739784"/>
            <a:ext cx="590550" cy="188473"/>
          </a:xfrm>
          <a:prstGeom prst="rect">
            <a:avLst/>
          </a:prstGeom>
        </p:spPr>
      </p:pic>
      <p:pic>
        <p:nvPicPr>
          <p:cNvPr id="23" name="그림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71" y="2087111"/>
            <a:ext cx="590550" cy="188473"/>
          </a:xfrm>
          <a:prstGeom prst="rect">
            <a:avLst/>
          </a:prstGeom>
        </p:spPr>
      </p:pic>
      <p:pic>
        <p:nvPicPr>
          <p:cNvPr id="24" name="그림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871" y="2441947"/>
            <a:ext cx="590550" cy="188473"/>
          </a:xfrm>
          <a:prstGeom prst="rect">
            <a:avLst/>
          </a:prstGeom>
        </p:spPr>
      </p:pic>
      <p:pic>
        <p:nvPicPr>
          <p:cNvPr id="25" name="그림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9655" y="3348220"/>
            <a:ext cx="260032" cy="247650"/>
          </a:xfrm>
          <a:prstGeom prst="rect">
            <a:avLst/>
          </a:prstGeom>
        </p:spPr>
      </p:pic>
      <p:pic>
        <p:nvPicPr>
          <p:cNvPr id="26" name="그림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4033" y="3042272"/>
            <a:ext cx="260032" cy="247650"/>
          </a:xfrm>
          <a:prstGeom prst="rect">
            <a:avLst/>
          </a:prstGeom>
        </p:spPr>
      </p:pic>
      <p:pic>
        <p:nvPicPr>
          <p:cNvPr id="27" name="그림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9655" y="2732348"/>
            <a:ext cx="260032" cy="247650"/>
          </a:xfrm>
          <a:prstGeom prst="rect">
            <a:avLst/>
          </a:prstGeom>
        </p:spPr>
      </p:pic>
      <p:pic>
        <p:nvPicPr>
          <p:cNvPr id="28" name="그림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5599" y="3701307"/>
            <a:ext cx="416718" cy="142875"/>
          </a:xfrm>
          <a:prstGeom prst="rect">
            <a:avLst/>
          </a:prstGeom>
        </p:spPr>
      </p:pic>
      <p:pic>
        <p:nvPicPr>
          <p:cNvPr id="29" name="그림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0024" y="4040310"/>
            <a:ext cx="741833" cy="165587"/>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슬라이드 번호 개체 틀 1"/>
          <p:cNvSpPr>
            <a:spLocks noGrp="1"/>
          </p:cNvSpPr>
          <p:nvPr>
            <p:ph type="sldNum" sz="quarter" idx="10"/>
          </p:nvPr>
        </p:nvSpPr>
        <p:spPr>
          <a:xfrm>
            <a:off x="720725" y="8726488"/>
            <a:ext cx="5111750" cy="179387"/>
          </a:xfrm>
        </p:spPr>
        <p:txBody>
          <a:bodyPr/>
          <a:lstStyle/>
          <a:p>
            <a:fld id="{81193808-9564-4035-A8D3-4C7A0003C338}" type="slidenum">
              <a:rPr lang="en-US" altLang="ko-KR"/>
              <a:pPr/>
              <a:t>39</a:t>
            </a:fld>
            <a:endParaRPr lang="en-US" altLang="ko-KR"/>
          </a:p>
        </p:txBody>
      </p:sp>
      <p:sp>
        <p:nvSpPr>
          <p:cNvPr id="31" name="Text Box 13"/>
          <p:cNvSpPr txBox="1">
            <a:spLocks noChangeArrowheads="1"/>
          </p:cNvSpPr>
          <p:nvPr/>
        </p:nvSpPr>
        <p:spPr bwMode="auto">
          <a:xfrm>
            <a:off x="792163" y="801688"/>
            <a:ext cx="4968875" cy="260350"/>
          </a:xfrm>
          <a:prstGeom prst="rect">
            <a:avLst/>
          </a:prstGeom>
          <a:noFill/>
          <a:ln w="9525">
            <a:noFill/>
            <a:miter lim="800000"/>
            <a:headEnd/>
            <a:tailEnd/>
          </a:ln>
          <a:effectLst/>
        </p:spPr>
        <p:txBody>
          <a:bodyPr>
            <a:spAutoFit/>
          </a:bodyPr>
          <a:lstStyle/>
          <a:p>
            <a:r>
              <a:rPr lang="en-US" altLang="en-US" b="1" dirty="0">
                <a:solidFill>
                  <a:schemeClr val="tx1"/>
                </a:solidFill>
                <a:latin typeface="Arial" panose="020B0604020202020204" pitchFamily="34" charset="0"/>
                <a:cs typeface="Arial" panose="020B0604020202020204" pitchFamily="34" charset="0"/>
              </a:rPr>
              <a:t>3-</a:t>
            </a:r>
            <a:r>
              <a:rPr lang="en-US" altLang="ko-KR" b="1" dirty="0">
                <a:solidFill>
                  <a:schemeClr val="tx1"/>
                </a:solidFill>
                <a:latin typeface="Arial" panose="020B0604020202020204" pitchFamily="34" charset="0"/>
                <a:cs typeface="Arial" panose="020B0604020202020204" pitchFamily="34" charset="0"/>
              </a:rPr>
              <a:t>3</a:t>
            </a:r>
            <a:r>
              <a:rPr lang="en-US" altLang="en-US" b="1" dirty="0">
                <a:solidFill>
                  <a:schemeClr val="tx1"/>
                </a:solidFill>
                <a:latin typeface="Arial" panose="020B0604020202020204" pitchFamily="34" charset="0"/>
                <a:cs typeface="Arial" panose="020B0604020202020204" pitchFamily="34" charset="0"/>
              </a:rPr>
              <a:t>-</a:t>
            </a:r>
            <a:r>
              <a:rPr lang="en-US" altLang="ko-KR" b="1" dirty="0">
                <a:solidFill>
                  <a:schemeClr val="tx1"/>
                </a:solidFill>
                <a:latin typeface="Arial" panose="020B0604020202020204" pitchFamily="34" charset="0"/>
                <a:cs typeface="Arial" panose="020B0604020202020204" pitchFamily="34" charset="0"/>
              </a:rPr>
              <a:t>2</a:t>
            </a:r>
            <a:r>
              <a:rPr lang="en-US" altLang="en-US" b="1" dirty="0">
                <a:solidFill>
                  <a:schemeClr val="tx1"/>
                </a:solidFill>
                <a:latin typeface="Arial" panose="020B0604020202020204" pitchFamily="34" charset="0"/>
                <a:cs typeface="Arial" panose="020B0604020202020204" pitchFamily="34" charset="0"/>
              </a:rPr>
              <a:t>. </a:t>
            </a:r>
            <a:r>
              <a:rPr lang="en-US" altLang="ko-KR" b="1" dirty="0">
                <a:solidFill>
                  <a:schemeClr val="tx1"/>
                </a:solidFill>
                <a:latin typeface="Arial" panose="020B0604020202020204" pitchFamily="34" charset="0"/>
                <a:cs typeface="Arial" panose="020B0604020202020204" pitchFamily="34" charset="0"/>
              </a:rPr>
              <a:t>Play Mode</a:t>
            </a:r>
          </a:p>
        </p:txBody>
      </p:sp>
      <p:sp>
        <p:nvSpPr>
          <p:cNvPr id="32" name="Text Box 14"/>
          <p:cNvSpPr txBox="1">
            <a:spLocks noChangeArrowheads="1"/>
          </p:cNvSpPr>
          <p:nvPr/>
        </p:nvSpPr>
        <p:spPr bwMode="auto">
          <a:xfrm>
            <a:off x="792163" y="1098550"/>
            <a:ext cx="4968875" cy="430887"/>
          </a:xfrm>
          <a:prstGeom prst="rect">
            <a:avLst/>
          </a:prstGeom>
          <a:noFill/>
          <a:ln w="9525">
            <a:noFill/>
            <a:miter lim="800000"/>
            <a:headEnd/>
            <a:tailEnd/>
          </a:ln>
          <a:effectLst/>
        </p:spPr>
        <p:txBody>
          <a:bodyPr>
            <a:spAutoFit/>
          </a:bodyPr>
          <a:lstStyle/>
          <a:p>
            <a:r>
              <a:rPr lang="en-US" altLang="ko-KR" dirty="0">
                <a:solidFill>
                  <a:schemeClr val="tx1"/>
                </a:solidFill>
                <a:latin typeface="Arial" panose="020B0604020202020204" pitchFamily="34" charset="0"/>
                <a:cs typeface="Arial" panose="020B0604020202020204" pitchFamily="34" charset="0"/>
              </a:rPr>
              <a:t>If you choose ‘Full Screen’, the full screen appear. You can control the play speed in here. </a:t>
            </a:r>
          </a:p>
        </p:txBody>
      </p:sp>
      <p:sp>
        <p:nvSpPr>
          <p:cNvPr id="33" name="Text Box 18"/>
          <p:cNvSpPr txBox="1">
            <a:spLocks noChangeArrowheads="1"/>
          </p:cNvSpPr>
          <p:nvPr/>
        </p:nvSpPr>
        <p:spPr bwMode="auto">
          <a:xfrm>
            <a:off x="783897" y="5311776"/>
            <a:ext cx="4968875" cy="3308598"/>
          </a:xfrm>
          <a:prstGeom prst="rect">
            <a:avLst/>
          </a:prstGeom>
          <a:noFill/>
          <a:ln w="9525">
            <a:noFill/>
            <a:miter lim="800000"/>
            <a:headEnd/>
            <a:tailEnd/>
          </a:ln>
          <a:effectLst/>
        </p:spPr>
        <p:txBody>
          <a:bodyPr>
            <a:spAutoFit/>
          </a:bodyPr>
          <a:lstStyle/>
          <a:p>
            <a:pPr marL="342900" indent="-342900"/>
            <a:r>
              <a:rPr lang="ko-KR" altLang="ko-KR" b="1" dirty="0">
                <a:solidFill>
                  <a:schemeClr val="tx1"/>
                </a:solidFill>
                <a:latin typeface="Arial" panose="020B0604020202020204" pitchFamily="34" charset="0"/>
                <a:cs typeface="Arial" panose="020B0604020202020204" pitchFamily="34" charset="0"/>
              </a:rPr>
              <a:t>▶ Play Screen GUI</a:t>
            </a:r>
            <a:r>
              <a:rPr lang="en-US" altLang="ko-KR" b="1" dirty="0">
                <a:solidFill>
                  <a:schemeClr val="tx1"/>
                </a:solidFill>
                <a:latin typeface="Arial" panose="020B0604020202020204" pitchFamily="34" charset="0"/>
                <a:cs typeface="Arial" panose="020B0604020202020204" pitchFamily="34" charset="0"/>
              </a:rPr>
              <a:t> </a:t>
            </a:r>
          </a:p>
          <a:p>
            <a:pPr marL="342900" indent="-342900"/>
            <a:endParaRPr lang="en-US" altLang="ko-KR" b="1" dirty="0">
              <a:solidFill>
                <a:schemeClr val="tx1"/>
              </a:solidFill>
              <a:latin typeface="Arial" panose="020B0604020202020204" pitchFamily="34" charset="0"/>
              <a:cs typeface="Arial" panose="020B0604020202020204" pitchFamily="34" charset="0"/>
            </a:endParaRPr>
          </a:p>
          <a:p>
            <a:pPr marL="342900" indent="-342900"/>
            <a:r>
              <a:rPr lang="en-US" altLang="ko-KR" dirty="0">
                <a:solidFill>
                  <a:schemeClr val="tx1"/>
                </a:solidFill>
                <a:latin typeface="Arial" panose="020B0604020202020204" pitchFamily="34" charset="0"/>
                <a:cs typeface="Arial" panose="020B0604020202020204" pitchFamily="34" charset="0"/>
              </a:rPr>
              <a:t>1. Split Screen</a:t>
            </a:r>
          </a:p>
          <a:p>
            <a:pPr marL="342900" indent="-342900"/>
            <a:r>
              <a:rPr lang="en-US" altLang="ko-KR" dirty="0">
                <a:solidFill>
                  <a:schemeClr val="tx1"/>
                </a:solidFill>
                <a:latin typeface="Arial" panose="020B0604020202020204" pitchFamily="34" charset="0"/>
                <a:cs typeface="Arial" panose="020B0604020202020204" pitchFamily="34" charset="0"/>
              </a:rPr>
              <a:t>2. </a:t>
            </a:r>
            <a:r>
              <a:rPr lang="en-US" altLang="ko-KR" dirty="0" smtClean="0">
                <a:solidFill>
                  <a:schemeClr val="tx1"/>
                </a:solidFill>
                <a:latin typeface="Arial" panose="020B0604020202020204" pitchFamily="34" charset="0"/>
                <a:cs typeface="Arial" panose="020B0604020202020204" pitchFamily="34" charset="0"/>
              </a:rPr>
              <a:t>Sequence</a:t>
            </a:r>
          </a:p>
          <a:p>
            <a:pPr marL="342900" indent="-342900"/>
            <a:r>
              <a:rPr lang="en-US" altLang="ko-KR" dirty="0" smtClean="0">
                <a:solidFill>
                  <a:schemeClr val="tx1"/>
                </a:solidFill>
                <a:latin typeface="Arial" panose="020B0604020202020204" pitchFamily="34" charset="0"/>
                <a:cs typeface="Arial" panose="020B0604020202020204" pitchFamily="34" charset="0"/>
              </a:rPr>
              <a:t>3. Audio</a:t>
            </a:r>
          </a:p>
          <a:p>
            <a:pPr marL="342900" indent="-342900"/>
            <a:r>
              <a:rPr lang="en-US" altLang="ko-KR" dirty="0" smtClean="0">
                <a:solidFill>
                  <a:schemeClr val="tx1"/>
                </a:solidFill>
                <a:latin typeface="Arial" panose="020B0604020202020204" pitchFamily="34" charset="0"/>
                <a:cs typeface="Arial" panose="020B0604020202020204" pitchFamily="34" charset="0"/>
              </a:rPr>
              <a:t>4. Event list</a:t>
            </a:r>
            <a:endParaRPr lang="ko-KR" altLang="ko-KR" dirty="0">
              <a:solidFill>
                <a:schemeClr val="tx1"/>
              </a:solidFill>
              <a:latin typeface="Arial" panose="020B0604020202020204" pitchFamily="34" charset="0"/>
              <a:cs typeface="Arial" panose="020B0604020202020204" pitchFamily="34" charset="0"/>
            </a:endParaRPr>
          </a:p>
          <a:p>
            <a:pPr marL="342900" indent="-342900"/>
            <a:r>
              <a:rPr lang="en-US" altLang="ko-KR" dirty="0" smtClean="0">
                <a:solidFill>
                  <a:schemeClr val="tx1"/>
                </a:solidFill>
                <a:latin typeface="Arial" panose="020B0604020202020204" pitchFamily="34" charset="0"/>
                <a:cs typeface="Arial" panose="020B0604020202020204" pitchFamily="34" charset="0"/>
              </a:rPr>
              <a:t>5.</a:t>
            </a:r>
            <a:r>
              <a:rPr lang="ko-KR" altLang="ko-KR" dirty="0" smtClean="0">
                <a:solidFill>
                  <a:schemeClr val="tx1"/>
                </a:solidFill>
                <a:latin typeface="Arial" panose="020B0604020202020204" pitchFamily="34" charset="0"/>
                <a:cs typeface="Arial" panose="020B0604020202020204" pitchFamily="34" charset="0"/>
              </a:rPr>
              <a:t> </a:t>
            </a:r>
            <a:r>
              <a:rPr lang="ko-KR" altLang="ko-KR" dirty="0">
                <a:solidFill>
                  <a:schemeClr val="tx1"/>
                </a:solidFill>
                <a:latin typeface="Arial" panose="020B0604020202020204" pitchFamily="34" charset="0"/>
                <a:cs typeface="Arial" panose="020B0604020202020204" pitchFamily="34" charset="0"/>
              </a:rPr>
              <a:t>FB (Fast Backward)</a:t>
            </a:r>
            <a:r>
              <a:rPr lang="en-US" altLang="ko-KR" dirty="0">
                <a:solidFill>
                  <a:schemeClr val="tx1"/>
                </a:solidFill>
                <a:latin typeface="Arial" panose="020B0604020202020204" pitchFamily="34" charset="0"/>
                <a:cs typeface="Arial" panose="020B0604020202020204" pitchFamily="34" charset="0"/>
              </a:rPr>
              <a:t>: </a:t>
            </a:r>
            <a:r>
              <a:rPr lang="ko-KR" altLang="ko-KR" dirty="0">
                <a:solidFill>
                  <a:schemeClr val="tx1"/>
                </a:solidFill>
                <a:latin typeface="Arial" panose="020B0604020202020204" pitchFamily="34" charset="0"/>
                <a:cs typeface="Arial" panose="020B0604020202020204" pitchFamily="34" charset="0"/>
              </a:rPr>
              <a:t>F</a:t>
            </a:r>
            <a:r>
              <a:rPr lang="en-US" altLang="ko-KR" dirty="0">
                <a:solidFill>
                  <a:schemeClr val="tx1"/>
                </a:solidFill>
                <a:latin typeface="Arial" panose="020B0604020202020204" pitchFamily="34" charset="0"/>
                <a:cs typeface="Arial" panose="020B0604020202020204" pitchFamily="34" charset="0"/>
              </a:rPr>
              <a:t>B</a:t>
            </a:r>
            <a:r>
              <a:rPr lang="ko-KR" altLang="ko-KR" dirty="0" smtClean="0">
                <a:solidFill>
                  <a:schemeClr val="tx1"/>
                </a:solidFill>
                <a:latin typeface="Arial" panose="020B0604020202020204" pitchFamily="34" charset="0"/>
                <a:cs typeface="Arial" panose="020B0604020202020204" pitchFamily="34" charset="0"/>
              </a:rPr>
              <a:t>×</a:t>
            </a:r>
            <a:r>
              <a:rPr lang="en-US" altLang="ko-KR" dirty="0" smtClean="0">
                <a:solidFill>
                  <a:schemeClr val="tx1"/>
                </a:solidFill>
                <a:latin typeface="Arial" panose="020B0604020202020204" pitchFamily="34" charset="0"/>
                <a:cs typeface="Arial" panose="020B0604020202020204" pitchFamily="34" charset="0"/>
              </a:rPr>
              <a:t>1, </a:t>
            </a:r>
            <a:r>
              <a:rPr lang="ko-KR" altLang="ko-KR" dirty="0" smtClean="0">
                <a:solidFill>
                  <a:schemeClr val="tx1"/>
                </a:solidFill>
                <a:latin typeface="Arial" panose="020B0604020202020204" pitchFamily="34" charset="0"/>
                <a:cs typeface="Arial" panose="020B0604020202020204" pitchFamily="34" charset="0"/>
              </a:rPr>
              <a:t>2</a:t>
            </a:r>
            <a:r>
              <a:rPr lang="ko-KR" altLang="ko-KR" dirty="0">
                <a:solidFill>
                  <a:schemeClr val="tx1"/>
                </a:solidFill>
                <a:latin typeface="Arial" panose="020B0604020202020204" pitchFamily="34" charset="0"/>
                <a:cs typeface="Arial" panose="020B0604020202020204" pitchFamily="34" charset="0"/>
              </a:rPr>
              <a:t>, 4, 8, 16, 32, 64 times faster</a:t>
            </a:r>
          </a:p>
          <a:p>
            <a:pPr marL="342900" indent="-342900"/>
            <a:r>
              <a:rPr lang="en-US" altLang="ko-KR" dirty="0" smtClean="0">
                <a:solidFill>
                  <a:schemeClr val="tx1"/>
                </a:solidFill>
                <a:latin typeface="Arial" panose="020B0604020202020204" pitchFamily="34" charset="0"/>
                <a:cs typeface="Arial" panose="020B0604020202020204" pitchFamily="34" charset="0"/>
              </a:rPr>
              <a:t>6. </a:t>
            </a:r>
            <a:r>
              <a:rPr lang="en-US" altLang="ko-KR" dirty="0">
                <a:solidFill>
                  <a:schemeClr val="tx1"/>
                </a:solidFill>
                <a:latin typeface="Arial" panose="020B0604020202020204" pitchFamily="34" charset="0"/>
                <a:cs typeface="Arial" panose="020B0604020202020204" pitchFamily="34" charset="0"/>
              </a:rPr>
              <a:t>SB (Slow Backward):SBx1/2, SBx1/4</a:t>
            </a:r>
            <a:endParaRPr lang="ko-KR" altLang="ko-KR" dirty="0">
              <a:solidFill>
                <a:schemeClr val="tx1"/>
              </a:solidFill>
              <a:latin typeface="Arial" panose="020B0604020202020204" pitchFamily="34" charset="0"/>
              <a:cs typeface="Arial" panose="020B0604020202020204" pitchFamily="34" charset="0"/>
            </a:endParaRPr>
          </a:p>
          <a:p>
            <a:pPr marL="342900" indent="-342900"/>
            <a:r>
              <a:rPr lang="en-US" altLang="ko-KR" dirty="0" smtClean="0">
                <a:solidFill>
                  <a:schemeClr val="tx1"/>
                </a:solidFill>
                <a:latin typeface="Arial" panose="020B0604020202020204" pitchFamily="34" charset="0"/>
                <a:cs typeface="Arial" panose="020B0604020202020204" pitchFamily="34" charset="0"/>
              </a:rPr>
              <a:t>7.</a:t>
            </a:r>
            <a:r>
              <a:rPr lang="ko-KR" altLang="ko-KR" dirty="0" smtClean="0">
                <a:solidFill>
                  <a:schemeClr val="tx1"/>
                </a:solidFill>
                <a:latin typeface="Arial" panose="020B0604020202020204" pitchFamily="34" charset="0"/>
                <a:cs typeface="Arial" panose="020B0604020202020204" pitchFamily="34" charset="0"/>
              </a:rPr>
              <a:t> </a:t>
            </a:r>
            <a:r>
              <a:rPr lang="ko-KR" altLang="ko-KR" dirty="0">
                <a:solidFill>
                  <a:schemeClr val="tx1"/>
                </a:solidFill>
                <a:latin typeface="Arial" panose="020B0604020202020204" pitchFamily="34" charset="0"/>
                <a:cs typeface="Arial" panose="020B0604020202020204" pitchFamily="34" charset="0"/>
              </a:rPr>
              <a:t>STILL (Pause)</a:t>
            </a:r>
            <a:r>
              <a:rPr lang="en-US" altLang="ko-KR" dirty="0">
                <a:solidFill>
                  <a:schemeClr val="tx1"/>
                </a:solidFill>
                <a:latin typeface="Arial" panose="020B0604020202020204" pitchFamily="34" charset="0"/>
                <a:cs typeface="Arial" panose="020B0604020202020204" pitchFamily="34" charset="0"/>
              </a:rPr>
              <a:t> / </a:t>
            </a:r>
            <a:r>
              <a:rPr lang="ko-KR" altLang="ko-KR" dirty="0">
                <a:solidFill>
                  <a:schemeClr val="tx1"/>
                </a:solidFill>
                <a:latin typeface="Arial" panose="020B0604020202020204" pitchFamily="34" charset="0"/>
                <a:cs typeface="Arial" panose="020B0604020202020204" pitchFamily="34" charset="0"/>
              </a:rPr>
              <a:t>Frame advance</a:t>
            </a:r>
            <a:endParaRPr lang="en-US" altLang="ko-KR" dirty="0">
              <a:solidFill>
                <a:schemeClr val="tx1"/>
              </a:solidFill>
              <a:latin typeface="Arial" panose="020B0604020202020204" pitchFamily="34" charset="0"/>
              <a:cs typeface="Arial" panose="020B0604020202020204" pitchFamily="34" charset="0"/>
            </a:endParaRPr>
          </a:p>
          <a:p>
            <a:pPr marL="342900" indent="-342900"/>
            <a:r>
              <a:rPr lang="en-US" altLang="ko-KR" dirty="0" smtClean="0">
                <a:solidFill>
                  <a:schemeClr val="tx1"/>
                </a:solidFill>
                <a:latin typeface="Arial" panose="020B0604020202020204" pitchFamily="34" charset="0"/>
                <a:cs typeface="Arial" panose="020B0604020202020204" pitchFamily="34" charset="0"/>
              </a:rPr>
              <a:t>8</a:t>
            </a:r>
            <a:r>
              <a:rPr lang="en-US" altLang="ko-KR" dirty="0">
                <a:solidFill>
                  <a:schemeClr val="tx1"/>
                </a:solidFill>
                <a:latin typeface="Arial" panose="020B0604020202020204" pitchFamily="34" charset="0"/>
                <a:cs typeface="Arial" panose="020B0604020202020204" pitchFamily="34" charset="0"/>
              </a:rPr>
              <a:t>. </a:t>
            </a:r>
            <a:r>
              <a:rPr lang="ko-KR" altLang="ko-KR" dirty="0">
                <a:solidFill>
                  <a:schemeClr val="tx1"/>
                </a:solidFill>
                <a:latin typeface="Arial" panose="020B0604020202020204" pitchFamily="34" charset="0"/>
                <a:cs typeface="Arial" panose="020B0604020202020204" pitchFamily="34" charset="0"/>
              </a:rPr>
              <a:t>Play </a:t>
            </a:r>
            <a:r>
              <a:rPr lang="en-US" altLang="ko-KR" dirty="0">
                <a:solidFill>
                  <a:schemeClr val="tx1"/>
                </a:solidFill>
                <a:latin typeface="Arial" panose="020B0604020202020204" pitchFamily="34" charset="0"/>
                <a:cs typeface="Arial" panose="020B0604020202020204" pitchFamily="34" charset="0"/>
              </a:rPr>
              <a:t>: Forward normal </a:t>
            </a:r>
            <a:r>
              <a:rPr lang="en-US" altLang="ko-KR" dirty="0" smtClean="0">
                <a:solidFill>
                  <a:schemeClr val="tx1"/>
                </a:solidFill>
                <a:latin typeface="Arial" panose="020B0604020202020204" pitchFamily="34" charset="0"/>
                <a:cs typeface="Arial" panose="020B0604020202020204" pitchFamily="34" charset="0"/>
              </a:rPr>
              <a:t>speed(</a:t>
            </a:r>
            <a:r>
              <a:rPr lang="ko-KR" altLang="ko-KR" dirty="0">
                <a:solidFill>
                  <a:schemeClr val="tx1"/>
                </a:solidFill>
                <a:latin typeface="Arial" panose="020B0604020202020204" pitchFamily="34" charset="0"/>
                <a:cs typeface="Arial" panose="020B0604020202020204" pitchFamily="34" charset="0"/>
              </a:rPr>
              <a:t>×</a:t>
            </a:r>
            <a:r>
              <a:rPr lang="en-US" altLang="ko-KR" dirty="0" smtClean="0">
                <a:solidFill>
                  <a:schemeClr val="tx1"/>
                </a:solidFill>
                <a:latin typeface="Arial" panose="020B0604020202020204" pitchFamily="34" charset="0"/>
                <a:cs typeface="Arial" panose="020B0604020202020204" pitchFamily="34" charset="0"/>
              </a:rPr>
              <a:t>1)</a:t>
            </a:r>
            <a:endParaRPr lang="en-US" altLang="ko-KR" dirty="0">
              <a:solidFill>
                <a:schemeClr val="tx1"/>
              </a:solidFill>
              <a:latin typeface="Arial" panose="020B0604020202020204" pitchFamily="34" charset="0"/>
              <a:cs typeface="Arial" panose="020B0604020202020204" pitchFamily="34" charset="0"/>
            </a:endParaRPr>
          </a:p>
          <a:p>
            <a:pPr marL="342900" indent="-342900"/>
            <a:r>
              <a:rPr lang="en-US" altLang="ko-KR" dirty="0" smtClean="0">
                <a:solidFill>
                  <a:schemeClr val="tx1"/>
                </a:solidFill>
                <a:latin typeface="Arial" panose="020B0604020202020204" pitchFamily="34" charset="0"/>
                <a:cs typeface="Arial" panose="020B0604020202020204" pitchFamily="34" charset="0"/>
              </a:rPr>
              <a:t>9. </a:t>
            </a:r>
            <a:r>
              <a:rPr lang="en-US" altLang="ko-KR" dirty="0">
                <a:solidFill>
                  <a:schemeClr val="tx1"/>
                </a:solidFill>
                <a:latin typeface="Arial" panose="020B0604020202020204" pitchFamily="34" charset="0"/>
                <a:cs typeface="Arial" panose="020B0604020202020204" pitchFamily="34" charset="0"/>
              </a:rPr>
              <a:t>SF </a:t>
            </a:r>
            <a:r>
              <a:rPr lang="ko-KR" altLang="ko-KR" dirty="0">
                <a:solidFill>
                  <a:schemeClr val="tx1"/>
                </a:solidFill>
                <a:latin typeface="Arial" panose="020B0604020202020204" pitchFamily="34" charset="0"/>
                <a:cs typeface="Arial" panose="020B0604020202020204" pitchFamily="34" charset="0"/>
              </a:rPr>
              <a:t>(Slow Forward)</a:t>
            </a:r>
            <a:r>
              <a:rPr lang="en-US" altLang="ko-KR" dirty="0">
                <a:solidFill>
                  <a:schemeClr val="tx1"/>
                </a:solidFill>
                <a:latin typeface="Arial" panose="020B0604020202020204" pitchFamily="34" charset="0"/>
                <a:cs typeface="Arial" panose="020B0604020202020204" pitchFamily="34" charset="0"/>
              </a:rPr>
              <a:t>:</a:t>
            </a:r>
            <a:r>
              <a:rPr lang="ko-KR" altLang="ko-KR" dirty="0">
                <a:solidFill>
                  <a:schemeClr val="tx1"/>
                </a:solidFill>
                <a:latin typeface="Arial" panose="020B0604020202020204" pitchFamily="34" charset="0"/>
                <a:cs typeface="Arial" panose="020B0604020202020204" pitchFamily="34" charset="0"/>
              </a:rPr>
              <a:t>SF</a:t>
            </a:r>
            <a:r>
              <a:rPr lang="en-US" altLang="ko-KR" dirty="0">
                <a:solidFill>
                  <a:schemeClr val="tx1"/>
                </a:solidFill>
                <a:latin typeface="Arial" panose="020B0604020202020204" pitchFamily="34" charset="0"/>
                <a:cs typeface="Arial" panose="020B0604020202020204" pitchFamily="34" charset="0"/>
              </a:rPr>
              <a:t>x</a:t>
            </a:r>
            <a:r>
              <a:rPr lang="ko-KR" altLang="ko-KR" dirty="0">
                <a:solidFill>
                  <a:schemeClr val="tx1"/>
                </a:solidFill>
                <a:latin typeface="Arial" panose="020B0604020202020204" pitchFamily="34" charset="0"/>
                <a:cs typeface="Arial" panose="020B0604020202020204" pitchFamily="34" charset="0"/>
              </a:rPr>
              <a:t>1/2</a:t>
            </a:r>
            <a:r>
              <a:rPr lang="en-US" altLang="ko-KR" dirty="0">
                <a:solidFill>
                  <a:schemeClr val="tx1"/>
                </a:solidFill>
                <a:latin typeface="Arial" panose="020B0604020202020204" pitchFamily="34" charset="0"/>
                <a:cs typeface="Arial" panose="020B0604020202020204" pitchFamily="34" charset="0"/>
              </a:rPr>
              <a:t>, SFx1/4</a:t>
            </a:r>
          </a:p>
          <a:p>
            <a:pPr marL="342900" indent="-342900"/>
            <a:r>
              <a:rPr lang="en-US" altLang="ko-KR" dirty="0" smtClean="0">
                <a:solidFill>
                  <a:schemeClr val="tx1"/>
                </a:solidFill>
                <a:latin typeface="Arial" panose="020B0604020202020204" pitchFamily="34" charset="0"/>
                <a:cs typeface="Arial" panose="020B0604020202020204" pitchFamily="34" charset="0"/>
              </a:rPr>
              <a:t>10.</a:t>
            </a:r>
            <a:r>
              <a:rPr lang="ko-KR" altLang="ko-KR" dirty="0" smtClean="0">
                <a:solidFill>
                  <a:schemeClr val="tx1"/>
                </a:solidFill>
                <a:latin typeface="Arial" panose="020B0604020202020204" pitchFamily="34" charset="0"/>
                <a:cs typeface="Arial" panose="020B0604020202020204" pitchFamily="34" charset="0"/>
              </a:rPr>
              <a:t> </a:t>
            </a:r>
            <a:r>
              <a:rPr lang="ko-KR" altLang="ko-KR" dirty="0">
                <a:solidFill>
                  <a:schemeClr val="tx1"/>
                </a:solidFill>
                <a:latin typeface="Arial" panose="020B0604020202020204" pitchFamily="34" charset="0"/>
                <a:cs typeface="Arial" panose="020B0604020202020204" pitchFamily="34" charset="0"/>
              </a:rPr>
              <a:t>FF (Fast Forward): FF×2, 4, 8, 16, 32, 64 times faster</a:t>
            </a:r>
            <a:endParaRPr lang="en-US" altLang="ko-KR" dirty="0">
              <a:solidFill>
                <a:schemeClr val="tx1"/>
              </a:solidFill>
              <a:latin typeface="Arial" panose="020B0604020202020204" pitchFamily="34" charset="0"/>
              <a:cs typeface="Arial" panose="020B0604020202020204" pitchFamily="34" charset="0"/>
            </a:endParaRPr>
          </a:p>
          <a:p>
            <a:pPr marL="342900" indent="-342900"/>
            <a:r>
              <a:rPr lang="en-US" altLang="ko-KR" dirty="0" smtClean="0">
                <a:solidFill>
                  <a:schemeClr val="tx1"/>
                </a:solidFill>
                <a:latin typeface="Arial" panose="020B0604020202020204" pitchFamily="34" charset="0"/>
                <a:cs typeface="Arial" panose="020B0604020202020204" pitchFamily="34" charset="0"/>
              </a:rPr>
              <a:t>11</a:t>
            </a:r>
            <a:r>
              <a:rPr lang="en-US" altLang="ko-KR" dirty="0">
                <a:solidFill>
                  <a:schemeClr val="tx1"/>
                </a:solidFill>
                <a:latin typeface="Arial" panose="020B0604020202020204" pitchFamily="34" charset="0"/>
                <a:cs typeface="Arial" panose="020B0604020202020204" pitchFamily="34" charset="0"/>
              </a:rPr>
              <a:t>. </a:t>
            </a:r>
            <a:r>
              <a:rPr lang="en-US" altLang="ko-KR" dirty="0" smtClean="0">
                <a:solidFill>
                  <a:schemeClr val="tx1"/>
                </a:solidFill>
                <a:latin typeface="Arial" panose="020B0604020202020204" pitchFamily="34" charset="0"/>
                <a:cs typeface="Arial" panose="020B0604020202020204" pitchFamily="34" charset="0"/>
              </a:rPr>
              <a:t>Playback Status information</a:t>
            </a:r>
          </a:p>
          <a:p>
            <a:pPr marL="342900" indent="-342900"/>
            <a:r>
              <a:rPr lang="en-US" altLang="ko-KR" dirty="0" smtClean="0">
                <a:solidFill>
                  <a:schemeClr val="tx1"/>
                </a:solidFill>
                <a:latin typeface="Arial" panose="020B0604020202020204" pitchFamily="34" charset="0"/>
                <a:cs typeface="Arial" panose="020B0604020202020204" pitchFamily="34" charset="0"/>
              </a:rPr>
              <a:t>12. </a:t>
            </a:r>
            <a:r>
              <a:rPr lang="en-US" altLang="ko-KR" dirty="0">
                <a:solidFill>
                  <a:schemeClr val="tx1"/>
                </a:solidFill>
                <a:latin typeface="Arial" panose="020B0604020202020204" pitchFamily="34" charset="0"/>
                <a:cs typeface="Arial" panose="020B0604020202020204" pitchFamily="34" charset="0"/>
              </a:rPr>
              <a:t>D</a:t>
            </a:r>
            <a:r>
              <a:rPr lang="en-US" altLang="ko-KR" dirty="0" smtClean="0">
                <a:solidFill>
                  <a:schemeClr val="tx1"/>
                </a:solidFill>
                <a:latin typeface="Arial" panose="020B0604020202020204" pitchFamily="34" charset="0"/>
                <a:cs typeface="Arial" panose="020B0604020202020204" pitchFamily="34" charset="0"/>
              </a:rPr>
              <a:t>ate </a:t>
            </a:r>
            <a:r>
              <a:rPr lang="en-US" altLang="ko-KR" dirty="0">
                <a:solidFill>
                  <a:schemeClr val="tx1"/>
                </a:solidFill>
                <a:latin typeface="Arial" panose="020B0604020202020204" pitchFamily="34" charset="0"/>
                <a:cs typeface="Arial" panose="020B0604020202020204" pitchFamily="34" charset="0"/>
              </a:rPr>
              <a:t>and time during </a:t>
            </a:r>
            <a:r>
              <a:rPr lang="en-US" altLang="ko-KR" dirty="0" smtClean="0">
                <a:solidFill>
                  <a:schemeClr val="tx1"/>
                </a:solidFill>
                <a:latin typeface="Arial" panose="020B0604020202020204" pitchFamily="34" charset="0"/>
                <a:cs typeface="Arial" panose="020B0604020202020204" pitchFamily="34" charset="0"/>
              </a:rPr>
              <a:t>playback </a:t>
            </a:r>
            <a:r>
              <a:rPr lang="en-US" altLang="ko-KR" dirty="0">
                <a:solidFill>
                  <a:schemeClr val="tx1"/>
                </a:solidFill>
                <a:latin typeface="Arial" panose="020B0604020202020204" pitchFamily="34" charset="0"/>
                <a:cs typeface="Arial" panose="020B0604020202020204" pitchFamily="34" charset="0"/>
              </a:rPr>
              <a:t>: click to change date and </a:t>
            </a:r>
            <a:r>
              <a:rPr lang="en-US" altLang="ko-KR" dirty="0" smtClean="0">
                <a:solidFill>
                  <a:schemeClr val="tx1"/>
                </a:solidFill>
                <a:latin typeface="Arial" panose="020B0604020202020204" pitchFamily="34" charset="0"/>
                <a:cs typeface="Arial" panose="020B0604020202020204" pitchFamily="34" charset="0"/>
              </a:rPr>
              <a:t>time</a:t>
            </a:r>
          </a:p>
          <a:p>
            <a:pPr marL="342900" indent="-342900"/>
            <a:r>
              <a:rPr lang="en-US" altLang="ko-KR" dirty="0" smtClean="0">
                <a:solidFill>
                  <a:schemeClr val="tx1"/>
                </a:solidFill>
                <a:latin typeface="Arial" panose="020B0604020202020204" pitchFamily="34" charset="0"/>
                <a:cs typeface="Arial" panose="020B0604020202020204" pitchFamily="34" charset="0"/>
              </a:rPr>
              <a:t>13. Search option</a:t>
            </a:r>
          </a:p>
          <a:p>
            <a:pPr marL="342900" indent="-342900"/>
            <a:r>
              <a:rPr lang="en-US" altLang="ko-KR" dirty="0" smtClean="0">
                <a:solidFill>
                  <a:schemeClr val="tx1"/>
                </a:solidFill>
                <a:latin typeface="Arial" panose="020B0604020202020204" pitchFamily="34" charset="0"/>
                <a:cs typeface="Arial" panose="020B0604020202020204" pitchFamily="34" charset="0"/>
              </a:rPr>
              <a:t>14. Show: Timeline,</a:t>
            </a:r>
            <a:r>
              <a:rPr lang="ko-KR" altLang="en-US" dirty="0" smtClean="0">
                <a:solidFill>
                  <a:schemeClr val="tx1"/>
                </a:solidFill>
                <a:latin typeface="Arial" panose="020B0604020202020204" pitchFamily="34" charset="0"/>
                <a:cs typeface="Arial" panose="020B0604020202020204" pitchFamily="34" charset="0"/>
              </a:rPr>
              <a:t> </a:t>
            </a:r>
            <a:r>
              <a:rPr lang="en-US" altLang="ko-KR" dirty="0" smtClean="0">
                <a:solidFill>
                  <a:schemeClr val="tx1"/>
                </a:solidFill>
                <a:latin typeface="Arial" panose="020B0604020202020204" pitchFamily="34" charset="0"/>
                <a:cs typeface="Arial" panose="020B0604020202020204" pitchFamily="34" charset="0"/>
              </a:rPr>
              <a:t>Refresh, Backup, Import and Event Only</a:t>
            </a:r>
          </a:p>
          <a:p>
            <a:pPr marL="342900" indent="-342900"/>
            <a:r>
              <a:rPr lang="en-US" altLang="ko-KR" dirty="0" smtClean="0">
                <a:solidFill>
                  <a:schemeClr val="tx1"/>
                </a:solidFill>
                <a:latin typeface="Arial" panose="020B0604020202020204" pitchFamily="34" charset="0"/>
                <a:cs typeface="Arial" panose="020B0604020202020204" pitchFamily="34" charset="0"/>
              </a:rPr>
              <a:t>15. Cancel full screen</a:t>
            </a:r>
          </a:p>
          <a:p>
            <a:pPr marL="342900" indent="-342900"/>
            <a:r>
              <a:rPr lang="en-US" altLang="ko-KR" dirty="0" smtClean="0">
                <a:solidFill>
                  <a:schemeClr val="tx1"/>
                </a:solidFill>
                <a:latin typeface="Arial" panose="020B0604020202020204" pitchFamily="34" charset="0"/>
                <a:cs typeface="Arial" panose="020B0604020202020204" pitchFamily="34" charset="0"/>
              </a:rPr>
              <a:t>16. Exit Search mode</a:t>
            </a:r>
          </a:p>
          <a:p>
            <a:pPr marL="342900" indent="-342900"/>
            <a:r>
              <a:rPr lang="en-US" altLang="ko-KR" dirty="0" smtClean="0">
                <a:solidFill>
                  <a:schemeClr val="tx1"/>
                </a:solidFill>
                <a:latin typeface="Arial" panose="020B0604020202020204" pitchFamily="34" charset="0"/>
                <a:cs typeface="Arial" panose="020B0604020202020204" pitchFamily="34" charset="0"/>
              </a:rPr>
              <a:t>17. Toggle </a:t>
            </a:r>
            <a:r>
              <a:rPr lang="en-US" altLang="ko-KR" dirty="0">
                <a:solidFill>
                  <a:schemeClr val="tx1"/>
                </a:solidFill>
                <a:latin typeface="Arial" panose="020B0604020202020204" pitchFamily="34" charset="0"/>
                <a:cs typeface="Arial" panose="020B0604020202020204" pitchFamily="34" charset="0"/>
              </a:rPr>
              <a:t>a</a:t>
            </a:r>
            <a:r>
              <a:rPr lang="en-US" altLang="ko-KR" dirty="0" smtClean="0">
                <a:solidFill>
                  <a:schemeClr val="tx1"/>
                </a:solidFill>
                <a:latin typeface="Arial" panose="020B0604020202020204" pitchFamily="34" charset="0"/>
                <a:cs typeface="Arial" panose="020B0604020202020204" pitchFamily="34" charset="0"/>
              </a:rPr>
              <a:t>uto hide</a:t>
            </a:r>
            <a:endParaRPr lang="en-US" altLang="ko-KR" dirty="0">
              <a:solidFill>
                <a:schemeClr val="tx1"/>
              </a:solidFill>
              <a:latin typeface="Arial" panose="020B0604020202020204" pitchFamily="34" charset="0"/>
              <a:cs typeface="Arial" panose="020B0604020202020204" pitchFamily="34" charset="0"/>
            </a:endParaRPr>
          </a:p>
        </p:txBody>
      </p:sp>
      <p:pic>
        <p:nvPicPr>
          <p:cNvPr id="34" name="그림 33" descr="16CH_PLAY.png"/>
          <p:cNvPicPr>
            <a:picLocks noChangeAspect="1"/>
          </p:cNvPicPr>
          <p:nvPr/>
        </p:nvPicPr>
        <p:blipFill>
          <a:blip r:embed="rId2" cstate="print"/>
          <a:stretch>
            <a:fillRect/>
          </a:stretch>
        </p:blipFill>
        <p:spPr>
          <a:xfrm>
            <a:off x="792162" y="1564971"/>
            <a:ext cx="4867325" cy="2737870"/>
          </a:xfrm>
          <a:prstGeom prst="rect">
            <a:avLst/>
          </a:prstGeom>
        </p:spPr>
      </p:pic>
      <p:sp>
        <p:nvSpPr>
          <p:cNvPr id="35"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grpSp>
        <p:nvGrpSpPr>
          <p:cNvPr id="36" name="그룹 35"/>
          <p:cNvGrpSpPr/>
          <p:nvPr/>
        </p:nvGrpSpPr>
        <p:grpSpPr>
          <a:xfrm>
            <a:off x="1795056" y="4413321"/>
            <a:ext cx="3926295" cy="942225"/>
            <a:chOff x="3543299" y="4679950"/>
            <a:chExt cx="3926295" cy="942225"/>
          </a:xfrm>
        </p:grpSpPr>
        <p:grpSp>
          <p:nvGrpSpPr>
            <p:cNvPr id="37" name="그룹 36"/>
            <p:cNvGrpSpPr/>
            <p:nvPr/>
          </p:nvGrpSpPr>
          <p:grpSpPr>
            <a:xfrm>
              <a:off x="4024312" y="4874414"/>
              <a:ext cx="1362076" cy="557151"/>
              <a:chOff x="4024312" y="4874414"/>
              <a:chExt cx="1362076" cy="557151"/>
            </a:xfrm>
          </p:grpSpPr>
          <p:cxnSp>
            <p:nvCxnSpPr>
              <p:cNvPr id="62" name="직선 화살표 연결선 61"/>
              <p:cNvCxnSpPr/>
              <p:nvPr/>
            </p:nvCxnSpPr>
            <p:spPr bwMode="auto">
              <a:xfrm>
                <a:off x="4024312" y="4874418"/>
                <a:ext cx="0" cy="199231"/>
              </a:xfrm>
              <a:prstGeom prst="straightConnector1">
                <a:avLst/>
              </a:prstGeom>
              <a:noFill/>
              <a:ln w="19050" cap="flat" cmpd="sng" algn="ctr">
                <a:solidFill>
                  <a:srgbClr val="FF0000"/>
                </a:solidFill>
                <a:prstDash val="solid"/>
                <a:round/>
                <a:headEnd type="none" w="med" len="med"/>
                <a:tailEnd type="triangle"/>
              </a:ln>
              <a:effectLst/>
            </p:spPr>
          </p:cxnSp>
          <p:cxnSp>
            <p:nvCxnSpPr>
              <p:cNvPr id="63" name="직선 화살표 연결선 62"/>
              <p:cNvCxnSpPr/>
              <p:nvPr/>
            </p:nvCxnSpPr>
            <p:spPr bwMode="auto">
              <a:xfrm>
                <a:off x="4263643" y="4874418"/>
                <a:ext cx="0" cy="199231"/>
              </a:xfrm>
              <a:prstGeom prst="straightConnector1">
                <a:avLst/>
              </a:prstGeom>
              <a:noFill/>
              <a:ln w="19050" cap="flat" cmpd="sng" algn="ctr">
                <a:solidFill>
                  <a:srgbClr val="FF0000"/>
                </a:solidFill>
                <a:prstDash val="solid"/>
                <a:round/>
                <a:headEnd type="none" w="med" len="med"/>
                <a:tailEnd type="triangle"/>
              </a:ln>
              <a:effectLst/>
            </p:spPr>
          </p:cxnSp>
          <p:cxnSp>
            <p:nvCxnSpPr>
              <p:cNvPr id="64" name="직선 화살표 연결선 63"/>
              <p:cNvCxnSpPr/>
              <p:nvPr/>
            </p:nvCxnSpPr>
            <p:spPr bwMode="auto">
              <a:xfrm>
                <a:off x="4583904" y="4874414"/>
                <a:ext cx="0" cy="199231"/>
              </a:xfrm>
              <a:prstGeom prst="straightConnector1">
                <a:avLst/>
              </a:prstGeom>
              <a:noFill/>
              <a:ln w="19050" cap="flat" cmpd="sng" algn="ctr">
                <a:solidFill>
                  <a:srgbClr val="FF0000"/>
                </a:solidFill>
                <a:prstDash val="solid"/>
                <a:round/>
                <a:headEnd type="none" w="med" len="med"/>
                <a:tailEnd type="triangle"/>
              </a:ln>
              <a:effectLst/>
            </p:spPr>
          </p:cxnSp>
          <p:cxnSp>
            <p:nvCxnSpPr>
              <p:cNvPr id="65" name="직선 화살표 연결선 64"/>
              <p:cNvCxnSpPr/>
              <p:nvPr/>
            </p:nvCxnSpPr>
            <p:spPr bwMode="auto">
              <a:xfrm>
                <a:off x="4814884" y="4874415"/>
                <a:ext cx="0" cy="199231"/>
              </a:xfrm>
              <a:prstGeom prst="straightConnector1">
                <a:avLst/>
              </a:prstGeom>
              <a:noFill/>
              <a:ln w="19050" cap="flat" cmpd="sng" algn="ctr">
                <a:solidFill>
                  <a:srgbClr val="FF0000"/>
                </a:solidFill>
                <a:prstDash val="solid"/>
                <a:round/>
                <a:headEnd type="none" w="med" len="med"/>
                <a:tailEnd type="triangle"/>
              </a:ln>
              <a:effectLst/>
            </p:spPr>
          </p:cxnSp>
          <p:cxnSp>
            <p:nvCxnSpPr>
              <p:cNvPr id="66" name="직선 화살표 연결선 65"/>
              <p:cNvCxnSpPr/>
              <p:nvPr/>
            </p:nvCxnSpPr>
            <p:spPr bwMode="auto">
              <a:xfrm>
                <a:off x="5033166" y="4874416"/>
                <a:ext cx="0" cy="199231"/>
              </a:xfrm>
              <a:prstGeom prst="straightConnector1">
                <a:avLst/>
              </a:prstGeom>
              <a:noFill/>
              <a:ln w="19050" cap="flat" cmpd="sng" algn="ctr">
                <a:solidFill>
                  <a:srgbClr val="FF0000"/>
                </a:solidFill>
                <a:prstDash val="solid"/>
                <a:round/>
                <a:headEnd type="none" w="med" len="med"/>
                <a:tailEnd type="triangle"/>
              </a:ln>
              <a:effectLst/>
            </p:spPr>
          </p:cxnSp>
          <p:cxnSp>
            <p:nvCxnSpPr>
              <p:cNvPr id="67" name="직선 화살표 연결선 66"/>
              <p:cNvCxnSpPr/>
              <p:nvPr/>
            </p:nvCxnSpPr>
            <p:spPr bwMode="auto">
              <a:xfrm>
                <a:off x="5386388" y="4874417"/>
                <a:ext cx="0" cy="199231"/>
              </a:xfrm>
              <a:prstGeom prst="straightConnector1">
                <a:avLst/>
              </a:prstGeom>
              <a:noFill/>
              <a:ln w="19050" cap="flat" cmpd="sng" algn="ctr">
                <a:solidFill>
                  <a:srgbClr val="FF0000"/>
                </a:solidFill>
                <a:prstDash val="solid"/>
                <a:round/>
                <a:headEnd type="none" w="med" len="med"/>
                <a:tailEnd type="triangle"/>
              </a:ln>
              <a:effectLst/>
            </p:spPr>
          </p:cxnSp>
          <p:cxnSp>
            <p:nvCxnSpPr>
              <p:cNvPr id="68" name="직선 화살표 연결선 67"/>
              <p:cNvCxnSpPr/>
              <p:nvPr/>
            </p:nvCxnSpPr>
            <p:spPr bwMode="auto">
              <a:xfrm rot="10800000">
                <a:off x="4151503" y="5223670"/>
                <a:ext cx="0" cy="199231"/>
              </a:xfrm>
              <a:prstGeom prst="straightConnector1">
                <a:avLst/>
              </a:prstGeom>
              <a:noFill/>
              <a:ln w="19050" cap="flat" cmpd="sng" algn="ctr">
                <a:solidFill>
                  <a:srgbClr val="FF0000"/>
                </a:solidFill>
                <a:prstDash val="solid"/>
                <a:round/>
                <a:headEnd type="none" w="med" len="med"/>
                <a:tailEnd type="triangle"/>
              </a:ln>
              <a:effectLst/>
            </p:spPr>
          </p:cxnSp>
          <p:cxnSp>
            <p:nvCxnSpPr>
              <p:cNvPr id="69" name="직선 화살표 연결선 68"/>
              <p:cNvCxnSpPr/>
              <p:nvPr/>
            </p:nvCxnSpPr>
            <p:spPr bwMode="auto">
              <a:xfrm rot="10800000">
                <a:off x="4412047" y="5226916"/>
                <a:ext cx="0" cy="199231"/>
              </a:xfrm>
              <a:prstGeom prst="straightConnector1">
                <a:avLst/>
              </a:prstGeom>
              <a:noFill/>
              <a:ln w="19050" cap="flat" cmpd="sng" algn="ctr">
                <a:solidFill>
                  <a:srgbClr val="FF0000"/>
                </a:solidFill>
                <a:prstDash val="solid"/>
                <a:round/>
                <a:headEnd type="none" w="med" len="med"/>
                <a:tailEnd type="triangle"/>
              </a:ln>
              <a:effectLst/>
            </p:spPr>
          </p:cxnSp>
          <p:cxnSp>
            <p:nvCxnSpPr>
              <p:cNvPr id="70" name="직선 화살표 연결선 69"/>
              <p:cNvCxnSpPr/>
              <p:nvPr/>
            </p:nvCxnSpPr>
            <p:spPr bwMode="auto">
              <a:xfrm rot="10800000">
                <a:off x="4714037" y="5223670"/>
                <a:ext cx="0" cy="199231"/>
              </a:xfrm>
              <a:prstGeom prst="straightConnector1">
                <a:avLst/>
              </a:prstGeom>
              <a:noFill/>
              <a:ln w="19050" cap="flat" cmpd="sng" algn="ctr">
                <a:solidFill>
                  <a:srgbClr val="FF0000"/>
                </a:solidFill>
                <a:prstDash val="solid"/>
                <a:round/>
                <a:headEnd type="none" w="med" len="med"/>
                <a:tailEnd type="triangle"/>
              </a:ln>
              <a:effectLst/>
            </p:spPr>
          </p:cxnSp>
          <p:cxnSp>
            <p:nvCxnSpPr>
              <p:cNvPr id="71" name="직선 화살표 연결선 70"/>
              <p:cNvCxnSpPr/>
              <p:nvPr/>
            </p:nvCxnSpPr>
            <p:spPr bwMode="auto">
              <a:xfrm rot="10800000">
                <a:off x="4933133" y="5232334"/>
                <a:ext cx="0" cy="199231"/>
              </a:xfrm>
              <a:prstGeom prst="straightConnector1">
                <a:avLst/>
              </a:prstGeom>
              <a:noFill/>
              <a:ln w="19050" cap="flat" cmpd="sng" algn="ctr">
                <a:solidFill>
                  <a:srgbClr val="FF0000"/>
                </a:solidFill>
                <a:prstDash val="solid"/>
                <a:round/>
                <a:headEnd type="none" w="med" len="med"/>
                <a:tailEnd type="triangle"/>
              </a:ln>
              <a:effectLst/>
            </p:spPr>
          </p:cxnSp>
          <p:cxnSp>
            <p:nvCxnSpPr>
              <p:cNvPr id="72" name="직선 화살표 연결선 71"/>
              <p:cNvCxnSpPr/>
              <p:nvPr/>
            </p:nvCxnSpPr>
            <p:spPr bwMode="auto">
              <a:xfrm rot="10800000">
                <a:off x="5162933" y="5223670"/>
                <a:ext cx="0" cy="199231"/>
              </a:xfrm>
              <a:prstGeom prst="straightConnector1">
                <a:avLst/>
              </a:prstGeom>
              <a:noFill/>
              <a:ln w="19050" cap="flat" cmpd="sng" algn="ctr">
                <a:solidFill>
                  <a:srgbClr val="FF0000"/>
                </a:solidFill>
                <a:prstDash val="solid"/>
                <a:round/>
                <a:headEnd type="none" w="med" len="med"/>
                <a:tailEnd type="triangle"/>
              </a:ln>
              <a:effectLst/>
            </p:spPr>
          </p:cxnSp>
        </p:grpSp>
        <p:sp>
          <p:nvSpPr>
            <p:cNvPr id="38" name="TextBox 37"/>
            <p:cNvSpPr txBox="1"/>
            <p:nvPr/>
          </p:nvSpPr>
          <p:spPr>
            <a:xfrm>
              <a:off x="3543299" y="4679950"/>
              <a:ext cx="3815169" cy="246221"/>
            </a:xfrm>
            <a:prstGeom prst="rect">
              <a:avLst/>
            </a:prstGeom>
            <a:noFill/>
          </p:spPr>
          <p:txBody>
            <a:bodyPr wrap="square" rtlCol="0">
              <a:spAutoFit/>
            </a:bodyPr>
            <a:lstStyle/>
            <a:p>
              <a:r>
                <a:rPr lang="en-US" altLang="ko-KR" sz="1000" b="1" dirty="0" smtClean="0">
                  <a:solidFill>
                    <a:schemeClr val="tx1"/>
                  </a:solidFill>
                  <a:latin typeface="Arial" pitchFamily="34" charset="0"/>
                  <a:cs typeface="Arial" pitchFamily="34" charset="0"/>
                </a:rPr>
                <a:t>          1     3       5     7    9       11</a:t>
              </a:r>
              <a:r>
                <a:rPr lang="ko-KR" altLang="en-US" sz="1000" b="1" dirty="0" smtClean="0">
                  <a:solidFill>
                    <a:schemeClr val="tx1"/>
                  </a:solidFill>
                  <a:latin typeface="Arial" pitchFamily="34" charset="0"/>
                  <a:cs typeface="Arial" pitchFamily="34" charset="0"/>
                </a:rPr>
                <a:t>                              </a:t>
              </a:r>
              <a:r>
                <a:rPr lang="en-US" altLang="ko-KR" sz="1000" b="1" dirty="0" smtClean="0">
                  <a:solidFill>
                    <a:schemeClr val="tx1"/>
                  </a:solidFill>
                  <a:latin typeface="Arial" pitchFamily="34" charset="0"/>
                  <a:cs typeface="Arial" pitchFamily="34" charset="0"/>
                </a:rPr>
                <a:t>12  1314    16</a:t>
              </a:r>
              <a:endParaRPr lang="ko-KR" altLang="en-US" sz="1000" b="1" dirty="0">
                <a:solidFill>
                  <a:schemeClr val="tx1"/>
                </a:solidFill>
                <a:latin typeface="Arial" pitchFamily="34" charset="0"/>
                <a:cs typeface="Arial" pitchFamily="34" charset="0"/>
              </a:endParaRPr>
            </a:p>
          </p:txBody>
        </p:sp>
        <p:sp>
          <p:nvSpPr>
            <p:cNvPr id="61" name="TextBox 60"/>
            <p:cNvSpPr txBox="1"/>
            <p:nvPr/>
          </p:nvSpPr>
          <p:spPr>
            <a:xfrm>
              <a:off x="3709988" y="5375954"/>
              <a:ext cx="3759606" cy="246221"/>
            </a:xfrm>
            <a:prstGeom prst="rect">
              <a:avLst/>
            </a:prstGeom>
            <a:noFill/>
          </p:spPr>
          <p:txBody>
            <a:bodyPr wrap="square" rtlCol="0">
              <a:spAutoFit/>
            </a:bodyPr>
            <a:lstStyle/>
            <a:p>
              <a:r>
                <a:rPr lang="en-US" altLang="ko-KR" sz="1000" b="1" dirty="0" smtClean="0">
                  <a:solidFill>
                    <a:schemeClr val="tx1"/>
                  </a:solidFill>
                  <a:latin typeface="Arial" pitchFamily="34" charset="0"/>
                  <a:cs typeface="Arial" pitchFamily="34" charset="0"/>
                </a:rPr>
                <a:t>         2      4      6     8   10                                                  15   17</a:t>
              </a:r>
              <a:endParaRPr lang="ko-KR" altLang="en-US" sz="1000" b="1" dirty="0">
                <a:solidFill>
                  <a:schemeClr val="tx1"/>
                </a:solidFill>
                <a:latin typeface="Arial" pitchFamily="34" charset="0"/>
                <a:cs typeface="Arial" pitchFamily="34" charset="0"/>
              </a:endParaRPr>
            </a:p>
          </p:txBody>
        </p:sp>
      </p:grpSp>
      <p:cxnSp>
        <p:nvCxnSpPr>
          <p:cNvPr id="73" name="직선 화살표 연결선 72"/>
          <p:cNvCxnSpPr/>
          <p:nvPr/>
        </p:nvCxnSpPr>
        <p:spPr bwMode="auto">
          <a:xfrm>
            <a:off x="4823213" y="4607785"/>
            <a:ext cx="0" cy="199231"/>
          </a:xfrm>
          <a:prstGeom prst="straightConnector1">
            <a:avLst/>
          </a:prstGeom>
          <a:noFill/>
          <a:ln w="19050" cap="flat" cmpd="sng" algn="ctr">
            <a:solidFill>
              <a:srgbClr val="FF0000"/>
            </a:solidFill>
            <a:prstDash val="solid"/>
            <a:round/>
            <a:headEnd type="none" w="med" len="med"/>
            <a:tailEnd type="triangle"/>
          </a:ln>
          <a:effectLst/>
        </p:spPr>
      </p:cxnSp>
      <p:cxnSp>
        <p:nvCxnSpPr>
          <p:cNvPr id="74" name="직선 화살표 연결선 73"/>
          <p:cNvCxnSpPr/>
          <p:nvPr/>
        </p:nvCxnSpPr>
        <p:spPr bwMode="auto">
          <a:xfrm>
            <a:off x="5182781" y="4607785"/>
            <a:ext cx="0" cy="199231"/>
          </a:xfrm>
          <a:prstGeom prst="straightConnector1">
            <a:avLst/>
          </a:prstGeom>
          <a:noFill/>
          <a:ln w="19050" cap="flat" cmpd="sng" algn="ctr">
            <a:solidFill>
              <a:srgbClr val="FF0000"/>
            </a:solidFill>
            <a:prstDash val="solid"/>
            <a:round/>
            <a:headEnd type="none" w="med" len="med"/>
            <a:tailEnd type="triangle"/>
          </a:ln>
          <a:effectLst/>
        </p:spPr>
      </p:cxnSp>
      <p:cxnSp>
        <p:nvCxnSpPr>
          <p:cNvPr id="75" name="직선 화살표 연결선 74"/>
          <p:cNvCxnSpPr/>
          <p:nvPr/>
        </p:nvCxnSpPr>
        <p:spPr bwMode="auto">
          <a:xfrm rot="10800000">
            <a:off x="5317722" y="4957040"/>
            <a:ext cx="0" cy="199231"/>
          </a:xfrm>
          <a:prstGeom prst="straightConnector1">
            <a:avLst/>
          </a:prstGeom>
          <a:noFill/>
          <a:ln w="19050" cap="flat" cmpd="sng" algn="ctr">
            <a:solidFill>
              <a:srgbClr val="FF0000"/>
            </a:solidFill>
            <a:prstDash val="solid"/>
            <a:round/>
            <a:headEnd type="none" w="med" len="med"/>
            <a:tailEnd type="triangle"/>
          </a:ln>
          <a:effectLst/>
        </p:spPr>
      </p:cxnSp>
      <p:cxnSp>
        <p:nvCxnSpPr>
          <p:cNvPr id="76" name="직선 화살표 연결선 75"/>
          <p:cNvCxnSpPr/>
          <p:nvPr/>
        </p:nvCxnSpPr>
        <p:spPr bwMode="auto">
          <a:xfrm>
            <a:off x="5444720" y="4607785"/>
            <a:ext cx="0" cy="199231"/>
          </a:xfrm>
          <a:prstGeom prst="straightConnector1">
            <a:avLst/>
          </a:prstGeom>
          <a:noFill/>
          <a:ln w="19050" cap="flat" cmpd="sng" algn="ctr">
            <a:solidFill>
              <a:srgbClr val="FF0000"/>
            </a:solidFill>
            <a:prstDash val="solid"/>
            <a:round/>
            <a:headEnd type="none" w="med" len="med"/>
            <a:tailEnd type="triangle"/>
          </a:ln>
          <a:effectLst/>
        </p:spPr>
      </p:cxnSp>
      <p:cxnSp>
        <p:nvCxnSpPr>
          <p:cNvPr id="77" name="직선 화살표 연결선 76"/>
          <p:cNvCxnSpPr/>
          <p:nvPr/>
        </p:nvCxnSpPr>
        <p:spPr bwMode="auto">
          <a:xfrm rot="10800000">
            <a:off x="5578265" y="4952341"/>
            <a:ext cx="0" cy="199231"/>
          </a:xfrm>
          <a:prstGeom prst="straightConnector1">
            <a:avLst/>
          </a:prstGeom>
          <a:noFill/>
          <a:ln w="19050" cap="flat" cmpd="sng" algn="ctr">
            <a:solidFill>
              <a:srgbClr val="FF0000"/>
            </a:solidFill>
            <a:prstDash val="solid"/>
            <a:round/>
            <a:headEnd type="none" w="med" len="med"/>
            <a:tailEnd type="triangle"/>
          </a:ln>
          <a:effectLst/>
        </p:spPr>
      </p:cxnSp>
      <p:pic>
        <p:nvPicPr>
          <p:cNvPr id="78" name="그림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65" y="4180230"/>
            <a:ext cx="4864579" cy="131749"/>
          </a:xfrm>
          <a:prstGeom prst="rect">
            <a:avLst/>
          </a:prstGeom>
        </p:spPr>
      </p:pic>
      <p:pic>
        <p:nvPicPr>
          <p:cNvPr id="79" name="그림 7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911" y="4817373"/>
            <a:ext cx="4864579" cy="131749"/>
          </a:xfrm>
          <a:prstGeom prst="rect">
            <a:avLst/>
          </a:prstGeom>
        </p:spPr>
      </p:pic>
      <p:cxnSp>
        <p:nvCxnSpPr>
          <p:cNvPr id="80" name="직선 화살표 연결선 79"/>
          <p:cNvCxnSpPr/>
          <p:nvPr/>
        </p:nvCxnSpPr>
        <p:spPr bwMode="auto">
          <a:xfrm>
            <a:off x="5051813" y="4607785"/>
            <a:ext cx="0" cy="199231"/>
          </a:xfrm>
          <a:prstGeom prst="straightConnector1">
            <a:avLst/>
          </a:prstGeom>
          <a:noFill/>
          <a:ln w="19050" cap="flat" cmpd="sng" algn="ctr">
            <a:solidFill>
              <a:srgbClr val="FF0000"/>
            </a:solidFill>
            <a:prstDash val="solid"/>
            <a:round/>
            <a:headEnd type="none" w="med" len="med"/>
            <a:tailEnd type="triangle"/>
          </a:ln>
          <a:effectLst/>
        </p:spPr>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1"/>
          <p:cNvSpPr>
            <a:spLocks noGrp="1"/>
          </p:cNvSpPr>
          <p:nvPr>
            <p:ph type="sldNum" sz="quarter" idx="10"/>
          </p:nvPr>
        </p:nvSpPr>
        <p:spPr/>
        <p:txBody>
          <a:bodyPr/>
          <a:lstStyle/>
          <a:p>
            <a:fld id="{48911E2A-1CFE-4735-A5A0-69876B889F75}" type="slidenum">
              <a:rPr lang="en-US" altLang="ko-KR"/>
              <a:pPr/>
              <a:t>4</a:t>
            </a:fld>
            <a:endParaRPr lang="en-US" altLang="ko-KR"/>
          </a:p>
        </p:txBody>
      </p:sp>
      <p:sp>
        <p:nvSpPr>
          <p:cNvPr id="6153" name="Text Box 9"/>
          <p:cNvSpPr txBox="1">
            <a:spLocks noChangeArrowheads="1"/>
          </p:cNvSpPr>
          <p:nvPr/>
        </p:nvSpPr>
        <p:spPr bwMode="auto">
          <a:xfrm>
            <a:off x="2808288" y="482600"/>
            <a:ext cx="3052762"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CONTENTS</a:t>
            </a:r>
          </a:p>
        </p:txBody>
      </p:sp>
      <p:sp>
        <p:nvSpPr>
          <p:cNvPr id="6" name="Text Box 4"/>
          <p:cNvSpPr txBox="1">
            <a:spLocks noChangeArrowheads="1"/>
          </p:cNvSpPr>
          <p:nvPr/>
        </p:nvSpPr>
        <p:spPr bwMode="auto">
          <a:xfrm>
            <a:off x="798225" y="1646754"/>
            <a:ext cx="5111750" cy="461665"/>
          </a:xfrm>
          <a:prstGeom prst="rect">
            <a:avLst/>
          </a:prstGeom>
          <a:noFill/>
          <a:ln w="9525">
            <a:noFill/>
            <a:miter lim="800000"/>
            <a:headEnd/>
            <a:tailEnd/>
          </a:ln>
        </p:spPr>
        <p:txBody>
          <a:bodyPr>
            <a:spAutoFit/>
          </a:bodyPr>
          <a:lstStyle/>
          <a:p>
            <a:r>
              <a:rPr lang="en-US" altLang="ko-KR" sz="1200" b="1" dirty="0">
                <a:solidFill>
                  <a:schemeClr val="tx1"/>
                </a:solidFill>
                <a:latin typeface="Arial" charset="0"/>
              </a:rPr>
              <a:t>Trouble Shooting</a:t>
            </a:r>
            <a:r>
              <a:rPr lang="en-US" altLang="ko-KR" sz="1200" dirty="0">
                <a:solidFill>
                  <a:schemeClr val="tx1"/>
                </a:solidFill>
                <a:latin typeface="Arial" charset="0"/>
              </a:rPr>
              <a:t>				</a:t>
            </a:r>
            <a:r>
              <a:rPr lang="en-US" altLang="ko-KR" sz="1200" dirty="0" smtClean="0">
                <a:solidFill>
                  <a:schemeClr val="tx1"/>
                </a:solidFill>
                <a:latin typeface="Arial" charset="0"/>
              </a:rPr>
              <a:t> </a:t>
            </a:r>
            <a:r>
              <a:rPr lang="en-US" altLang="ko-KR" sz="1200" dirty="0" smtClean="0">
                <a:solidFill>
                  <a:schemeClr val="tx1"/>
                </a:solidFill>
                <a:latin typeface="Arial" charset="0"/>
              </a:rPr>
              <a:t>86</a:t>
            </a:r>
            <a:endParaRPr lang="en-US" altLang="ko-KR" sz="1200" dirty="0">
              <a:solidFill>
                <a:schemeClr val="tx1"/>
              </a:solidFill>
              <a:latin typeface="Arial" charset="0"/>
            </a:endParaRPr>
          </a:p>
          <a:p>
            <a:endParaRPr lang="en-US" altLang="ko-KR" sz="1200" dirty="0">
              <a:solidFill>
                <a:schemeClr val="tx1"/>
              </a:solidFill>
              <a:latin typeface="Arial" charset="0"/>
            </a:endParaRPr>
          </a:p>
        </p:txBody>
      </p:sp>
      <p:sp>
        <p:nvSpPr>
          <p:cNvPr id="7" name="AutoShape 4"/>
          <p:cNvSpPr>
            <a:spLocks noChangeArrowheads="1"/>
          </p:cNvSpPr>
          <p:nvPr/>
        </p:nvSpPr>
        <p:spPr bwMode="auto">
          <a:xfrm>
            <a:off x="790677" y="839798"/>
            <a:ext cx="3455988" cy="360362"/>
          </a:xfrm>
          <a:prstGeom prst="roundRect">
            <a:avLst>
              <a:gd name="adj" fmla="val 16667"/>
            </a:avLst>
          </a:prstGeom>
          <a:solidFill>
            <a:schemeClr val="accent1"/>
          </a:solidFill>
          <a:ln w="9525">
            <a:solidFill>
              <a:schemeClr val="tx1"/>
            </a:solidFill>
            <a:round/>
            <a:headEnd/>
            <a:tailEnd/>
          </a:ln>
        </p:spPr>
        <p:txBody>
          <a:bodyPr wrap="none" anchor="ctr"/>
          <a:lstStyle/>
          <a:p>
            <a:r>
              <a:rPr lang="en-US" altLang="ko-KR" sz="1400" b="1" dirty="0" smtClean="0">
                <a:solidFill>
                  <a:schemeClr val="tx1"/>
                </a:solidFill>
                <a:latin typeface="Arial" charset="0"/>
              </a:rPr>
              <a:t>Contents</a:t>
            </a:r>
            <a:endParaRPr lang="en-US" altLang="ko-KR" sz="1400" b="1" dirty="0">
              <a:solidFill>
                <a:schemeClr val="tx1"/>
              </a:solidFill>
              <a:latin typeface="Arial"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슬라이드 번호 개체 틀 1"/>
          <p:cNvSpPr>
            <a:spLocks noGrp="1"/>
          </p:cNvSpPr>
          <p:nvPr>
            <p:ph type="sldNum" sz="quarter" idx="10"/>
          </p:nvPr>
        </p:nvSpPr>
        <p:spPr>
          <a:xfrm>
            <a:off x="720725" y="8726488"/>
            <a:ext cx="5111750" cy="179387"/>
          </a:xfrm>
        </p:spPr>
        <p:txBody>
          <a:bodyPr/>
          <a:lstStyle/>
          <a:p>
            <a:fld id="{0311540F-718D-42C4-8231-369EEDF10D95}" type="slidenum">
              <a:rPr lang="en-US" altLang="ko-KR"/>
              <a:pPr/>
              <a:t>40</a:t>
            </a:fld>
            <a:endParaRPr lang="en-US" altLang="ko-KR"/>
          </a:p>
        </p:txBody>
      </p:sp>
      <p:sp>
        <p:nvSpPr>
          <p:cNvPr id="14" name="Text Box 4"/>
          <p:cNvSpPr txBox="1">
            <a:spLocks noChangeArrowheads="1"/>
          </p:cNvSpPr>
          <p:nvPr/>
        </p:nvSpPr>
        <p:spPr bwMode="auto">
          <a:xfrm>
            <a:off x="792163" y="1206500"/>
            <a:ext cx="5141912" cy="600164"/>
          </a:xfrm>
          <a:prstGeom prst="rect">
            <a:avLst/>
          </a:prstGeom>
          <a:noFill/>
          <a:ln w="9525">
            <a:noFill/>
            <a:miter lim="800000"/>
            <a:headEnd/>
            <a:tailEnd/>
          </a:ln>
          <a:effectLst/>
        </p:spPr>
        <p:txBody>
          <a:bodyPr wrap="square">
            <a:spAutoFit/>
          </a:bodyPr>
          <a:lstStyle/>
          <a:p>
            <a:r>
              <a:rPr lang="en-US" altLang="ko-KR" dirty="0">
                <a:solidFill>
                  <a:schemeClr val="tx1"/>
                </a:solidFill>
                <a:latin typeface="Arial" panose="020B0604020202020204" pitchFamily="34" charset="0"/>
                <a:cs typeface="Arial" panose="020B0604020202020204" pitchFamily="34" charset="0"/>
              </a:rPr>
              <a:t>Access Setup menu from Right Clicking mouse button to Popup Menu.</a:t>
            </a:r>
          </a:p>
          <a:p>
            <a:r>
              <a:rPr lang="en-US" altLang="ko-KR" dirty="0">
                <a:solidFill>
                  <a:schemeClr val="tx1"/>
                </a:solidFill>
                <a:latin typeface="Arial" panose="020B0604020202020204" pitchFamily="34" charset="0"/>
                <a:cs typeface="Arial" panose="020B0604020202020204" pitchFamily="34" charset="0"/>
              </a:rPr>
              <a:t>Configure Display, Record, Device, </a:t>
            </a:r>
            <a:r>
              <a:rPr lang="en-US" altLang="ko-KR" dirty="0" smtClean="0">
                <a:solidFill>
                  <a:schemeClr val="tx1"/>
                </a:solidFill>
                <a:latin typeface="Arial" panose="020B0604020202020204" pitchFamily="34" charset="0"/>
                <a:cs typeface="Arial" panose="020B0604020202020204" pitchFamily="34" charset="0"/>
              </a:rPr>
              <a:t>Alarm, Network</a:t>
            </a:r>
            <a:r>
              <a:rPr lang="en-US" altLang="ko-KR" dirty="0">
                <a:solidFill>
                  <a:schemeClr val="tx1"/>
                </a:solidFill>
                <a:latin typeface="Arial" panose="020B0604020202020204" pitchFamily="34" charset="0"/>
                <a:cs typeface="Arial" panose="020B0604020202020204" pitchFamily="34" charset="0"/>
              </a:rPr>
              <a:t>, System which is navigated by clicking on corresponding tab menu at the top of the </a:t>
            </a:r>
            <a:r>
              <a:rPr lang="en-US" altLang="ko-KR" dirty="0" smtClean="0">
                <a:solidFill>
                  <a:schemeClr val="tx1"/>
                </a:solidFill>
                <a:latin typeface="Arial" panose="020B0604020202020204" pitchFamily="34" charset="0"/>
                <a:cs typeface="Arial" panose="020B0604020202020204" pitchFamily="34" charset="0"/>
              </a:rPr>
              <a:t>screen.</a:t>
            </a:r>
            <a:endParaRPr lang="en-US" altLang="ko-KR" dirty="0">
              <a:solidFill>
                <a:schemeClr val="tx1"/>
              </a:solidFill>
              <a:latin typeface="Arial" panose="020B0604020202020204" pitchFamily="34" charset="0"/>
              <a:cs typeface="Arial" panose="020B0604020202020204" pitchFamily="34" charset="0"/>
            </a:endParaRPr>
          </a:p>
        </p:txBody>
      </p:sp>
      <p:sp>
        <p:nvSpPr>
          <p:cNvPr id="15" name="Text Box 20"/>
          <p:cNvSpPr txBox="1">
            <a:spLocks noChangeArrowheads="1"/>
          </p:cNvSpPr>
          <p:nvPr/>
        </p:nvSpPr>
        <p:spPr bwMode="auto">
          <a:xfrm>
            <a:off x="792162" y="2865639"/>
            <a:ext cx="4968875" cy="430887"/>
          </a:xfrm>
          <a:prstGeom prst="rect">
            <a:avLst/>
          </a:prstGeom>
          <a:noFill/>
          <a:ln w="9525">
            <a:noFill/>
            <a:miter lim="800000"/>
            <a:headEnd/>
            <a:tailEnd/>
          </a:ln>
          <a:effectLst/>
        </p:spPr>
        <p:txBody>
          <a:bodyPr>
            <a:spAutoFit/>
          </a:bodyPr>
          <a:lstStyle/>
          <a:p>
            <a:pPr marL="342900" indent="-342900"/>
            <a:r>
              <a:rPr lang="ko-KR" altLang="ko-KR" b="1" dirty="0">
                <a:solidFill>
                  <a:schemeClr val="tx1"/>
                </a:solidFill>
                <a:latin typeface="Arial" panose="020B0604020202020204" pitchFamily="34" charset="0"/>
                <a:cs typeface="Arial" panose="020B0604020202020204" pitchFamily="34" charset="0"/>
              </a:rPr>
              <a:t>3-</a:t>
            </a:r>
            <a:r>
              <a:rPr lang="en-US" altLang="ko-KR" b="1" dirty="0">
                <a:solidFill>
                  <a:schemeClr val="tx1"/>
                </a:solidFill>
                <a:latin typeface="Arial" panose="020B0604020202020204" pitchFamily="34" charset="0"/>
                <a:cs typeface="Arial" panose="020B0604020202020204" pitchFamily="34" charset="0"/>
              </a:rPr>
              <a:t>4</a:t>
            </a:r>
            <a:r>
              <a:rPr lang="ko-KR" altLang="ko-KR" b="1" dirty="0">
                <a:solidFill>
                  <a:schemeClr val="tx1"/>
                </a:solidFill>
                <a:latin typeface="Arial" panose="020B0604020202020204" pitchFamily="34" charset="0"/>
                <a:cs typeface="Arial" panose="020B0604020202020204" pitchFamily="34" charset="0"/>
              </a:rPr>
              <a:t>-1. </a:t>
            </a:r>
            <a:r>
              <a:rPr lang="en-US" altLang="ko-KR" b="1" dirty="0" smtClean="0">
                <a:solidFill>
                  <a:schemeClr val="tx1"/>
                </a:solidFill>
                <a:latin typeface="Arial" panose="020B0604020202020204" pitchFamily="34" charset="0"/>
                <a:cs typeface="Arial" panose="020B0604020202020204" pitchFamily="34" charset="0"/>
              </a:rPr>
              <a:t>Display</a:t>
            </a:r>
            <a:endParaRPr lang="en-US" altLang="ko-KR" dirty="0">
              <a:solidFill>
                <a:srgbClr val="000000"/>
              </a:solidFill>
              <a:latin typeface="Arial" panose="020B0604020202020204" pitchFamily="34" charset="0"/>
              <a:cs typeface="Arial" panose="020B0604020202020204" pitchFamily="34" charset="0"/>
            </a:endParaRPr>
          </a:p>
          <a:p>
            <a:pPr marL="342900" indent="-342900"/>
            <a:r>
              <a:rPr lang="en-US" altLang="ko-KR" dirty="0">
                <a:solidFill>
                  <a:srgbClr val="000000"/>
                </a:solidFill>
                <a:latin typeface="Arial" panose="020B0604020202020204" pitchFamily="34" charset="0"/>
                <a:cs typeface="Arial" panose="020B0604020202020204" pitchFamily="34" charset="0"/>
              </a:rPr>
              <a:t>Configure </a:t>
            </a:r>
            <a:r>
              <a:rPr lang="en-US" altLang="ko-KR" dirty="0" smtClean="0">
                <a:solidFill>
                  <a:srgbClr val="000000"/>
                </a:solidFill>
                <a:latin typeface="Arial" panose="020B0604020202020204" pitchFamily="34" charset="0"/>
                <a:cs typeface="Arial" panose="020B0604020202020204" pitchFamily="34" charset="0"/>
              </a:rPr>
              <a:t>OSD and </a:t>
            </a:r>
            <a:r>
              <a:rPr lang="en-US" altLang="ko-KR" dirty="0">
                <a:solidFill>
                  <a:srgbClr val="000000"/>
                </a:solidFill>
                <a:latin typeface="Arial" panose="020B0604020202020204" pitchFamily="34" charset="0"/>
                <a:cs typeface="Arial" panose="020B0604020202020204" pitchFamily="34" charset="0"/>
              </a:rPr>
              <a:t>Main </a:t>
            </a:r>
            <a:r>
              <a:rPr lang="en-US" altLang="ko-KR" dirty="0" smtClean="0">
                <a:solidFill>
                  <a:srgbClr val="000000"/>
                </a:solidFill>
                <a:latin typeface="Arial" panose="020B0604020202020204" pitchFamily="34" charset="0"/>
                <a:cs typeface="Arial" panose="020B0604020202020204" pitchFamily="34" charset="0"/>
              </a:rPr>
              <a:t>Display setting</a:t>
            </a:r>
            <a:r>
              <a:rPr lang="en-US" altLang="ko-KR" dirty="0">
                <a:solidFill>
                  <a:srgbClr val="000000"/>
                </a:solidFill>
                <a:latin typeface="Arial" panose="020B0604020202020204" pitchFamily="34" charset="0"/>
                <a:cs typeface="Arial" panose="020B0604020202020204" pitchFamily="34" charset="0"/>
              </a:rPr>
              <a:t>.</a:t>
            </a:r>
            <a:endParaRPr lang="en-US" altLang="ko-KR" dirty="0">
              <a:solidFill>
                <a:schemeClr val="tx1"/>
              </a:solidFill>
              <a:latin typeface="Arial" panose="020B0604020202020204" pitchFamily="34" charset="0"/>
              <a:cs typeface="Arial" panose="020B0604020202020204" pitchFamily="34" charset="0"/>
            </a:endParaRPr>
          </a:p>
        </p:txBody>
      </p:sp>
      <p:sp>
        <p:nvSpPr>
          <p:cNvPr id="17" name="Text Box 37"/>
          <p:cNvSpPr txBox="1">
            <a:spLocks noChangeArrowheads="1"/>
          </p:cNvSpPr>
          <p:nvPr/>
        </p:nvSpPr>
        <p:spPr bwMode="auto">
          <a:xfrm>
            <a:off x="792163" y="3358833"/>
            <a:ext cx="4968875" cy="261610"/>
          </a:xfrm>
          <a:prstGeom prst="rect">
            <a:avLst/>
          </a:prstGeom>
          <a:noFill/>
          <a:ln w="9525">
            <a:noFill/>
            <a:miter lim="800000"/>
            <a:headEnd/>
            <a:tailEnd/>
          </a:ln>
          <a:effectLst/>
        </p:spPr>
        <p:txBody>
          <a:bodyPr>
            <a:spAutoFit/>
          </a:bodyPr>
          <a:lstStyle/>
          <a:p>
            <a:pPr marL="342900" indent="-342900"/>
            <a:r>
              <a:rPr lang="ko-KR" altLang="ko-KR" b="1" dirty="0">
                <a:solidFill>
                  <a:schemeClr val="tx1"/>
                </a:solidFill>
                <a:latin typeface="Arial" panose="020B0604020202020204" pitchFamily="34" charset="0"/>
                <a:cs typeface="Arial" panose="020B0604020202020204" pitchFamily="34" charset="0"/>
              </a:rPr>
              <a:t>1</a:t>
            </a:r>
            <a:r>
              <a:rPr lang="en-US" altLang="ko-KR" b="1" dirty="0">
                <a:solidFill>
                  <a:schemeClr val="tx1"/>
                </a:solidFill>
                <a:latin typeface="Arial" panose="020B0604020202020204" pitchFamily="34" charset="0"/>
                <a:cs typeface="Arial" panose="020B0604020202020204" pitchFamily="34" charset="0"/>
              </a:rPr>
              <a:t>)</a:t>
            </a:r>
            <a:r>
              <a:rPr lang="ko-KR" altLang="ko-KR" b="1" dirty="0">
                <a:solidFill>
                  <a:schemeClr val="tx1"/>
                </a:solidFill>
                <a:latin typeface="Arial" panose="020B0604020202020204" pitchFamily="34" charset="0"/>
                <a:cs typeface="Arial" panose="020B0604020202020204" pitchFamily="34" charset="0"/>
              </a:rPr>
              <a:t> </a:t>
            </a:r>
            <a:r>
              <a:rPr lang="en-US" altLang="ko-KR" b="1" dirty="0" smtClean="0">
                <a:solidFill>
                  <a:schemeClr val="tx1"/>
                </a:solidFill>
                <a:latin typeface="Arial" panose="020B0604020202020204" pitchFamily="34" charset="0"/>
                <a:cs typeface="Arial" panose="020B0604020202020204" pitchFamily="34" charset="0"/>
              </a:rPr>
              <a:t>OSD</a:t>
            </a:r>
            <a:endParaRPr lang="en-US" altLang="ko-KR" b="1" dirty="0">
              <a:solidFill>
                <a:schemeClr val="tx1"/>
              </a:solidFill>
              <a:latin typeface="Arial" panose="020B0604020202020204" pitchFamily="34" charset="0"/>
              <a:cs typeface="Arial" panose="020B0604020202020204" pitchFamily="34" charset="0"/>
            </a:endParaRPr>
          </a:p>
        </p:txBody>
      </p:sp>
      <p:sp>
        <p:nvSpPr>
          <p:cNvPr id="18" name="AutoShape 10"/>
          <p:cNvSpPr>
            <a:spLocks noChangeArrowheads="1"/>
          </p:cNvSpPr>
          <p:nvPr/>
        </p:nvSpPr>
        <p:spPr bwMode="auto">
          <a:xfrm>
            <a:off x="792163" y="825387"/>
            <a:ext cx="3455988" cy="360363"/>
          </a:xfrm>
          <a:prstGeom prst="roundRect">
            <a:avLst>
              <a:gd name="adj" fmla="val 16667"/>
            </a:avLst>
          </a:prstGeom>
          <a:solidFill>
            <a:schemeClr val="accent1"/>
          </a:solidFill>
          <a:ln w="9525">
            <a:solidFill>
              <a:schemeClr val="tx1"/>
            </a:solidFill>
            <a:round/>
            <a:headEnd/>
            <a:tailEnd/>
          </a:ln>
        </p:spPr>
        <p:txBody>
          <a:bodyPr wrap="none" anchor="ctr"/>
          <a:lstStyle/>
          <a:p>
            <a:r>
              <a:rPr lang="en-US" altLang="en-US" sz="1400" b="1" dirty="0">
                <a:solidFill>
                  <a:schemeClr val="tx1"/>
                </a:solidFill>
                <a:latin typeface="Arial" charset="0"/>
              </a:rPr>
              <a:t>3-</a:t>
            </a:r>
            <a:r>
              <a:rPr lang="en-US" altLang="ko-KR" sz="1400" b="1" dirty="0">
                <a:solidFill>
                  <a:schemeClr val="tx1"/>
                </a:solidFill>
                <a:latin typeface="Arial" charset="0"/>
              </a:rPr>
              <a:t>4</a:t>
            </a:r>
            <a:r>
              <a:rPr lang="en-US" altLang="en-US" sz="1400" b="1" dirty="0">
                <a:solidFill>
                  <a:schemeClr val="tx1"/>
                </a:solidFill>
                <a:latin typeface="Arial" charset="0"/>
              </a:rPr>
              <a:t>. SETUP </a:t>
            </a:r>
            <a:r>
              <a:rPr lang="en-US" altLang="ko-KR" sz="1400" b="1" dirty="0" smtClean="0">
                <a:solidFill>
                  <a:schemeClr val="tx1"/>
                </a:solidFill>
                <a:latin typeface="Arial" charset="0"/>
              </a:rPr>
              <a:t>Mode</a:t>
            </a:r>
            <a:endParaRPr lang="en-US" altLang="ko-KR" sz="1400" b="1" dirty="0">
              <a:solidFill>
                <a:schemeClr val="tx1"/>
              </a:solidFill>
              <a:latin typeface="Arial" charset="0"/>
            </a:endParaRPr>
          </a:p>
        </p:txBody>
      </p:sp>
      <p:graphicFrame>
        <p:nvGraphicFramePr>
          <p:cNvPr id="19" name="Group 109"/>
          <p:cNvGraphicFramePr>
            <a:graphicFrameLocks noGrp="1"/>
          </p:cNvGraphicFramePr>
          <p:nvPr>
            <p:extLst/>
          </p:nvPr>
        </p:nvGraphicFramePr>
        <p:xfrm>
          <a:off x="792162" y="6804025"/>
          <a:ext cx="4977411" cy="1506200"/>
        </p:xfrm>
        <a:graphic>
          <a:graphicData uri="http://schemas.openxmlformats.org/drawingml/2006/table">
            <a:tbl>
              <a:tblPr/>
              <a:tblGrid>
                <a:gridCol w="1354138"/>
                <a:gridCol w="3623273"/>
              </a:tblGrid>
              <a:tr h="19050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Date Format</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YYYY/MM/DD, MM/DD/YYYY, DD/MM/YYYY </a:t>
                      </a: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0304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Time Format </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24HR, 12H(AM/PM) </a:t>
                      </a: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0304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Language</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Select system language.</a:t>
                      </a: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11762">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OSD</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OSD On/Off</a:t>
                      </a: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8700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Information Bar</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Information Menu Bar Hide always/Auto hide/ Show always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0304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Display HDD Usage </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Percent/Oldest Date</a:t>
                      </a:r>
                      <a:endParaRPr kumimoji="1" lang="en-US" altLang="ko-KR" sz="1000" b="0" i="0" u="none" strike="noStrike" kern="1200" cap="none" spc="0" normalizeH="0" baseline="0" noProof="0" dirty="0">
                        <a:ln>
                          <a:noFill/>
                        </a:ln>
                        <a:solidFill>
                          <a:srgbClr val="000000"/>
                        </a:solidFill>
                        <a:effectLst/>
                        <a:uLnTx/>
                        <a:uFillTx/>
                        <a:latin typeface="Times New Roman" pitchFamily="18" charset="0"/>
                        <a:ea typeface="굴림"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graphicFrame>
        <p:nvGraphicFramePr>
          <p:cNvPr id="20" name="표 19"/>
          <p:cNvGraphicFramePr>
            <a:graphicFrameLocks noGrp="1"/>
          </p:cNvGraphicFramePr>
          <p:nvPr>
            <p:extLst/>
          </p:nvPr>
        </p:nvGraphicFramePr>
        <p:xfrm>
          <a:off x="788393" y="1797893"/>
          <a:ext cx="4977407" cy="1036320"/>
        </p:xfrm>
        <a:graphic>
          <a:graphicData uri="http://schemas.openxmlformats.org/drawingml/2006/table">
            <a:tbl>
              <a:tblPr/>
              <a:tblGrid>
                <a:gridCol w="2161109"/>
                <a:gridCol w="2816298"/>
              </a:tblGrid>
              <a:tr h="20304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Apply</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Apply changes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192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Default</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Return to factory default settings.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192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Close</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Close the menu. If there is a something that has not been applied after the change, a pop-up will be asked.</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21"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22" name="그림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333" y="3717706"/>
            <a:ext cx="4966531" cy="278892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슬라이드 번호 개체 틀 1"/>
          <p:cNvSpPr>
            <a:spLocks noGrp="1"/>
          </p:cNvSpPr>
          <p:nvPr>
            <p:ph type="sldNum" sz="quarter" idx="10"/>
          </p:nvPr>
        </p:nvSpPr>
        <p:spPr>
          <a:xfrm>
            <a:off x="720725" y="8726488"/>
            <a:ext cx="5111750" cy="179387"/>
          </a:xfrm>
        </p:spPr>
        <p:txBody>
          <a:bodyPr/>
          <a:lstStyle/>
          <a:p>
            <a:fld id="{9F5D384D-5EE2-4B86-9BEB-B90A83A8D1E8}" type="slidenum">
              <a:rPr lang="en-US" altLang="ko-KR"/>
              <a:pPr/>
              <a:t>41</a:t>
            </a:fld>
            <a:endParaRPr lang="en-US" altLang="ko-KR"/>
          </a:p>
        </p:txBody>
      </p:sp>
      <p:sp>
        <p:nvSpPr>
          <p:cNvPr id="11"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14" name="Text Box 14"/>
          <p:cNvSpPr txBox="1">
            <a:spLocks noChangeArrowheads="1"/>
          </p:cNvSpPr>
          <p:nvPr/>
        </p:nvSpPr>
        <p:spPr bwMode="auto">
          <a:xfrm>
            <a:off x="720725" y="866775"/>
            <a:ext cx="4968875" cy="430887"/>
          </a:xfrm>
          <a:prstGeom prst="rect">
            <a:avLst/>
          </a:prstGeom>
          <a:noFill/>
          <a:ln w="9525">
            <a:noFill/>
            <a:miter lim="800000"/>
            <a:headEnd/>
            <a:tailEnd/>
          </a:ln>
          <a:effectLst/>
        </p:spPr>
        <p:txBody>
          <a:bodyPr>
            <a:spAutoFit/>
          </a:bodyPr>
          <a:lstStyle/>
          <a:p>
            <a:pPr marL="342900" indent="-342900"/>
            <a:r>
              <a:rPr lang="en-US" altLang="ko-KR" b="1" dirty="0">
                <a:solidFill>
                  <a:schemeClr val="tx1"/>
                </a:solidFill>
                <a:latin typeface="Arial" panose="020B0604020202020204" pitchFamily="34" charset="0"/>
                <a:cs typeface="Arial" panose="020B0604020202020204" pitchFamily="34" charset="0"/>
              </a:rPr>
              <a:t>2)</a:t>
            </a:r>
            <a:r>
              <a:rPr lang="ko-KR" altLang="ko-KR" b="1" dirty="0">
                <a:solidFill>
                  <a:schemeClr val="tx1"/>
                </a:solidFill>
                <a:latin typeface="Arial" panose="020B0604020202020204" pitchFamily="34" charset="0"/>
                <a:cs typeface="Arial" panose="020B0604020202020204" pitchFamily="34" charset="0"/>
              </a:rPr>
              <a:t> </a:t>
            </a:r>
            <a:r>
              <a:rPr lang="en-US" altLang="ko-KR" b="1" dirty="0" smtClean="0">
                <a:solidFill>
                  <a:schemeClr val="tx1"/>
                </a:solidFill>
                <a:latin typeface="Arial" panose="020B0604020202020204" pitchFamily="34" charset="0"/>
                <a:cs typeface="Arial" panose="020B0604020202020204" pitchFamily="34" charset="0"/>
              </a:rPr>
              <a:t>Monitor</a:t>
            </a:r>
            <a:endParaRPr lang="en-US" altLang="ko-KR" b="1" dirty="0">
              <a:solidFill>
                <a:schemeClr val="tx1"/>
              </a:solidFill>
              <a:latin typeface="Arial" panose="020B0604020202020204" pitchFamily="34" charset="0"/>
              <a:cs typeface="Arial" panose="020B0604020202020204" pitchFamily="34" charset="0"/>
            </a:endParaRPr>
          </a:p>
          <a:p>
            <a:pPr marL="342900" indent="-342900"/>
            <a:endParaRPr lang="en-US" altLang="ko-KR" b="1" dirty="0">
              <a:solidFill>
                <a:schemeClr val="tx1"/>
              </a:solidFill>
              <a:latin typeface="Arial" panose="020B0604020202020204" pitchFamily="34" charset="0"/>
              <a:cs typeface="Arial" panose="020B0604020202020204" pitchFamily="34" charset="0"/>
            </a:endParaRPr>
          </a:p>
        </p:txBody>
      </p:sp>
      <p:graphicFrame>
        <p:nvGraphicFramePr>
          <p:cNvPr id="15" name="표 14"/>
          <p:cNvGraphicFramePr>
            <a:graphicFrameLocks noGrp="1"/>
          </p:cNvGraphicFramePr>
          <p:nvPr>
            <p:extLst>
              <p:ext uri="{D42A27DB-BD31-4B8C-83A1-F6EECF244321}">
                <p14:modId xmlns:p14="http://schemas.microsoft.com/office/powerpoint/2010/main" val="2868942973"/>
              </p:ext>
            </p:extLst>
          </p:nvPr>
        </p:nvGraphicFramePr>
        <p:xfrm>
          <a:off x="792600" y="4635461"/>
          <a:ext cx="4968000" cy="1615440"/>
        </p:xfrm>
        <a:graphic>
          <a:graphicData uri="http://schemas.openxmlformats.org/drawingml/2006/table">
            <a:tbl>
              <a:tblPr/>
              <a:tblGrid>
                <a:gridCol w="2295940"/>
                <a:gridCol w="2672060"/>
              </a:tblGrid>
              <a:tr h="19050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Resolution</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1280x720, 1920x1080, </a:t>
                      </a: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2560x1440, 3840x2160</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9050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err="1"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Overscan</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Cut off a bit of each edge of the screen</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9050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Display mode restore</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0304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Sequence</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dwell time</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1 sec ~ 60 sec</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0304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Skip Video Loss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Skip a video loss channel when you set the sequence of the live screen.</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0304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Switching</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Set a display for the live screen.</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16" name="Text Box 12"/>
          <p:cNvSpPr txBox="1">
            <a:spLocks noChangeArrowheads="1"/>
          </p:cNvSpPr>
          <p:nvPr/>
        </p:nvSpPr>
        <p:spPr bwMode="auto">
          <a:xfrm>
            <a:off x="792163" y="1135995"/>
            <a:ext cx="5076825" cy="261610"/>
          </a:xfrm>
          <a:prstGeom prst="rect">
            <a:avLst/>
          </a:prstGeom>
          <a:noFill/>
          <a:ln w="9525">
            <a:noFill/>
            <a:miter lim="800000"/>
            <a:headEnd/>
            <a:tailEnd/>
          </a:ln>
          <a:effectLst/>
        </p:spPr>
        <p:txBody>
          <a:bodyPr>
            <a:spAutoFit/>
          </a:bodyPr>
          <a:lstStyle/>
          <a:p>
            <a:pPr marL="171450" indent="-171450">
              <a:buFont typeface="Arial" panose="020B0604020202020204" pitchFamily="34" charset="0"/>
              <a:buChar char="•"/>
            </a:pPr>
            <a:r>
              <a:rPr lang="en-US" altLang="ko-KR" dirty="0" smtClean="0">
                <a:solidFill>
                  <a:srgbClr val="000000"/>
                </a:solidFill>
                <a:latin typeface="Arial" panose="020B0604020202020204" pitchFamily="34" charset="0"/>
                <a:cs typeface="Arial" panose="020B0604020202020204" pitchFamily="34" charset="0"/>
              </a:rPr>
              <a:t>Configure and view Resolution, Sequence Dwell Time settings. </a:t>
            </a:r>
            <a:endParaRPr lang="en-US" altLang="ko-KR" dirty="0">
              <a:solidFill>
                <a:srgbClr val="000000"/>
              </a:solidFill>
              <a:latin typeface="Arial" panose="020B0604020202020204" pitchFamily="34" charset="0"/>
              <a:cs typeface="Arial" panose="020B0604020202020204" pitchFamily="34" charset="0"/>
            </a:endParaRPr>
          </a:p>
        </p:txBody>
      </p:sp>
      <p:pic>
        <p:nvPicPr>
          <p:cNvPr id="17" name="그림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0288" y="1700180"/>
            <a:ext cx="4992624" cy="2801982"/>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슬라이드 번호 개체 틀 1"/>
          <p:cNvSpPr>
            <a:spLocks noGrp="1"/>
          </p:cNvSpPr>
          <p:nvPr>
            <p:ph type="sldNum" sz="quarter" idx="10"/>
          </p:nvPr>
        </p:nvSpPr>
        <p:spPr>
          <a:xfrm>
            <a:off x="720725" y="8726488"/>
            <a:ext cx="5111750" cy="179387"/>
          </a:xfrm>
        </p:spPr>
        <p:txBody>
          <a:bodyPr/>
          <a:lstStyle/>
          <a:p>
            <a:r>
              <a:rPr lang="en-US" altLang="ko-KR" dirty="0" smtClean="0"/>
              <a:t>42</a:t>
            </a:r>
            <a:endParaRPr lang="en-US" altLang="ko-KR" dirty="0"/>
          </a:p>
        </p:txBody>
      </p:sp>
      <p:sp>
        <p:nvSpPr>
          <p:cNvPr id="17" name="Text Box 17"/>
          <p:cNvSpPr txBox="1">
            <a:spLocks noChangeArrowheads="1"/>
          </p:cNvSpPr>
          <p:nvPr/>
        </p:nvSpPr>
        <p:spPr bwMode="auto">
          <a:xfrm>
            <a:off x="792163" y="1268254"/>
            <a:ext cx="4968875" cy="261610"/>
          </a:xfrm>
          <a:prstGeom prst="rect">
            <a:avLst/>
          </a:prstGeom>
          <a:noFill/>
          <a:ln w="9525">
            <a:noFill/>
            <a:miter lim="800000"/>
            <a:headEnd/>
            <a:tailEnd/>
          </a:ln>
          <a:effectLst/>
        </p:spPr>
        <p:txBody>
          <a:bodyPr>
            <a:spAutoFit/>
          </a:bodyPr>
          <a:lstStyle/>
          <a:p>
            <a:pPr marL="342900" indent="-342900"/>
            <a:r>
              <a:rPr lang="ko-KR" altLang="ko-KR" b="1" dirty="0">
                <a:solidFill>
                  <a:schemeClr val="tx1"/>
                </a:solidFill>
                <a:latin typeface="Arial" panose="020B0604020202020204" pitchFamily="34" charset="0"/>
                <a:cs typeface="Arial" panose="020B0604020202020204" pitchFamily="34" charset="0"/>
              </a:rPr>
              <a:t>1</a:t>
            </a:r>
            <a:r>
              <a:rPr lang="en-US" altLang="ko-KR" b="1" dirty="0">
                <a:solidFill>
                  <a:schemeClr val="tx1"/>
                </a:solidFill>
                <a:latin typeface="Arial" panose="020B0604020202020204" pitchFamily="34" charset="0"/>
                <a:cs typeface="Arial" panose="020B0604020202020204" pitchFamily="34" charset="0"/>
              </a:rPr>
              <a:t>)</a:t>
            </a:r>
            <a:r>
              <a:rPr lang="ko-KR" altLang="ko-KR" b="1" dirty="0">
                <a:solidFill>
                  <a:schemeClr val="tx1"/>
                </a:solidFill>
                <a:latin typeface="Arial" panose="020B0604020202020204" pitchFamily="34" charset="0"/>
                <a:cs typeface="Arial" panose="020B0604020202020204" pitchFamily="34" charset="0"/>
              </a:rPr>
              <a:t> </a:t>
            </a:r>
            <a:r>
              <a:rPr lang="en-US" altLang="ko-KR" b="1" dirty="0" smtClean="0">
                <a:solidFill>
                  <a:schemeClr val="tx1"/>
                </a:solidFill>
                <a:latin typeface="Arial" panose="020B0604020202020204" pitchFamily="34" charset="0"/>
                <a:cs typeface="Arial" panose="020B0604020202020204" pitchFamily="34" charset="0"/>
              </a:rPr>
              <a:t>Codec</a:t>
            </a:r>
            <a:endParaRPr lang="en-US" altLang="ko-KR" b="1" dirty="0">
              <a:solidFill>
                <a:schemeClr val="tx1"/>
              </a:solidFill>
              <a:latin typeface="Arial" panose="020B0604020202020204" pitchFamily="34" charset="0"/>
              <a:cs typeface="Arial" panose="020B0604020202020204" pitchFamily="34" charset="0"/>
            </a:endParaRPr>
          </a:p>
        </p:txBody>
      </p:sp>
      <p:graphicFrame>
        <p:nvGraphicFramePr>
          <p:cNvPr id="18" name="Group 109"/>
          <p:cNvGraphicFramePr>
            <a:graphicFrameLocks noGrp="1"/>
          </p:cNvGraphicFramePr>
          <p:nvPr>
            <p:extLst/>
          </p:nvPr>
        </p:nvGraphicFramePr>
        <p:xfrm>
          <a:off x="793155" y="4672330"/>
          <a:ext cx="4975185" cy="975360"/>
        </p:xfrm>
        <a:graphic>
          <a:graphicData uri="http://schemas.openxmlformats.org/drawingml/2006/table">
            <a:tbl>
              <a:tblPr/>
              <a:tblGrid>
                <a:gridCol w="1886975"/>
                <a:gridCol w="3088210"/>
              </a:tblGrid>
              <a:tr h="12192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Codec and Resolution</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Set codec and resolution.</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192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Framerate</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Set Frame per seconds.</a:t>
                      </a:r>
                      <a:endParaRPr kumimoji="1" lang="en-US" altLang="ko-KR" sz="1000" b="0" i="0" u="none" strike="noStrike" kern="1200" cap="none" spc="0" normalizeH="0" baseline="0" noProof="0" dirty="0">
                        <a:ln>
                          <a:noFill/>
                        </a:ln>
                        <a:solidFill>
                          <a:srgbClr val="000000"/>
                        </a:solidFill>
                        <a:effectLst/>
                        <a:uLnTx/>
                        <a:uFillTx/>
                        <a:latin typeface="Times New Roman" pitchFamily="18" charset="0"/>
                        <a:ea typeface="굴림" charset="-127"/>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0304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Quality</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Set Quality.</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11762">
                <a:tc>
                  <a:txBody>
                    <a:bodyPr/>
                    <a:lstStyle/>
                    <a:p>
                      <a:pPr marL="171450" marR="0" lvl="0" indent="-171450" algn="l" defTabSz="914400" rtl="0" eaLnBrk="1" fontAlgn="base" latinLnBrk="1" hangingPunct="1">
                        <a:lnSpc>
                          <a:spcPct val="100000"/>
                        </a:lnSpc>
                        <a:spcBef>
                          <a:spcPct val="20000"/>
                        </a:spcBef>
                        <a:spcAft>
                          <a:spcPct val="0"/>
                        </a:spcAft>
                        <a:buClrTx/>
                        <a:buSzTx/>
                        <a:buFont typeface="Wingdings" panose="05000000000000000000" pitchFamily="2" charset="2"/>
                        <a:buChar char="v"/>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ALL </a:t>
                      </a: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Apply</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Apply the setting to whole channel.</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graphicFrame>
        <p:nvGraphicFramePr>
          <p:cNvPr id="19" name="표 18"/>
          <p:cNvGraphicFramePr>
            <a:graphicFrameLocks noGrp="1"/>
          </p:cNvGraphicFramePr>
          <p:nvPr>
            <p:extLst/>
          </p:nvPr>
        </p:nvGraphicFramePr>
        <p:xfrm>
          <a:off x="785813" y="6824980"/>
          <a:ext cx="4982527" cy="243840"/>
        </p:xfrm>
        <a:graphic>
          <a:graphicData uri="http://schemas.openxmlformats.org/drawingml/2006/table">
            <a:tbl>
              <a:tblPr/>
              <a:tblGrid>
                <a:gridCol w="1888807"/>
                <a:gridCol w="3093720"/>
              </a:tblGrid>
              <a:tr h="190500">
                <a:tc>
                  <a:txBody>
                    <a:bodyPr/>
                    <a:lstStyle/>
                    <a:p>
                      <a:pPr marL="0" marR="0" lvl="0" indent="0" algn="l" defTabSz="914400" rtl="0" eaLnBrk="1" fontAlgn="base" latinLnBrk="1" hangingPunct="1">
                        <a:lnSpc>
                          <a:spcPct val="100000"/>
                        </a:lnSpc>
                        <a:spcBef>
                          <a:spcPct val="20000"/>
                        </a:spcBef>
                        <a:spcAft>
                          <a:spcPct val="0"/>
                        </a:spcAft>
                        <a:buClrTx/>
                        <a:buSzTx/>
                        <a:buFont typeface="Wingdings" panose="05000000000000000000" pitchFamily="2" charset="2"/>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Audio</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On / Off</a:t>
                      </a: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20"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21" name="Text Box 14"/>
          <p:cNvSpPr txBox="1">
            <a:spLocks noChangeArrowheads="1"/>
          </p:cNvSpPr>
          <p:nvPr/>
        </p:nvSpPr>
        <p:spPr bwMode="auto">
          <a:xfrm>
            <a:off x="720725" y="866775"/>
            <a:ext cx="4968875" cy="430887"/>
          </a:xfrm>
          <a:prstGeom prst="rect">
            <a:avLst/>
          </a:prstGeom>
          <a:noFill/>
          <a:ln w="9525">
            <a:noFill/>
            <a:miter lim="800000"/>
            <a:headEnd/>
            <a:tailEnd/>
          </a:ln>
          <a:effectLst/>
        </p:spPr>
        <p:txBody>
          <a:bodyPr>
            <a:spAutoFit/>
          </a:bodyPr>
          <a:lstStyle/>
          <a:p>
            <a:pPr marL="342900" indent="-342900"/>
            <a:r>
              <a:rPr lang="ko-KR" altLang="ko-KR" b="1" dirty="0">
                <a:solidFill>
                  <a:schemeClr val="tx1"/>
                </a:solidFill>
                <a:latin typeface="Arial" panose="020B0604020202020204" pitchFamily="34" charset="0"/>
                <a:cs typeface="Arial" panose="020B0604020202020204" pitchFamily="34" charset="0"/>
              </a:rPr>
              <a:t>3-</a:t>
            </a:r>
            <a:r>
              <a:rPr lang="en-US" altLang="ko-KR" b="1" dirty="0">
                <a:solidFill>
                  <a:schemeClr val="tx1"/>
                </a:solidFill>
                <a:latin typeface="Arial" panose="020B0604020202020204" pitchFamily="34" charset="0"/>
                <a:cs typeface="Arial" panose="020B0604020202020204" pitchFamily="34" charset="0"/>
              </a:rPr>
              <a:t>4</a:t>
            </a:r>
            <a:r>
              <a:rPr lang="ko-KR" altLang="ko-KR" b="1" dirty="0">
                <a:solidFill>
                  <a:schemeClr val="tx1"/>
                </a:solidFill>
                <a:latin typeface="Arial" panose="020B0604020202020204" pitchFamily="34" charset="0"/>
                <a:cs typeface="Arial" panose="020B0604020202020204" pitchFamily="34" charset="0"/>
              </a:rPr>
              <a:t>-</a:t>
            </a:r>
            <a:r>
              <a:rPr lang="en-US" altLang="ko-KR" b="1" dirty="0">
                <a:solidFill>
                  <a:schemeClr val="tx1"/>
                </a:solidFill>
                <a:latin typeface="Arial" panose="020B0604020202020204" pitchFamily="34" charset="0"/>
                <a:cs typeface="Arial" panose="020B0604020202020204" pitchFamily="34" charset="0"/>
              </a:rPr>
              <a:t>2</a:t>
            </a:r>
            <a:r>
              <a:rPr lang="ko-KR" altLang="ko-KR" b="1" dirty="0">
                <a:solidFill>
                  <a:schemeClr val="tx1"/>
                </a:solidFill>
                <a:latin typeface="Arial" panose="020B0604020202020204" pitchFamily="34" charset="0"/>
                <a:cs typeface="Arial" panose="020B0604020202020204" pitchFamily="34" charset="0"/>
              </a:rPr>
              <a:t>. </a:t>
            </a:r>
            <a:r>
              <a:rPr lang="en-US" altLang="ko-KR" b="1" dirty="0">
                <a:solidFill>
                  <a:schemeClr val="tx1"/>
                </a:solidFill>
                <a:latin typeface="Arial" panose="020B0604020202020204" pitchFamily="34" charset="0"/>
                <a:cs typeface="Arial" panose="020B0604020202020204" pitchFamily="34" charset="0"/>
              </a:rPr>
              <a:t>Record</a:t>
            </a:r>
            <a:endParaRPr lang="ko-KR" altLang="ko-KR" b="1" dirty="0">
              <a:solidFill>
                <a:schemeClr val="tx1"/>
              </a:solidFill>
              <a:latin typeface="Arial" panose="020B0604020202020204" pitchFamily="34" charset="0"/>
              <a:cs typeface="Arial" panose="020B0604020202020204" pitchFamily="34" charset="0"/>
            </a:endParaRPr>
          </a:p>
          <a:p>
            <a:pPr marL="342900" indent="-342900"/>
            <a:r>
              <a:rPr lang="en-US" altLang="ko-KR" dirty="0" smtClean="0">
                <a:solidFill>
                  <a:schemeClr val="tx1"/>
                </a:solidFill>
                <a:latin typeface="Arial" panose="020B0604020202020204" pitchFamily="34" charset="0"/>
                <a:cs typeface="Arial" panose="020B0604020202020204" pitchFamily="34" charset="0"/>
              </a:rPr>
              <a:t>Configure </a:t>
            </a:r>
            <a:r>
              <a:rPr lang="en-US" altLang="ko-KR" dirty="0">
                <a:solidFill>
                  <a:schemeClr val="tx1"/>
                </a:solidFill>
                <a:latin typeface="Arial" panose="020B0604020202020204" pitchFamily="34" charset="0"/>
                <a:cs typeface="Arial" panose="020B0604020202020204" pitchFamily="34" charset="0"/>
              </a:rPr>
              <a:t>and view Event In, Record, Group, Holiday settings</a:t>
            </a:r>
          </a:p>
        </p:txBody>
      </p:sp>
      <p:graphicFrame>
        <p:nvGraphicFramePr>
          <p:cNvPr id="22" name="Group 109"/>
          <p:cNvGraphicFramePr>
            <a:graphicFrameLocks noGrp="1"/>
          </p:cNvGraphicFramePr>
          <p:nvPr>
            <p:extLst/>
          </p:nvPr>
        </p:nvGraphicFramePr>
        <p:xfrm>
          <a:off x="793155" y="5966367"/>
          <a:ext cx="4975185" cy="672558"/>
        </p:xfrm>
        <a:graphic>
          <a:graphicData uri="http://schemas.openxmlformats.org/drawingml/2006/table">
            <a:tbl>
              <a:tblPr/>
              <a:tblGrid>
                <a:gridCol w="1886975"/>
                <a:gridCol w="3088210"/>
              </a:tblGrid>
              <a:tr h="12192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Bitrate Auto</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Automatically sets the best bitrate according to the camera resolution and fps.</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76318">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Bitrate</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Set the bitrate manually.</a:t>
                      </a:r>
                      <a:endParaRPr kumimoji="1" lang="en-US" altLang="ko-KR" sz="1000" b="0" i="0" u="none" strike="noStrike" kern="1200" cap="none" spc="0" normalizeH="0" baseline="0" noProof="0" dirty="0">
                        <a:ln>
                          <a:noFill/>
                        </a:ln>
                        <a:solidFill>
                          <a:srgbClr val="000000"/>
                        </a:solidFill>
                        <a:effectLst/>
                        <a:uLnTx/>
                        <a:uFillTx/>
                        <a:latin typeface="Times New Roman" pitchFamily="18" charset="0"/>
                        <a:ea typeface="굴림" charset="-127"/>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graphicFrame>
        <p:nvGraphicFramePr>
          <p:cNvPr id="23" name="표 22"/>
          <p:cNvGraphicFramePr>
            <a:graphicFrameLocks noGrp="1"/>
          </p:cNvGraphicFramePr>
          <p:nvPr>
            <p:extLst>
              <p:ext uri="{D42A27DB-BD31-4B8C-83A1-F6EECF244321}">
                <p14:modId xmlns:p14="http://schemas.microsoft.com/office/powerpoint/2010/main" val="446939240"/>
              </p:ext>
            </p:extLst>
          </p:nvPr>
        </p:nvGraphicFramePr>
        <p:xfrm>
          <a:off x="795278" y="7685246"/>
          <a:ext cx="4982527" cy="487680"/>
        </p:xfrm>
        <a:graphic>
          <a:graphicData uri="http://schemas.openxmlformats.org/drawingml/2006/table">
            <a:tbl>
              <a:tblPr/>
              <a:tblGrid>
                <a:gridCol w="1888807"/>
                <a:gridCol w="3093720"/>
              </a:tblGrid>
              <a:tr h="190500">
                <a:tc>
                  <a:txBody>
                    <a:bodyPr/>
                    <a:lstStyle/>
                    <a:p>
                      <a:pPr marL="171450" marR="0" lvl="0" indent="-171450" algn="l" defTabSz="914400" rtl="0" eaLnBrk="1" fontAlgn="base" latinLnBrk="1" hangingPunct="1">
                        <a:lnSpc>
                          <a:spcPct val="100000"/>
                        </a:lnSpc>
                        <a:spcBef>
                          <a:spcPct val="20000"/>
                        </a:spcBef>
                        <a:spcAft>
                          <a:spcPct val="0"/>
                        </a:spcAft>
                        <a:buClrTx/>
                        <a:buSzTx/>
                        <a:buFont typeface="Wingdings" panose="05000000000000000000" pitchFamily="2" charset="2"/>
                        <a:buChar char="v"/>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Total</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It shows the total fps.</a:t>
                      </a: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03043">
                <a:tc>
                  <a:txBody>
                    <a:bodyPr/>
                    <a:lstStyle/>
                    <a:p>
                      <a:pPr marL="171450" marR="0" lvl="0" indent="-171450" algn="l" defTabSz="914400" rtl="0" eaLnBrk="1" fontAlgn="base" latinLnBrk="1" hangingPunct="1">
                        <a:lnSpc>
                          <a:spcPct val="100000"/>
                        </a:lnSpc>
                        <a:spcBef>
                          <a:spcPct val="20000"/>
                        </a:spcBef>
                        <a:spcAft>
                          <a:spcPct val="0"/>
                        </a:spcAft>
                        <a:buClrTx/>
                        <a:buSzTx/>
                        <a:buFont typeface="Wingdings" panose="05000000000000000000" pitchFamily="2" charset="2"/>
                        <a:buChar char="v"/>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Estimated Recording</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a:t>
                      </a: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Days</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체"/>
                          <a:cs typeface="Times New Roman" pitchFamily="18" charset="0"/>
                        </a:rPr>
                        <a:t>This is an automatic calculator of  the recoding days.</a:t>
                      </a:r>
                      <a:endPar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graphicFrame>
        <p:nvGraphicFramePr>
          <p:cNvPr id="24" name="표 23"/>
          <p:cNvGraphicFramePr>
            <a:graphicFrameLocks noGrp="1"/>
          </p:cNvGraphicFramePr>
          <p:nvPr>
            <p:extLst>
              <p:ext uri="{D42A27DB-BD31-4B8C-83A1-F6EECF244321}">
                <p14:modId xmlns:p14="http://schemas.microsoft.com/office/powerpoint/2010/main" val="248985053"/>
              </p:ext>
            </p:extLst>
          </p:nvPr>
        </p:nvGraphicFramePr>
        <p:xfrm>
          <a:off x="795278" y="7178913"/>
          <a:ext cx="4982527" cy="396240"/>
        </p:xfrm>
        <a:graphic>
          <a:graphicData uri="http://schemas.openxmlformats.org/drawingml/2006/table">
            <a:tbl>
              <a:tblPr/>
              <a:tblGrid>
                <a:gridCol w="1888807"/>
                <a:gridCol w="3093720"/>
              </a:tblGrid>
              <a:tr h="190500">
                <a:tc>
                  <a:txBody>
                    <a:bodyPr/>
                    <a:lstStyle/>
                    <a:p>
                      <a:pPr marL="0" marR="0" lvl="0" indent="0" algn="l" defTabSz="914400" rtl="0" eaLnBrk="1" fontAlgn="base" latinLnBrk="1" hangingPunct="1">
                        <a:lnSpc>
                          <a:spcPct val="100000"/>
                        </a:lnSpc>
                        <a:spcBef>
                          <a:spcPct val="20000"/>
                        </a:spcBef>
                        <a:spcAft>
                          <a:spcPct val="0"/>
                        </a:spcAft>
                        <a:buClrTx/>
                        <a:buSzTx/>
                        <a:buFont typeface="Wingdings" panose="05000000000000000000" pitchFamily="2" charset="2"/>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Timestamp</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You can check the ‘Timestamp’ to mark the time on recording files.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pic>
        <p:nvPicPr>
          <p:cNvPr id="25" name="그림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658" y="1645833"/>
            <a:ext cx="4887884" cy="2737658"/>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슬라이드 번호 개체 틀 1"/>
          <p:cNvSpPr>
            <a:spLocks noGrp="1"/>
          </p:cNvSpPr>
          <p:nvPr>
            <p:ph type="sldNum" sz="quarter" idx="10"/>
          </p:nvPr>
        </p:nvSpPr>
        <p:spPr/>
        <p:txBody>
          <a:bodyPr/>
          <a:lstStyle/>
          <a:p>
            <a:fld id="{F39050C7-4D69-482D-8213-87D16AEC7680}" type="slidenum">
              <a:rPr lang="en-US" altLang="ko-KR"/>
              <a:pPr/>
              <a:t>43</a:t>
            </a:fld>
            <a:endParaRPr lang="en-US" altLang="ko-KR"/>
          </a:p>
        </p:txBody>
      </p:sp>
      <p:sp>
        <p:nvSpPr>
          <p:cNvPr id="9" name="Text Box 17"/>
          <p:cNvSpPr txBox="1">
            <a:spLocks noChangeArrowheads="1"/>
          </p:cNvSpPr>
          <p:nvPr/>
        </p:nvSpPr>
        <p:spPr bwMode="auto">
          <a:xfrm>
            <a:off x="792163" y="838593"/>
            <a:ext cx="4968875" cy="261610"/>
          </a:xfrm>
          <a:prstGeom prst="rect">
            <a:avLst/>
          </a:prstGeom>
          <a:noFill/>
          <a:ln w="9525">
            <a:noFill/>
            <a:miter lim="800000"/>
            <a:headEnd/>
            <a:tailEnd/>
          </a:ln>
          <a:effectLst/>
        </p:spPr>
        <p:txBody>
          <a:bodyPr>
            <a:spAutoFit/>
          </a:bodyPr>
          <a:lstStyle/>
          <a:p>
            <a:pPr marL="342900" indent="-342900"/>
            <a:r>
              <a:rPr lang="en-US" altLang="ko-KR" b="1" dirty="0" smtClean="0">
                <a:solidFill>
                  <a:schemeClr val="tx1"/>
                </a:solidFill>
                <a:latin typeface="Arial" panose="020B0604020202020204" pitchFamily="34" charset="0"/>
                <a:cs typeface="Arial" panose="020B0604020202020204" pitchFamily="34" charset="0"/>
              </a:rPr>
              <a:t>2)</a:t>
            </a:r>
            <a:r>
              <a:rPr lang="ko-KR" altLang="ko-KR" b="1" dirty="0" smtClean="0">
                <a:solidFill>
                  <a:schemeClr val="tx1"/>
                </a:solidFill>
                <a:latin typeface="Arial" panose="020B0604020202020204" pitchFamily="34" charset="0"/>
                <a:cs typeface="Arial" panose="020B0604020202020204" pitchFamily="34" charset="0"/>
              </a:rPr>
              <a:t> </a:t>
            </a:r>
            <a:r>
              <a:rPr lang="en-US" altLang="ko-KR" b="1" dirty="0">
                <a:solidFill>
                  <a:schemeClr val="tx1"/>
                </a:solidFill>
                <a:latin typeface="Arial" panose="020B0604020202020204" pitchFamily="34" charset="0"/>
                <a:cs typeface="Arial" panose="020B0604020202020204" pitchFamily="34" charset="0"/>
              </a:rPr>
              <a:t>Record</a:t>
            </a:r>
          </a:p>
        </p:txBody>
      </p:sp>
      <p:graphicFrame>
        <p:nvGraphicFramePr>
          <p:cNvPr id="10" name="Group 109"/>
          <p:cNvGraphicFramePr>
            <a:graphicFrameLocks noGrp="1"/>
          </p:cNvGraphicFramePr>
          <p:nvPr>
            <p:extLst>
              <p:ext uri="{D42A27DB-BD31-4B8C-83A1-F6EECF244321}">
                <p14:modId xmlns:p14="http://schemas.microsoft.com/office/powerpoint/2010/main" val="2694830575"/>
              </p:ext>
            </p:extLst>
          </p:nvPr>
        </p:nvGraphicFramePr>
        <p:xfrm>
          <a:off x="783632" y="4318608"/>
          <a:ext cx="4977406" cy="975360"/>
        </p:xfrm>
        <a:graphic>
          <a:graphicData uri="http://schemas.openxmlformats.org/drawingml/2006/table">
            <a:tbl>
              <a:tblPr/>
              <a:tblGrid>
                <a:gridCol w="947737"/>
                <a:gridCol w="934720"/>
                <a:gridCol w="3094949"/>
              </a:tblGrid>
              <a:tr h="121920">
                <a:tc gridSpan="2">
                  <a:txBody>
                    <a:bodyPr/>
                    <a:lstStyle/>
                    <a:p>
                      <a:pPr marL="0" marR="0" lvl="0" indent="0" algn="l" defTabSz="914400" rtl="0" eaLnBrk="1" fontAlgn="base" latinLnBrk="1" hangingPunct="1">
                        <a:lnSpc>
                          <a:spcPct val="100000"/>
                        </a:lnSpc>
                        <a:spcBef>
                          <a:spcPct val="20000"/>
                        </a:spcBef>
                        <a:spcAft>
                          <a:spcPct val="0"/>
                        </a:spcAft>
                        <a:buClrTx/>
                        <a:buSzTx/>
                        <a:buFont typeface="Wingdings" panose="05000000000000000000" pitchFamily="2" charset="2"/>
                        <a:buNone/>
                        <a:tabLst/>
                        <a:defRPr/>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Rec type</a:t>
                      </a:r>
                      <a:endParaRPr kumimoji="1" lang="ko-KR" altLang="ko-KR" sz="1000" b="0" i="0" u="none" strike="noStrike" cap="none" normalizeH="0" baseline="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hMerge="1">
                  <a:txBody>
                    <a:bodyPr/>
                    <a:lstStyle/>
                    <a:p>
                      <a:pPr marL="171450" marR="0" lvl="0" indent="-171450" algn="l" defTabSz="914400" rtl="0" eaLnBrk="1" fontAlgn="base" latinLnBrk="1" hangingPunct="1">
                        <a:lnSpc>
                          <a:spcPct val="100000"/>
                        </a:lnSpc>
                        <a:spcBef>
                          <a:spcPct val="20000"/>
                        </a:spcBef>
                        <a:spcAft>
                          <a:spcPct val="0"/>
                        </a:spcAft>
                        <a:buClrTx/>
                        <a:buSzTx/>
                        <a:buFont typeface="Wingdings" panose="05000000000000000000" pitchFamily="2" charset="2"/>
                        <a:buChar char="v"/>
                        <a:tabLst/>
                      </a:pP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None, Conti, Event, C/E</a:t>
                      </a: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1920">
                <a:tc rowSpan="2">
                  <a:txBody>
                    <a:bodyPr/>
                    <a:lstStyle/>
                    <a:p>
                      <a:pPr marL="171450" marR="0" lvl="0" indent="-171450" algn="l" defTabSz="914400" rtl="0" eaLnBrk="1" fontAlgn="base" latinLnBrk="1" hangingPunct="1">
                        <a:lnSpc>
                          <a:spcPct val="100000"/>
                        </a:lnSpc>
                        <a:spcBef>
                          <a:spcPct val="20000"/>
                        </a:spcBef>
                        <a:spcAft>
                          <a:spcPct val="0"/>
                        </a:spcAft>
                        <a:buClrTx/>
                        <a:buSzTx/>
                        <a:buFont typeface="Wingdings" panose="05000000000000000000" pitchFamily="2" charset="2"/>
                        <a:buChar char="v"/>
                        <a:tabLst/>
                        <a:defRPr/>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Event</a:t>
                      </a: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171450" marR="0" lvl="0" indent="-171450" algn="l" defTabSz="914400" rtl="0" eaLnBrk="1" fontAlgn="base" latinLnBrk="1" hangingPunct="1">
                        <a:lnSpc>
                          <a:spcPct val="100000"/>
                        </a:lnSpc>
                        <a:spcBef>
                          <a:spcPct val="20000"/>
                        </a:spcBef>
                        <a:spcAft>
                          <a:spcPct val="0"/>
                        </a:spcAft>
                        <a:buClrTx/>
                        <a:buSzTx/>
                        <a:buFont typeface="Wingdings" panose="05000000000000000000" pitchFamily="2" charset="2"/>
                        <a:buChar char="v"/>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Duration</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5 ~ 60 sec</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1920">
                <a:tc vMerge="1">
                  <a:txBody>
                    <a:bodyPr/>
                    <a:lstStyle/>
                    <a:p>
                      <a:pPr marL="171450" marR="0" lvl="0" indent="-171450" algn="ctr" defTabSz="914400" rtl="0" eaLnBrk="1" fontAlgn="base" latinLnBrk="1" hangingPunct="1">
                        <a:lnSpc>
                          <a:spcPct val="100000"/>
                        </a:lnSpc>
                        <a:spcBef>
                          <a:spcPct val="20000"/>
                        </a:spcBef>
                        <a:spcAft>
                          <a:spcPct val="0"/>
                        </a:spcAft>
                        <a:buClrTx/>
                        <a:buSzTx/>
                        <a:buFont typeface="Wingdings" panose="05000000000000000000" pitchFamily="2" charset="2"/>
                        <a:buChar char="v"/>
                        <a:tabLst/>
                        <a:defRPr/>
                      </a:pP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171450" marR="0" lvl="0" indent="-171450" algn="l" defTabSz="914400" rtl="0" eaLnBrk="1" fontAlgn="base" latinLnBrk="1" hangingPunct="1">
                        <a:lnSpc>
                          <a:spcPct val="100000"/>
                        </a:lnSpc>
                        <a:spcBef>
                          <a:spcPct val="20000"/>
                        </a:spcBef>
                        <a:spcAft>
                          <a:spcPct val="0"/>
                        </a:spcAft>
                        <a:buClrTx/>
                        <a:buSzTx/>
                        <a:buFont typeface="Wingdings" panose="05000000000000000000" pitchFamily="2" charset="2"/>
                        <a:buChar char="v"/>
                        <a:tabLst/>
                      </a:pPr>
                      <a:r>
                        <a:rPr kumimoji="1" lang="en-US" altLang="ko-KR" sz="1000" b="0" i="0" u="none" strike="noStrike" cap="none" normalizeH="0" baseline="0" dirty="0" err="1"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PreAlarm</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0 ~ 10 sec</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1920">
                <a:tc gridSpan="2">
                  <a:txBody>
                    <a:bodyPr/>
                    <a:lstStyle/>
                    <a:p>
                      <a:pPr marL="171450" marR="0" lvl="0" indent="-171450" algn="l" defTabSz="914400" rtl="0" eaLnBrk="1" fontAlgn="base" latinLnBrk="1" hangingPunct="1">
                        <a:lnSpc>
                          <a:spcPct val="100000"/>
                        </a:lnSpc>
                        <a:spcBef>
                          <a:spcPct val="20000"/>
                        </a:spcBef>
                        <a:spcAft>
                          <a:spcPct val="0"/>
                        </a:spcAft>
                        <a:buClrTx/>
                        <a:buSzTx/>
                        <a:buFont typeface="Wingdings" panose="05000000000000000000" pitchFamily="2" charset="2"/>
                        <a:buChar char="v"/>
                        <a:tabLst/>
                        <a:defRPr/>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ALL </a:t>
                      </a: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Apply</a:t>
                      </a:r>
                      <a:endParaRPr kumimoji="1" lang="ko-KR" altLang="ko-KR" sz="1000" b="0" i="0" u="none" strike="noStrike" cap="none" normalizeH="0" baseline="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hMerge="1">
                  <a:txBody>
                    <a:bodyPr/>
                    <a:lstStyle/>
                    <a:p>
                      <a:pPr marL="171450" marR="0" lvl="0" indent="-171450" algn="l" defTabSz="914400" rtl="0" eaLnBrk="1" fontAlgn="base" latinLnBrk="1" hangingPunct="1">
                        <a:lnSpc>
                          <a:spcPct val="100000"/>
                        </a:lnSpc>
                        <a:spcBef>
                          <a:spcPct val="20000"/>
                        </a:spcBef>
                        <a:spcAft>
                          <a:spcPct val="0"/>
                        </a:spcAft>
                        <a:buClrTx/>
                        <a:buSzTx/>
                        <a:buFont typeface="Wingdings" panose="05000000000000000000" pitchFamily="2" charset="2"/>
                        <a:buChar char="v"/>
                        <a:tabLst/>
                      </a:pP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Apply the setting to whole channel.</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graphicFrame>
        <p:nvGraphicFramePr>
          <p:cNvPr id="11" name="표 10"/>
          <p:cNvGraphicFramePr>
            <a:graphicFrameLocks noGrp="1"/>
          </p:cNvGraphicFramePr>
          <p:nvPr>
            <p:extLst>
              <p:ext uri="{D42A27DB-BD31-4B8C-83A1-F6EECF244321}">
                <p14:modId xmlns:p14="http://schemas.microsoft.com/office/powerpoint/2010/main" val="493893541"/>
              </p:ext>
            </p:extLst>
          </p:nvPr>
        </p:nvGraphicFramePr>
        <p:xfrm>
          <a:off x="779960" y="6566712"/>
          <a:ext cx="4982527" cy="243840"/>
        </p:xfrm>
        <a:graphic>
          <a:graphicData uri="http://schemas.openxmlformats.org/drawingml/2006/table">
            <a:tbl>
              <a:tblPr/>
              <a:tblGrid>
                <a:gridCol w="1888807"/>
                <a:gridCol w="3093720"/>
              </a:tblGrid>
              <a:tr h="190500">
                <a:tc>
                  <a:txBody>
                    <a:bodyPr/>
                    <a:lstStyle/>
                    <a:p>
                      <a:pPr marL="171450" marR="0" lvl="0" indent="-171450" algn="l" defTabSz="914400" rtl="0" eaLnBrk="1" fontAlgn="base" latinLnBrk="1" hangingPunct="1">
                        <a:lnSpc>
                          <a:spcPct val="100000"/>
                        </a:lnSpc>
                        <a:spcBef>
                          <a:spcPct val="20000"/>
                        </a:spcBef>
                        <a:spcAft>
                          <a:spcPct val="0"/>
                        </a:spcAft>
                        <a:buClrTx/>
                        <a:buSzTx/>
                        <a:buFont typeface="Wingdings" panose="05000000000000000000" pitchFamily="2" charset="2"/>
                        <a:buChar char="v"/>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Total</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It shows the total fps / HDD </a:t>
                      </a:r>
                      <a:r>
                        <a:rPr lang="en-US" altLang="ko-KR" sz="1000" b="0" i="0" kern="1200" dirty="0" smtClean="0">
                          <a:solidFill>
                            <a:schemeClr val="tx1"/>
                          </a:solidFill>
                          <a:effectLst/>
                          <a:latin typeface="Times New Roman" panose="02020603050405020304" pitchFamily="18" charset="0"/>
                          <a:ea typeface="+mn-ea"/>
                          <a:cs typeface="Times New Roman" panose="02020603050405020304" pitchFamily="18" charset="0"/>
                        </a:rPr>
                        <a:t>transfer speed (Mbps)</a:t>
                      </a: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t>
                      </a: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14"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graphicFrame>
        <p:nvGraphicFramePr>
          <p:cNvPr id="16" name="Group 109"/>
          <p:cNvGraphicFramePr>
            <a:graphicFrameLocks noGrp="1"/>
          </p:cNvGraphicFramePr>
          <p:nvPr>
            <p:extLst/>
          </p:nvPr>
        </p:nvGraphicFramePr>
        <p:xfrm>
          <a:off x="783632" y="5564580"/>
          <a:ext cx="4975185" cy="731520"/>
        </p:xfrm>
        <a:graphic>
          <a:graphicData uri="http://schemas.openxmlformats.org/drawingml/2006/table">
            <a:tbl>
              <a:tblPr/>
              <a:tblGrid>
                <a:gridCol w="1886975"/>
                <a:gridCol w="3088210"/>
              </a:tblGrid>
              <a:tr h="20304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Main Stream</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The resolution of the main stream.</a:t>
                      </a: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0304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Sub Stream</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The resolution of the sub stream.</a:t>
                      </a: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11762">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Bitrate</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It shows Bitrate of the camera.</a:t>
                      </a: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pic>
        <p:nvPicPr>
          <p:cNvPr id="17" name="그림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253" y="1231004"/>
            <a:ext cx="4983564" cy="2791247"/>
          </a:xfrm>
          <a:prstGeom prst="rect">
            <a:avLst/>
          </a:prstGeom>
        </p:spPr>
      </p:pic>
    </p:spTree>
    <p:extLst>
      <p:ext uri="{BB962C8B-B14F-4D97-AF65-F5344CB8AC3E}">
        <p14:creationId xmlns:p14="http://schemas.microsoft.com/office/powerpoint/2010/main" val="16708917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슬라이드 번호 개체 틀 1"/>
          <p:cNvSpPr>
            <a:spLocks noGrp="1"/>
          </p:cNvSpPr>
          <p:nvPr>
            <p:ph type="sldNum" sz="quarter" idx="10"/>
          </p:nvPr>
        </p:nvSpPr>
        <p:spPr/>
        <p:txBody>
          <a:bodyPr/>
          <a:lstStyle/>
          <a:p>
            <a:fld id="{B5CE58BF-1AEB-43A5-B868-AA0273AB3726}" type="slidenum">
              <a:rPr lang="en-US" altLang="ko-KR"/>
              <a:pPr/>
              <a:t>44</a:t>
            </a:fld>
            <a:endParaRPr lang="en-US" altLang="ko-KR"/>
          </a:p>
        </p:txBody>
      </p:sp>
      <p:sp>
        <p:nvSpPr>
          <p:cNvPr id="8" name="Text Box 9"/>
          <p:cNvSpPr txBox="1">
            <a:spLocks noChangeArrowheads="1"/>
          </p:cNvSpPr>
          <p:nvPr/>
        </p:nvSpPr>
        <p:spPr bwMode="auto">
          <a:xfrm>
            <a:off x="792163" y="840740"/>
            <a:ext cx="4968875" cy="2800767"/>
          </a:xfrm>
          <a:prstGeom prst="rect">
            <a:avLst/>
          </a:prstGeom>
          <a:noFill/>
          <a:ln w="9525">
            <a:noFill/>
            <a:miter lim="800000"/>
            <a:headEnd/>
            <a:tailEnd/>
          </a:ln>
          <a:effectLst/>
        </p:spPr>
        <p:txBody>
          <a:bodyPr>
            <a:spAutoFit/>
          </a:bodyPr>
          <a:lstStyle/>
          <a:p>
            <a:endParaRPr lang="en-US" altLang="ko-KR" dirty="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v"/>
            </a:pPr>
            <a:r>
              <a:rPr lang="en-US" altLang="ko-KR" dirty="0">
                <a:solidFill>
                  <a:schemeClr val="tx1"/>
                </a:solidFill>
                <a:latin typeface="Arial" panose="020B0604020202020204" pitchFamily="34" charset="0"/>
                <a:cs typeface="Arial" panose="020B0604020202020204" pitchFamily="34" charset="0"/>
              </a:rPr>
              <a:t>Event recording has priority in recording. In C/E recording, the recording will follow </a:t>
            </a:r>
            <a:r>
              <a:rPr lang="en-US" altLang="ko-KR" dirty="0" smtClean="0">
                <a:solidFill>
                  <a:schemeClr val="tx1"/>
                </a:solidFill>
                <a:latin typeface="Arial" panose="020B0604020202020204" pitchFamily="34" charset="0"/>
                <a:cs typeface="Arial" panose="020B0604020202020204" pitchFamily="34" charset="0"/>
              </a:rPr>
              <a:t>continuous </a:t>
            </a:r>
            <a:r>
              <a:rPr lang="en-US" altLang="ko-KR" dirty="0">
                <a:solidFill>
                  <a:schemeClr val="tx1"/>
                </a:solidFill>
                <a:latin typeface="Arial" panose="020B0604020202020204" pitchFamily="34" charset="0"/>
                <a:cs typeface="Arial" panose="020B0604020202020204" pitchFamily="34" charset="0"/>
              </a:rPr>
              <a:t>recording setup in normal condition while it would follow event recording setup in event generation.</a:t>
            </a:r>
          </a:p>
          <a:p>
            <a:pPr marL="171450" indent="-171450">
              <a:buFont typeface="Wingdings" panose="05000000000000000000" pitchFamily="2" charset="2"/>
              <a:buChar char="v"/>
            </a:pPr>
            <a:r>
              <a:rPr lang="en-US" altLang="ko-KR" dirty="0" smtClean="0">
                <a:solidFill>
                  <a:schemeClr val="tx1"/>
                </a:solidFill>
                <a:latin typeface="Arial" panose="020B0604020202020204" pitchFamily="34" charset="0"/>
                <a:cs typeface="Arial" panose="020B0604020202020204" pitchFamily="34" charset="0"/>
              </a:rPr>
              <a:t>For </a:t>
            </a:r>
            <a:r>
              <a:rPr lang="en-US" altLang="ko-KR" dirty="0">
                <a:solidFill>
                  <a:schemeClr val="tx1"/>
                </a:solidFill>
                <a:latin typeface="Arial" panose="020B0604020202020204" pitchFamily="34" charset="0"/>
                <a:cs typeface="Arial" panose="020B0604020202020204" pitchFamily="34" charset="0"/>
              </a:rPr>
              <a:t>convenience, you can use the ‘Apply All’ menu to change with the </a:t>
            </a:r>
            <a:r>
              <a:rPr lang="en-US" altLang="ko-KR" dirty="0" smtClean="0">
                <a:solidFill>
                  <a:schemeClr val="tx1"/>
                </a:solidFill>
                <a:latin typeface="Arial" panose="020B0604020202020204" pitchFamily="34" charset="0"/>
                <a:cs typeface="Arial" panose="020B0604020202020204" pitchFamily="34" charset="0"/>
              </a:rPr>
              <a:t>same preference</a:t>
            </a:r>
            <a:r>
              <a:rPr lang="en-US" altLang="ko-KR" dirty="0">
                <a:solidFill>
                  <a:schemeClr val="tx1"/>
                </a:solidFill>
                <a:latin typeface="Arial" panose="020B0604020202020204" pitchFamily="34" charset="0"/>
                <a:cs typeface="Arial" panose="020B0604020202020204" pitchFamily="34" charset="0"/>
              </a:rPr>
              <a:t>. You don’t have to setup each channel if you using the ‘Apply </a:t>
            </a:r>
            <a:r>
              <a:rPr lang="en-US" altLang="ko-KR" dirty="0" smtClean="0">
                <a:solidFill>
                  <a:schemeClr val="tx1"/>
                </a:solidFill>
                <a:latin typeface="Arial" panose="020B0604020202020204" pitchFamily="34" charset="0"/>
                <a:cs typeface="Arial" panose="020B0604020202020204" pitchFamily="34" charset="0"/>
              </a:rPr>
              <a:t>All’ function</a:t>
            </a:r>
            <a:r>
              <a:rPr lang="en-US" altLang="ko-KR" dirty="0">
                <a:solidFill>
                  <a:schemeClr val="tx1"/>
                </a:solidFill>
                <a:latin typeface="Arial" panose="020B0604020202020204" pitchFamily="34" charset="0"/>
                <a:cs typeface="Arial" panose="020B0604020202020204" pitchFamily="34" charset="0"/>
              </a:rPr>
              <a:t>.</a:t>
            </a:r>
          </a:p>
          <a:p>
            <a:pPr marL="171450" indent="-171450">
              <a:buFont typeface="Wingdings" panose="05000000000000000000" pitchFamily="2" charset="2"/>
              <a:buChar char="v"/>
            </a:pPr>
            <a:r>
              <a:rPr lang="en-US" altLang="ko-KR" dirty="0" smtClean="0">
                <a:solidFill>
                  <a:schemeClr val="tx1"/>
                </a:solidFill>
                <a:latin typeface="Arial" panose="020B0604020202020204" pitchFamily="34" charset="0"/>
                <a:cs typeface="Arial" panose="020B0604020202020204" pitchFamily="34" charset="0"/>
              </a:rPr>
              <a:t>Duration is </a:t>
            </a:r>
            <a:r>
              <a:rPr lang="en-US" altLang="ko-KR" dirty="0">
                <a:solidFill>
                  <a:schemeClr val="tx1"/>
                </a:solidFill>
                <a:latin typeface="Arial" panose="020B0604020202020204" pitchFamily="34" charset="0"/>
                <a:cs typeface="Arial" panose="020B0604020202020204" pitchFamily="34" charset="0"/>
              </a:rPr>
              <a:t>to set post event recording </a:t>
            </a:r>
            <a:r>
              <a:rPr lang="en-US" altLang="ko-KR" dirty="0" smtClean="0">
                <a:solidFill>
                  <a:schemeClr val="tx1"/>
                </a:solidFill>
                <a:latin typeface="Arial" panose="020B0604020202020204" pitchFamily="34" charset="0"/>
                <a:cs typeface="Arial" panose="020B0604020202020204" pitchFamily="34" charset="0"/>
              </a:rPr>
              <a:t>time.</a:t>
            </a:r>
          </a:p>
          <a:p>
            <a:pPr marL="171450" indent="-171450">
              <a:buFont typeface="Wingdings" panose="05000000000000000000" pitchFamily="2" charset="2"/>
              <a:buChar char="v"/>
            </a:pPr>
            <a:r>
              <a:rPr lang="en-US" altLang="ko-KR" dirty="0">
                <a:solidFill>
                  <a:schemeClr val="tx1"/>
                </a:solidFill>
                <a:latin typeface="Arial" panose="020B0604020202020204" pitchFamily="34" charset="0"/>
                <a:cs typeface="Arial" panose="020B0604020202020204" pitchFamily="34" charset="0"/>
              </a:rPr>
              <a:t>Pre </a:t>
            </a:r>
            <a:r>
              <a:rPr lang="en-US" altLang="ko-KR" dirty="0" smtClean="0">
                <a:solidFill>
                  <a:schemeClr val="tx1"/>
                </a:solidFill>
                <a:latin typeface="Arial" panose="020B0604020202020204" pitchFamily="34" charset="0"/>
                <a:cs typeface="Arial" panose="020B0604020202020204" pitchFamily="34" charset="0"/>
              </a:rPr>
              <a:t>alarm is to </a:t>
            </a:r>
            <a:r>
              <a:rPr lang="en-US" altLang="ko-KR" dirty="0">
                <a:solidFill>
                  <a:schemeClr val="tx1"/>
                </a:solidFill>
                <a:latin typeface="Arial" panose="020B0604020202020204" pitchFamily="34" charset="0"/>
                <a:cs typeface="Arial" panose="020B0604020202020204" pitchFamily="34" charset="0"/>
              </a:rPr>
              <a:t>set pre event recording </a:t>
            </a:r>
            <a:r>
              <a:rPr lang="en-US" altLang="ko-KR" dirty="0" smtClean="0">
                <a:solidFill>
                  <a:schemeClr val="tx1"/>
                </a:solidFill>
                <a:latin typeface="Arial" panose="020B0604020202020204" pitchFamily="34" charset="0"/>
                <a:cs typeface="Arial" panose="020B0604020202020204" pitchFamily="34" charset="0"/>
              </a:rPr>
              <a:t>time.</a:t>
            </a:r>
          </a:p>
          <a:p>
            <a:pPr marL="171450" indent="-171450">
              <a:buFont typeface="Wingdings" panose="05000000000000000000" pitchFamily="2" charset="2"/>
              <a:buChar char="v"/>
            </a:pPr>
            <a:r>
              <a:rPr lang="en-US" altLang="ko-KR" dirty="0" smtClean="0">
                <a:solidFill>
                  <a:schemeClr val="tx1"/>
                </a:solidFill>
                <a:latin typeface="Arial" panose="020B0604020202020204" pitchFamily="34" charset="0"/>
                <a:cs typeface="Arial" panose="020B0604020202020204" pitchFamily="34" charset="0"/>
              </a:rPr>
              <a:t>Total shows total fps of all channels. If total fps is more than supported, it turns red. If it turns red, you need to set a lower resolution or FPS.</a:t>
            </a:r>
          </a:p>
          <a:p>
            <a:pPr marL="171450" indent="-171450">
              <a:buFont typeface="Wingdings" panose="05000000000000000000" pitchFamily="2" charset="2"/>
              <a:buChar char="v"/>
            </a:pPr>
            <a:r>
              <a:rPr lang="en-US" altLang="ko-KR" dirty="0">
                <a:solidFill>
                  <a:schemeClr val="tx1"/>
                </a:solidFill>
                <a:latin typeface="Arial" panose="020B0604020202020204" pitchFamily="34" charset="0"/>
                <a:cs typeface="Arial" panose="020B0604020202020204" pitchFamily="34" charset="0"/>
              </a:rPr>
              <a:t>Event recording has priority in recording. In C/E recording, the recording will follow </a:t>
            </a:r>
            <a:r>
              <a:rPr lang="en-US" altLang="ko-KR" dirty="0" smtClean="0">
                <a:solidFill>
                  <a:schemeClr val="tx1"/>
                </a:solidFill>
                <a:latin typeface="Arial" panose="020B0604020202020204" pitchFamily="34" charset="0"/>
                <a:cs typeface="Arial" panose="020B0604020202020204" pitchFamily="34" charset="0"/>
              </a:rPr>
              <a:t>continuous </a:t>
            </a:r>
            <a:r>
              <a:rPr lang="en-US" altLang="ko-KR" dirty="0">
                <a:solidFill>
                  <a:schemeClr val="tx1"/>
                </a:solidFill>
                <a:latin typeface="Arial" panose="020B0604020202020204" pitchFamily="34" charset="0"/>
                <a:cs typeface="Arial" panose="020B0604020202020204" pitchFamily="34" charset="0"/>
              </a:rPr>
              <a:t>recording setup in normal condition while it would follow event recording setup in event generation.</a:t>
            </a:r>
          </a:p>
          <a:p>
            <a:pPr marL="171450" indent="-171450">
              <a:buFont typeface="Arial" panose="020B0604020202020204" pitchFamily="34" charset="0"/>
              <a:buChar char="•"/>
            </a:pPr>
            <a:endParaRPr lang="en-US" altLang="ko-KR"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dirty="0">
              <a:solidFill>
                <a:schemeClr val="tx1"/>
              </a:solidFill>
              <a:latin typeface="Arial" panose="020B0604020202020204" pitchFamily="34" charset="0"/>
              <a:cs typeface="Arial" panose="020B0604020202020204" pitchFamily="34" charset="0"/>
            </a:endParaRPr>
          </a:p>
        </p:txBody>
      </p:sp>
      <p:sp>
        <p:nvSpPr>
          <p:cNvPr id="9" name="Text Box 25"/>
          <p:cNvSpPr txBox="1">
            <a:spLocks noChangeArrowheads="1"/>
          </p:cNvSpPr>
          <p:nvPr/>
        </p:nvSpPr>
        <p:spPr bwMode="auto">
          <a:xfrm>
            <a:off x="800796" y="3426063"/>
            <a:ext cx="4968875" cy="938719"/>
          </a:xfrm>
          <a:prstGeom prst="rect">
            <a:avLst/>
          </a:prstGeom>
          <a:noFill/>
          <a:ln w="9525">
            <a:noFill/>
            <a:miter lim="800000"/>
            <a:headEnd/>
            <a:tailEnd/>
          </a:ln>
          <a:effectLst/>
        </p:spPr>
        <p:txBody>
          <a:bodyPr>
            <a:spAutoFit/>
          </a:bodyPr>
          <a:lstStyle/>
          <a:p>
            <a:pPr marL="342900" indent="-342900"/>
            <a:r>
              <a:rPr lang="en-US" altLang="ko-KR" b="1" dirty="0" smtClean="0">
                <a:solidFill>
                  <a:schemeClr val="tx1"/>
                </a:solidFill>
                <a:latin typeface="Arial" panose="020B0604020202020204" pitchFamily="34" charset="0"/>
                <a:cs typeface="Arial" panose="020B0604020202020204" pitchFamily="34" charset="0"/>
              </a:rPr>
              <a:t>3)</a:t>
            </a:r>
            <a:r>
              <a:rPr lang="ko-KR" altLang="ko-KR" b="1" dirty="0" smtClean="0">
                <a:solidFill>
                  <a:schemeClr val="tx1"/>
                </a:solidFill>
                <a:latin typeface="Arial" panose="020B0604020202020204" pitchFamily="34" charset="0"/>
                <a:cs typeface="Arial" panose="020B0604020202020204" pitchFamily="34" charset="0"/>
              </a:rPr>
              <a:t> </a:t>
            </a:r>
            <a:r>
              <a:rPr lang="en-US" altLang="ko-KR" b="1" dirty="0" smtClean="0">
                <a:solidFill>
                  <a:schemeClr val="tx1"/>
                </a:solidFill>
                <a:latin typeface="Arial" panose="020B0604020202020204" pitchFamily="34" charset="0"/>
                <a:cs typeface="Arial" panose="020B0604020202020204" pitchFamily="34" charset="0"/>
              </a:rPr>
              <a:t>Group</a:t>
            </a:r>
          </a:p>
          <a:p>
            <a:pPr marL="342900" indent="-342900"/>
            <a:endParaRPr lang="en-US" altLang="ko-KR" b="1"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With this menu, you can set the group using the scheduler. If you choose ‘Group’ </a:t>
            </a:r>
            <a:r>
              <a:rPr lang="en-US" altLang="ko-KR" dirty="0" smtClean="0">
                <a:solidFill>
                  <a:schemeClr val="tx1"/>
                </a:solidFill>
                <a:latin typeface="Arial" panose="020B0604020202020204" pitchFamily="34" charset="0"/>
                <a:cs typeface="Arial" panose="020B0604020202020204" pitchFamily="34" charset="0"/>
              </a:rPr>
              <a:t>tab, you </a:t>
            </a:r>
            <a:r>
              <a:rPr lang="en-US" altLang="ko-KR" dirty="0">
                <a:solidFill>
                  <a:schemeClr val="tx1"/>
                </a:solidFill>
                <a:latin typeface="Arial" panose="020B0604020202020204" pitchFamily="34" charset="0"/>
                <a:cs typeface="Arial" panose="020B0604020202020204" pitchFamily="34" charset="0"/>
              </a:rPr>
              <a:t>can see the similar screen with ‘Record’. The setting is similar</a:t>
            </a:r>
          </a:p>
        </p:txBody>
      </p:sp>
      <p:sp>
        <p:nvSpPr>
          <p:cNvPr id="11"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12" name="그림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107" y="4324377"/>
            <a:ext cx="4983564" cy="2796898"/>
          </a:xfrm>
          <a:prstGeom prst="rect">
            <a:avLst/>
          </a:prstGeom>
        </p:spPr>
      </p:pic>
    </p:spTree>
    <p:extLst>
      <p:ext uri="{BB962C8B-B14F-4D97-AF65-F5344CB8AC3E}">
        <p14:creationId xmlns:p14="http://schemas.microsoft.com/office/powerpoint/2010/main" val="36702373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슬라이드 번호 개체 틀 1"/>
          <p:cNvSpPr>
            <a:spLocks noGrp="1"/>
          </p:cNvSpPr>
          <p:nvPr>
            <p:ph type="sldNum" sz="quarter" idx="10"/>
          </p:nvPr>
        </p:nvSpPr>
        <p:spPr/>
        <p:txBody>
          <a:bodyPr/>
          <a:lstStyle/>
          <a:p>
            <a:fld id="{B476B74F-BB39-4D83-9CDC-AEBE95566376}" type="slidenum">
              <a:rPr lang="en-US" altLang="ko-KR"/>
              <a:pPr/>
              <a:t>45</a:t>
            </a:fld>
            <a:endParaRPr lang="en-US" altLang="ko-KR"/>
          </a:p>
        </p:txBody>
      </p:sp>
      <p:sp>
        <p:nvSpPr>
          <p:cNvPr id="10"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2" name="그림 1"/>
          <p:cNvPicPr>
            <a:picLocks noChangeAspect="1"/>
          </p:cNvPicPr>
          <p:nvPr/>
        </p:nvPicPr>
        <p:blipFill>
          <a:blip r:embed="rId2"/>
          <a:stretch>
            <a:fillRect/>
          </a:stretch>
        </p:blipFill>
        <p:spPr>
          <a:xfrm>
            <a:off x="784818" y="4616513"/>
            <a:ext cx="4983564" cy="2798064"/>
          </a:xfrm>
          <a:prstGeom prst="rect">
            <a:avLst/>
          </a:prstGeom>
        </p:spPr>
      </p:pic>
      <p:sp>
        <p:nvSpPr>
          <p:cNvPr id="13" name="Text Box 25"/>
          <p:cNvSpPr txBox="1">
            <a:spLocks noChangeArrowheads="1"/>
          </p:cNvSpPr>
          <p:nvPr/>
        </p:nvSpPr>
        <p:spPr bwMode="auto">
          <a:xfrm>
            <a:off x="628692" y="1198964"/>
            <a:ext cx="4968875" cy="3308598"/>
          </a:xfrm>
          <a:prstGeom prst="rect">
            <a:avLst/>
          </a:prstGeom>
          <a:noFill/>
          <a:ln w="9525">
            <a:noFill/>
            <a:miter lim="800000"/>
            <a:headEnd/>
            <a:tailEnd/>
          </a:ln>
          <a:effectLst/>
        </p:spPr>
        <p:txBody>
          <a:bodyPr>
            <a:spAutoFit/>
          </a:bodyPr>
          <a:lstStyle/>
          <a:p>
            <a:pPr marL="171450" indent="-171450">
              <a:buFont typeface="Arial" panose="020B0604020202020204" pitchFamily="34" charset="0"/>
              <a:buChar char="•"/>
            </a:pPr>
            <a:r>
              <a:rPr lang="en-US" altLang="ko-KR" dirty="0" smtClean="0">
                <a:solidFill>
                  <a:schemeClr val="tx1"/>
                </a:solidFill>
                <a:latin typeface="Arial" panose="020B0604020202020204" pitchFamily="34" charset="0"/>
                <a:cs typeface="Arial" panose="020B0604020202020204" pitchFamily="34" charset="0"/>
              </a:rPr>
              <a:t>In </a:t>
            </a:r>
            <a:r>
              <a:rPr lang="en-US" altLang="ko-KR" dirty="0">
                <a:solidFill>
                  <a:schemeClr val="tx1"/>
                </a:solidFill>
                <a:latin typeface="Arial" panose="020B0604020202020204" pitchFamily="34" charset="0"/>
                <a:cs typeface="Arial" panose="020B0604020202020204" pitchFamily="34" charset="0"/>
              </a:rPr>
              <a:t>recording, Schedule recording setting is most preferred. So if you activate the weekly scheduler, you cannot record manually.</a:t>
            </a:r>
          </a:p>
          <a:p>
            <a:pPr marL="171450" indent="-171450">
              <a:buFont typeface="Arial" panose="020B0604020202020204" pitchFamily="34" charset="0"/>
              <a:buChar char="•"/>
            </a:pPr>
            <a:endParaRPr lang="en-US" altLang="ko-KR" dirty="0" smtClean="0">
              <a:solidFill>
                <a:srgbClr val="00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dirty="0" smtClean="0">
                <a:solidFill>
                  <a:srgbClr val="000000"/>
                </a:solidFill>
                <a:latin typeface="Arial" panose="020B0604020202020204" pitchFamily="34" charset="0"/>
                <a:cs typeface="Arial" panose="020B0604020202020204" pitchFamily="34" charset="0"/>
              </a:rPr>
              <a:t>Schedule On</a:t>
            </a:r>
            <a:r>
              <a:rPr lang="ko-KR" altLang="en-US" dirty="0" smtClean="0">
                <a:solidFill>
                  <a:srgbClr val="000000"/>
                </a:solidFill>
                <a:latin typeface="Arial" panose="020B0604020202020204" pitchFamily="34" charset="0"/>
                <a:cs typeface="Arial" panose="020B0604020202020204" pitchFamily="34" charset="0"/>
              </a:rPr>
              <a:t> </a:t>
            </a:r>
            <a:r>
              <a:rPr lang="en-US" altLang="ko-KR" dirty="0" smtClean="0">
                <a:solidFill>
                  <a:srgbClr val="000000"/>
                </a:solidFill>
                <a:latin typeface="Arial" panose="020B0604020202020204" pitchFamily="34" charset="0"/>
                <a:cs typeface="Arial" panose="020B0604020202020204" pitchFamily="34" charset="0"/>
              </a:rPr>
              <a:t>:</a:t>
            </a:r>
            <a:r>
              <a:rPr lang="ko-KR" altLang="en-US" dirty="0" smtClean="0">
                <a:solidFill>
                  <a:srgbClr val="000000"/>
                </a:solidFill>
                <a:latin typeface="Arial" panose="020B0604020202020204" pitchFamily="34" charset="0"/>
                <a:cs typeface="Arial" panose="020B0604020202020204" pitchFamily="34" charset="0"/>
              </a:rPr>
              <a:t> </a:t>
            </a:r>
            <a:r>
              <a:rPr lang="en-US" altLang="ko-KR" dirty="0">
                <a:solidFill>
                  <a:srgbClr val="000000"/>
                </a:solidFill>
                <a:latin typeface="Arial" panose="020B0604020202020204" pitchFamily="34" charset="0"/>
                <a:cs typeface="Arial" panose="020B0604020202020204" pitchFamily="34" charset="0"/>
              </a:rPr>
              <a:t>T</a:t>
            </a:r>
            <a:r>
              <a:rPr lang="en-US" altLang="ko-KR" dirty="0" smtClean="0">
                <a:solidFill>
                  <a:srgbClr val="000000"/>
                </a:solidFill>
                <a:latin typeface="Arial" panose="020B0604020202020204" pitchFamily="34" charset="0"/>
                <a:cs typeface="Arial" panose="020B0604020202020204" pitchFamily="34" charset="0"/>
              </a:rPr>
              <a:t>he weekly scheduler is activated.</a:t>
            </a:r>
          </a:p>
          <a:p>
            <a:pPr marL="171450" indent="-171450">
              <a:buFont typeface="Arial" panose="020B0604020202020204" pitchFamily="34" charset="0"/>
              <a:buChar char="•"/>
            </a:pPr>
            <a:r>
              <a:rPr lang="en-US" altLang="ko-KR" dirty="0" smtClean="0">
                <a:solidFill>
                  <a:srgbClr val="000000"/>
                </a:solidFill>
                <a:latin typeface="Arial" panose="020B0604020202020204" pitchFamily="34" charset="0"/>
                <a:cs typeface="Arial" panose="020B0604020202020204" pitchFamily="34" charset="0"/>
              </a:rPr>
              <a:t>Holiday On : </a:t>
            </a:r>
            <a:r>
              <a:rPr lang="en-US" altLang="ko-KR" dirty="0">
                <a:solidFill>
                  <a:srgbClr val="000000"/>
                </a:solidFill>
                <a:latin typeface="Arial" panose="020B0604020202020204" pitchFamily="34" charset="0"/>
                <a:cs typeface="Arial" panose="020B0604020202020204" pitchFamily="34" charset="0"/>
              </a:rPr>
              <a:t>The </a:t>
            </a:r>
            <a:r>
              <a:rPr lang="en-US" altLang="ko-KR" dirty="0" smtClean="0">
                <a:solidFill>
                  <a:srgbClr val="000000"/>
                </a:solidFill>
                <a:latin typeface="Arial" panose="020B0604020202020204" pitchFamily="34" charset="0"/>
                <a:cs typeface="Arial" panose="020B0604020202020204" pitchFamily="34" charset="0"/>
              </a:rPr>
              <a:t>holiday that set by user is </a:t>
            </a:r>
            <a:r>
              <a:rPr lang="en-US" altLang="ko-KR" dirty="0">
                <a:solidFill>
                  <a:srgbClr val="000000"/>
                </a:solidFill>
                <a:latin typeface="Arial" panose="020B0604020202020204" pitchFamily="34" charset="0"/>
                <a:cs typeface="Arial" panose="020B0604020202020204" pitchFamily="34" charset="0"/>
              </a:rPr>
              <a:t>activated. </a:t>
            </a:r>
            <a:endParaRPr lang="en-US" altLang="ko-KR" dirty="0" smtClean="0">
              <a:solidFill>
                <a:srgbClr val="000000"/>
              </a:solidFill>
              <a:latin typeface="Arial" panose="020B0604020202020204" pitchFamily="34" charset="0"/>
              <a:cs typeface="Arial" panose="020B0604020202020204" pitchFamily="34" charset="0"/>
            </a:endParaRPr>
          </a:p>
          <a:p>
            <a:endParaRPr lang="en-US" altLang="ko-KR" dirty="0">
              <a:solidFill>
                <a:srgbClr val="00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Since you can set recording weekly, you can reduce recording of unnecessary time period. In Scheduler window, days and channels are displayed, and recording information for each channel is displayed at bottom of window.</a:t>
            </a:r>
            <a:endParaRPr lang="ko-KR" altLang="ko-KR"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dirty="0">
              <a:solidFill>
                <a:srgbClr val="000000"/>
              </a:solidFill>
              <a:latin typeface="Arial" panose="020B0604020202020204" pitchFamily="34" charset="0"/>
              <a:cs typeface="Arial" panose="020B0604020202020204" pitchFamily="34" charset="0"/>
            </a:endParaRPr>
          </a:p>
          <a:p>
            <a:endParaRPr lang="en-US" altLang="ko-KR" dirty="0" smtClean="0">
              <a:solidFill>
                <a:srgbClr val="00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dirty="0">
              <a:solidFill>
                <a:srgbClr val="000000"/>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v"/>
            </a:pPr>
            <a:r>
              <a:rPr lang="en-US" altLang="ko-KR" b="1" dirty="0">
                <a:solidFill>
                  <a:schemeClr val="tx1"/>
                </a:solidFill>
                <a:latin typeface="Arial" panose="020B0604020202020204" pitchFamily="34" charset="0"/>
                <a:cs typeface="Arial" panose="020B0604020202020204" pitchFamily="34" charset="0"/>
              </a:rPr>
              <a:t>How to set the weekly scheduler </a:t>
            </a:r>
            <a:endParaRPr lang="en-US" altLang="ko-KR" b="1" dirty="0" smtClean="0">
              <a:solidFill>
                <a:schemeClr val="tx1"/>
              </a:solidFill>
              <a:latin typeface="Arial" panose="020B0604020202020204" pitchFamily="34" charset="0"/>
              <a:cs typeface="Arial" panose="020B0604020202020204" pitchFamily="34" charset="0"/>
            </a:endParaRPr>
          </a:p>
          <a:p>
            <a:r>
              <a:rPr lang="en-US" altLang="ko-KR" dirty="0">
                <a:solidFill>
                  <a:schemeClr val="tx1"/>
                </a:solidFill>
                <a:latin typeface="Arial" panose="020B0604020202020204" pitchFamily="34" charset="0"/>
                <a:cs typeface="Arial" panose="020B0604020202020204" pitchFamily="34" charset="0"/>
              </a:rPr>
              <a:t> </a:t>
            </a:r>
            <a:r>
              <a:rPr lang="en-US" altLang="ko-KR" dirty="0" smtClean="0">
                <a:solidFill>
                  <a:schemeClr val="tx1"/>
                </a:solidFill>
                <a:latin typeface="Arial" panose="020B0604020202020204" pitchFamily="34" charset="0"/>
                <a:cs typeface="Arial" panose="020B0604020202020204" pitchFamily="34" charset="0"/>
              </a:rPr>
              <a:t>   1</a:t>
            </a:r>
            <a:r>
              <a:rPr lang="en-US" altLang="ko-KR" dirty="0">
                <a:solidFill>
                  <a:schemeClr val="tx1"/>
                </a:solidFill>
                <a:latin typeface="Arial" panose="020B0604020202020204" pitchFamily="34" charset="0"/>
                <a:cs typeface="Arial" panose="020B0604020202020204" pitchFamily="34" charset="0"/>
              </a:rPr>
              <a:t>. Choose 'Scheduler' to 'On'.</a:t>
            </a:r>
          </a:p>
          <a:p>
            <a:r>
              <a:rPr lang="en-US" altLang="ko-KR" dirty="0">
                <a:solidFill>
                  <a:schemeClr val="tx1"/>
                </a:solidFill>
                <a:latin typeface="Arial" panose="020B0604020202020204" pitchFamily="34" charset="0"/>
                <a:cs typeface="Arial" panose="020B0604020202020204" pitchFamily="34" charset="0"/>
              </a:rPr>
              <a:t>    2. Choose group and drag to wanted time.     </a:t>
            </a:r>
          </a:p>
          <a:p>
            <a:r>
              <a:rPr lang="en-US" altLang="ko-KR" dirty="0">
                <a:solidFill>
                  <a:schemeClr val="tx1"/>
                </a:solidFill>
                <a:latin typeface="Arial" panose="020B0604020202020204" pitchFamily="34" charset="0"/>
                <a:cs typeface="Arial" panose="020B0604020202020204" pitchFamily="34" charset="0"/>
              </a:rPr>
              <a:t>    3. Press the time bar </a:t>
            </a:r>
            <a:r>
              <a:rPr lang="en-US" altLang="ko-KR" dirty="0" smtClean="0">
                <a:solidFill>
                  <a:schemeClr val="tx1"/>
                </a:solidFill>
                <a:latin typeface="Arial" panose="020B0604020202020204" pitchFamily="34" charset="0"/>
                <a:cs typeface="Arial" panose="020B0604020202020204" pitchFamily="34" charset="0"/>
              </a:rPr>
              <a:t>                     , if </a:t>
            </a:r>
            <a:r>
              <a:rPr lang="en-US" altLang="ko-KR" dirty="0">
                <a:solidFill>
                  <a:schemeClr val="tx1"/>
                </a:solidFill>
                <a:latin typeface="Arial" panose="020B0604020202020204" pitchFamily="34" charset="0"/>
                <a:cs typeface="Arial" panose="020B0604020202020204" pitchFamily="34" charset="0"/>
              </a:rPr>
              <a:t>you want to set the detailed time.</a:t>
            </a:r>
          </a:p>
          <a:p>
            <a:r>
              <a:rPr lang="en-US" altLang="ko-KR" dirty="0">
                <a:solidFill>
                  <a:schemeClr val="tx1"/>
                </a:solidFill>
                <a:latin typeface="Arial" panose="020B0604020202020204" pitchFamily="34" charset="0"/>
                <a:cs typeface="Arial" panose="020B0604020202020204" pitchFamily="34" charset="0"/>
              </a:rPr>
              <a:t>    4. Press ‘Enter' button to change the group of the selected area.</a:t>
            </a:r>
          </a:p>
          <a:p>
            <a:r>
              <a:rPr lang="en-US" altLang="ko-KR" dirty="0">
                <a:solidFill>
                  <a:schemeClr val="tx1"/>
                </a:solidFill>
                <a:latin typeface="Arial" panose="020B0604020202020204" pitchFamily="34" charset="0"/>
                <a:cs typeface="Arial" panose="020B0604020202020204" pitchFamily="34" charset="0"/>
              </a:rPr>
              <a:t>    5. If you activate ‘Holiday’ scheduler, choose ‘holiday’.</a:t>
            </a:r>
            <a:endParaRPr lang="en-US" altLang="ko-KR" dirty="0" smtClean="0">
              <a:solidFill>
                <a:srgbClr val="000000"/>
              </a:solidFill>
              <a:latin typeface="Arial" panose="020B0604020202020204" pitchFamily="34" charset="0"/>
              <a:cs typeface="Arial" panose="020B0604020202020204" pitchFamily="34" charset="0"/>
            </a:endParaRPr>
          </a:p>
        </p:txBody>
      </p:sp>
      <p:sp>
        <p:nvSpPr>
          <p:cNvPr id="14" name="Text Box 7"/>
          <p:cNvSpPr txBox="1">
            <a:spLocks noChangeArrowheads="1"/>
          </p:cNvSpPr>
          <p:nvPr/>
        </p:nvSpPr>
        <p:spPr bwMode="auto">
          <a:xfrm>
            <a:off x="799507" y="711200"/>
            <a:ext cx="4968875" cy="261610"/>
          </a:xfrm>
          <a:prstGeom prst="rect">
            <a:avLst/>
          </a:prstGeom>
          <a:noFill/>
          <a:ln w="9525">
            <a:noFill/>
            <a:miter lim="800000"/>
            <a:headEnd/>
            <a:tailEnd/>
          </a:ln>
          <a:effectLst/>
        </p:spPr>
        <p:txBody>
          <a:bodyPr>
            <a:spAutoFit/>
          </a:bodyPr>
          <a:lstStyle/>
          <a:p>
            <a:pPr marL="342900" indent="-342900"/>
            <a:r>
              <a:rPr lang="en-US" altLang="ko-KR" b="1" dirty="0">
                <a:solidFill>
                  <a:schemeClr val="tx1"/>
                </a:solidFill>
                <a:latin typeface="Arial" panose="020B0604020202020204" pitchFamily="34" charset="0"/>
                <a:cs typeface="Arial" panose="020B0604020202020204" pitchFamily="34" charset="0"/>
              </a:rPr>
              <a:t>4</a:t>
            </a:r>
            <a:r>
              <a:rPr lang="en-US" altLang="ko-KR" b="1" dirty="0" smtClean="0">
                <a:solidFill>
                  <a:schemeClr val="tx1"/>
                </a:solidFill>
                <a:latin typeface="Arial" panose="020B0604020202020204" pitchFamily="34" charset="0"/>
                <a:cs typeface="Arial" panose="020B0604020202020204" pitchFamily="34" charset="0"/>
              </a:rPr>
              <a:t>)</a:t>
            </a:r>
            <a:r>
              <a:rPr lang="ko-KR" altLang="ko-KR" b="1" dirty="0" smtClean="0">
                <a:solidFill>
                  <a:schemeClr val="tx1"/>
                </a:solidFill>
                <a:latin typeface="Arial" panose="020B0604020202020204" pitchFamily="34" charset="0"/>
                <a:cs typeface="Arial" panose="020B0604020202020204" pitchFamily="34" charset="0"/>
              </a:rPr>
              <a:t> </a:t>
            </a:r>
            <a:r>
              <a:rPr lang="en-US" altLang="ko-KR" b="1" dirty="0" smtClean="0">
                <a:solidFill>
                  <a:schemeClr val="tx1"/>
                </a:solidFill>
                <a:latin typeface="Arial" panose="020B0604020202020204" pitchFamily="34" charset="0"/>
                <a:cs typeface="Arial" panose="020B0604020202020204" pitchFamily="34" charset="0"/>
              </a:rPr>
              <a:t>Schedule</a:t>
            </a:r>
            <a:endParaRPr lang="en-US" altLang="ko-KR" b="1" dirty="0">
              <a:solidFill>
                <a:schemeClr val="tx1"/>
              </a:solidFill>
              <a:latin typeface="Arial" panose="020B0604020202020204" pitchFamily="34" charset="0"/>
              <a:cs typeface="Arial" panose="020B0604020202020204" pitchFamily="34" charset="0"/>
            </a:endParaRPr>
          </a:p>
        </p:txBody>
      </p:sp>
      <p:sp>
        <p:nvSpPr>
          <p:cNvPr id="15"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16" name="그림 15"/>
          <p:cNvPicPr>
            <a:picLocks noChangeAspect="1"/>
          </p:cNvPicPr>
          <p:nvPr/>
        </p:nvPicPr>
        <p:blipFill>
          <a:blip r:embed="rId3"/>
          <a:stretch>
            <a:fillRect/>
          </a:stretch>
        </p:blipFill>
        <p:spPr>
          <a:xfrm>
            <a:off x="2187128" y="3944913"/>
            <a:ext cx="312274" cy="130114"/>
          </a:xfrm>
          <a:prstGeom prst="rect">
            <a:avLst/>
          </a:prstGeom>
        </p:spPr>
      </p:pic>
      <p:pic>
        <p:nvPicPr>
          <p:cNvPr id="17" name="그림 16"/>
          <p:cNvPicPr>
            <a:picLocks noChangeAspect="1"/>
          </p:cNvPicPr>
          <p:nvPr/>
        </p:nvPicPr>
        <p:blipFill>
          <a:blip r:embed="rId4"/>
          <a:stretch>
            <a:fillRect/>
          </a:stretch>
        </p:blipFill>
        <p:spPr>
          <a:xfrm>
            <a:off x="2581893" y="3944913"/>
            <a:ext cx="306121" cy="127550"/>
          </a:xfrm>
          <a:prstGeom prst="rect">
            <a:avLst/>
          </a:prstGeom>
        </p:spPr>
      </p:pic>
      <p:pic>
        <p:nvPicPr>
          <p:cNvPr id="19" name="그림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18" y="4617096"/>
            <a:ext cx="4983564" cy="2796898"/>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슬라이드 번호 개체 틀 1"/>
          <p:cNvSpPr>
            <a:spLocks noGrp="1"/>
          </p:cNvSpPr>
          <p:nvPr>
            <p:ph type="sldNum" sz="quarter" idx="10"/>
          </p:nvPr>
        </p:nvSpPr>
        <p:spPr/>
        <p:txBody>
          <a:bodyPr/>
          <a:lstStyle/>
          <a:p>
            <a:fld id="{A7452EF9-E75D-45A1-B974-5148F0269103}" type="slidenum">
              <a:rPr lang="en-US" altLang="ko-KR"/>
              <a:pPr/>
              <a:t>46</a:t>
            </a:fld>
            <a:endParaRPr lang="en-US" altLang="ko-KR"/>
          </a:p>
        </p:txBody>
      </p:sp>
      <p:sp>
        <p:nvSpPr>
          <p:cNvPr id="6"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8" name="Text Box 14"/>
          <p:cNvSpPr txBox="1">
            <a:spLocks noChangeArrowheads="1"/>
          </p:cNvSpPr>
          <p:nvPr/>
        </p:nvSpPr>
        <p:spPr bwMode="auto">
          <a:xfrm>
            <a:off x="720725" y="866775"/>
            <a:ext cx="4968875" cy="938719"/>
          </a:xfrm>
          <a:prstGeom prst="rect">
            <a:avLst/>
          </a:prstGeom>
          <a:noFill/>
          <a:ln w="9525">
            <a:noFill/>
            <a:miter lim="800000"/>
            <a:headEnd/>
            <a:tailEnd/>
          </a:ln>
          <a:effectLst/>
        </p:spPr>
        <p:txBody>
          <a:bodyPr>
            <a:spAutoFit/>
          </a:bodyPr>
          <a:lstStyle/>
          <a:p>
            <a:pPr marL="342900" indent="-342900"/>
            <a:r>
              <a:rPr lang="en-US" altLang="ko-KR" b="1" dirty="0">
                <a:solidFill>
                  <a:schemeClr val="tx1"/>
                </a:solidFill>
                <a:latin typeface="Arial" panose="020B0604020202020204" pitchFamily="34" charset="0"/>
                <a:cs typeface="Arial" panose="020B0604020202020204" pitchFamily="34" charset="0"/>
              </a:rPr>
              <a:t>5</a:t>
            </a:r>
            <a:r>
              <a:rPr lang="en-US" altLang="ko-KR" b="1" dirty="0" smtClean="0">
                <a:solidFill>
                  <a:schemeClr val="tx1"/>
                </a:solidFill>
                <a:latin typeface="Arial" panose="020B0604020202020204" pitchFamily="34" charset="0"/>
                <a:cs typeface="Arial" panose="020B0604020202020204" pitchFamily="34" charset="0"/>
              </a:rPr>
              <a:t>)</a:t>
            </a:r>
            <a:r>
              <a:rPr lang="ko-KR" altLang="ko-KR" b="1" dirty="0" smtClean="0">
                <a:solidFill>
                  <a:schemeClr val="tx1"/>
                </a:solidFill>
                <a:latin typeface="Arial" panose="020B0604020202020204" pitchFamily="34" charset="0"/>
                <a:cs typeface="Arial" panose="020B0604020202020204" pitchFamily="34" charset="0"/>
              </a:rPr>
              <a:t> </a:t>
            </a:r>
            <a:r>
              <a:rPr lang="en-US" altLang="ko-KR" b="1" dirty="0">
                <a:solidFill>
                  <a:schemeClr val="tx1"/>
                </a:solidFill>
                <a:latin typeface="Arial" panose="020B0604020202020204" pitchFamily="34" charset="0"/>
                <a:cs typeface="Arial" panose="020B0604020202020204" pitchFamily="34" charset="0"/>
              </a:rPr>
              <a:t>Holiday</a:t>
            </a:r>
          </a:p>
          <a:p>
            <a:pPr marL="342900" indent="-342900"/>
            <a:endParaRPr lang="en-US" altLang="ko-KR" dirty="0">
              <a:solidFill>
                <a:srgbClr val="000000"/>
              </a:solidFill>
              <a:latin typeface="Arial" panose="020B0604020202020204" pitchFamily="34" charset="0"/>
              <a:cs typeface="Arial" panose="020B0604020202020204" pitchFamily="34" charset="0"/>
            </a:endParaRPr>
          </a:p>
          <a:p>
            <a:pPr marL="342900" indent="-342900"/>
            <a:r>
              <a:rPr lang="en-US" altLang="ko-KR" dirty="0">
                <a:solidFill>
                  <a:schemeClr val="tx1"/>
                </a:solidFill>
                <a:latin typeface="Arial" panose="020B0604020202020204" pitchFamily="34" charset="0"/>
                <a:cs typeface="Arial" panose="020B0604020202020204" pitchFamily="34" charset="0"/>
              </a:rPr>
              <a:t>         </a:t>
            </a:r>
            <a:r>
              <a:rPr lang="en-US" altLang="ko-KR" dirty="0" smtClean="0">
                <a:solidFill>
                  <a:schemeClr val="tx1"/>
                </a:solidFill>
                <a:latin typeface="Arial" panose="020B0604020202020204" pitchFamily="34" charset="0"/>
                <a:cs typeface="Arial" panose="020B0604020202020204" pitchFamily="34" charset="0"/>
              </a:rPr>
              <a:t>With </a:t>
            </a:r>
            <a:r>
              <a:rPr lang="en-US" altLang="ko-KR" dirty="0">
                <a:solidFill>
                  <a:schemeClr val="tx1"/>
                </a:solidFill>
                <a:latin typeface="Arial" panose="020B0604020202020204" pitchFamily="34" charset="0"/>
                <a:cs typeface="Arial" panose="020B0604020202020204" pitchFamily="34" charset="0"/>
              </a:rPr>
              <a:t>this menu, you can add the holidays. Use the ‘Add’ button for adding the holiday and use the ‘Delete’ or ‘Delete All’ buttons for removing the existing holidays. </a:t>
            </a:r>
          </a:p>
        </p:txBody>
      </p:sp>
      <p:pic>
        <p:nvPicPr>
          <p:cNvPr id="10" name="그림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9790" y="1961068"/>
            <a:ext cx="4889809" cy="2744281"/>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슬라이드 번호 개체 틀 1"/>
          <p:cNvSpPr>
            <a:spLocks noGrp="1"/>
          </p:cNvSpPr>
          <p:nvPr>
            <p:ph type="sldNum" sz="quarter" idx="10"/>
          </p:nvPr>
        </p:nvSpPr>
        <p:spPr/>
        <p:txBody>
          <a:bodyPr/>
          <a:lstStyle/>
          <a:p>
            <a:fld id="{AB0D1B12-92E4-419E-BBA6-C6A1286F1CD9}" type="slidenum">
              <a:rPr lang="en-US" altLang="ko-KR"/>
              <a:pPr/>
              <a:t>47</a:t>
            </a:fld>
            <a:endParaRPr lang="en-US" altLang="ko-KR"/>
          </a:p>
        </p:txBody>
      </p:sp>
      <p:sp>
        <p:nvSpPr>
          <p:cNvPr id="6" name="Text Box 94"/>
          <p:cNvSpPr txBox="1">
            <a:spLocks noChangeArrowheads="1"/>
          </p:cNvSpPr>
          <p:nvPr/>
        </p:nvSpPr>
        <p:spPr bwMode="auto">
          <a:xfrm>
            <a:off x="792163" y="774700"/>
            <a:ext cx="5040312" cy="1277273"/>
          </a:xfrm>
          <a:prstGeom prst="rect">
            <a:avLst/>
          </a:prstGeom>
          <a:noFill/>
          <a:ln w="9525">
            <a:noFill/>
            <a:miter lim="800000"/>
            <a:headEnd/>
            <a:tailEnd/>
          </a:ln>
          <a:effectLst/>
        </p:spPr>
        <p:txBody>
          <a:bodyPr wrap="square">
            <a:spAutoFit/>
          </a:bodyPr>
          <a:lstStyle/>
          <a:p>
            <a:pPr marL="342900" indent="-342900"/>
            <a:r>
              <a:rPr lang="en-US" altLang="ko-KR" b="1" dirty="0">
                <a:solidFill>
                  <a:schemeClr val="tx1"/>
                </a:solidFill>
                <a:latin typeface="Arial" panose="020B0604020202020204" pitchFamily="34" charset="0"/>
                <a:cs typeface="Arial" panose="020B0604020202020204" pitchFamily="34" charset="0"/>
              </a:rPr>
              <a:t>6</a:t>
            </a:r>
            <a:r>
              <a:rPr lang="en-US" altLang="ko-KR" b="1" dirty="0" smtClean="0">
                <a:solidFill>
                  <a:schemeClr val="tx1"/>
                </a:solidFill>
                <a:latin typeface="Arial" panose="020B0604020202020204" pitchFamily="34" charset="0"/>
                <a:cs typeface="Arial" panose="020B0604020202020204" pitchFamily="34" charset="0"/>
              </a:rPr>
              <a:t>)</a:t>
            </a:r>
            <a:r>
              <a:rPr lang="ko-KR" altLang="ko-KR" b="1" dirty="0" smtClean="0">
                <a:solidFill>
                  <a:schemeClr val="tx1"/>
                </a:solidFill>
                <a:latin typeface="Arial" panose="020B0604020202020204" pitchFamily="34" charset="0"/>
                <a:cs typeface="Arial" panose="020B0604020202020204" pitchFamily="34" charset="0"/>
              </a:rPr>
              <a:t> </a:t>
            </a:r>
            <a:r>
              <a:rPr lang="en-US" altLang="ko-KR" b="1" dirty="0" smtClean="0">
                <a:solidFill>
                  <a:schemeClr val="tx1"/>
                </a:solidFill>
                <a:latin typeface="Arial" panose="020B0604020202020204" pitchFamily="34" charset="0"/>
                <a:cs typeface="Arial" panose="020B0604020202020204" pitchFamily="34" charset="0"/>
              </a:rPr>
              <a:t>Sensor Event</a:t>
            </a:r>
            <a:endParaRPr lang="en-US" altLang="ko-KR" b="1" dirty="0">
              <a:solidFill>
                <a:schemeClr val="tx1"/>
              </a:solidFill>
              <a:latin typeface="Arial" panose="020B0604020202020204" pitchFamily="34" charset="0"/>
              <a:cs typeface="Arial" panose="020B0604020202020204" pitchFamily="34" charset="0"/>
            </a:endParaRPr>
          </a:p>
          <a:p>
            <a:pPr marL="342900" indent="-342900"/>
            <a:endParaRPr lang="en-US" altLang="ko-KR" dirty="0" smtClean="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With this menu, you can set sensor </a:t>
            </a:r>
            <a:r>
              <a:rPr lang="en-US" altLang="ko-KR" dirty="0" smtClean="0">
                <a:solidFill>
                  <a:schemeClr val="tx1"/>
                </a:solidFill>
                <a:latin typeface="Arial" panose="020B0604020202020204" pitchFamily="34" charset="0"/>
                <a:cs typeface="Arial" panose="020B0604020202020204" pitchFamily="34" charset="0"/>
              </a:rPr>
              <a:t>input</a:t>
            </a:r>
            <a:r>
              <a:rPr lang="en-US" altLang="ko-KR" strike="sngStrike" dirty="0">
                <a:solidFill>
                  <a:schemeClr val="tx1"/>
                </a:solidFill>
                <a:latin typeface="Arial" panose="020B0604020202020204" pitchFamily="34" charset="0"/>
                <a:cs typeface="Arial" panose="020B0604020202020204" pitchFamily="34" charset="0"/>
              </a:rPr>
              <a:t> </a:t>
            </a:r>
            <a:r>
              <a:rPr lang="en-US" altLang="ko-KR" dirty="0" smtClean="0">
                <a:solidFill>
                  <a:schemeClr val="tx1"/>
                </a:solidFill>
                <a:latin typeface="Arial" panose="020B0604020202020204" pitchFamily="34" charset="0"/>
                <a:cs typeface="Arial" panose="020B0604020202020204" pitchFamily="34" charset="0"/>
              </a:rPr>
              <a:t>setup</a:t>
            </a:r>
            <a:r>
              <a:rPr lang="en-US" altLang="ko-KR" dirty="0">
                <a:solidFill>
                  <a:schemeClr val="tx1"/>
                </a:solidFill>
                <a:latin typeface="Arial" panose="020B0604020202020204" pitchFamily="34" charset="0"/>
                <a:cs typeface="Arial" panose="020B0604020202020204" pitchFamily="34" charset="0"/>
              </a:rPr>
              <a:t>. You can also set each channel individually. </a:t>
            </a:r>
            <a:endParaRPr lang="en-US" altLang="ko-KR" dirty="0" smtClean="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Although you set Motion Detection and Sensor Setting to On in Event menu, if Event Input in Rec Menu is set to None, it only  detects and does not record.</a:t>
            </a:r>
          </a:p>
        </p:txBody>
      </p:sp>
      <p:sp>
        <p:nvSpPr>
          <p:cNvPr id="7"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8" name="그림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818" y="2355877"/>
            <a:ext cx="4983564" cy="2796898"/>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슬라이드 번호 개체 틀 1"/>
          <p:cNvSpPr>
            <a:spLocks noGrp="1"/>
          </p:cNvSpPr>
          <p:nvPr>
            <p:ph type="sldNum" sz="quarter" idx="10"/>
          </p:nvPr>
        </p:nvSpPr>
        <p:spPr/>
        <p:txBody>
          <a:bodyPr/>
          <a:lstStyle/>
          <a:p>
            <a:fld id="{AB0D1B12-92E4-419E-BBA6-C6A1286F1CD9}" type="slidenum">
              <a:rPr lang="en-US" altLang="ko-KR"/>
              <a:pPr/>
              <a:t>48</a:t>
            </a:fld>
            <a:endParaRPr lang="en-US" altLang="ko-KR"/>
          </a:p>
        </p:txBody>
      </p:sp>
      <p:sp>
        <p:nvSpPr>
          <p:cNvPr id="12"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6" name="Text Box 94"/>
          <p:cNvSpPr txBox="1">
            <a:spLocks noChangeArrowheads="1"/>
          </p:cNvSpPr>
          <p:nvPr/>
        </p:nvSpPr>
        <p:spPr bwMode="auto">
          <a:xfrm>
            <a:off x="792163" y="774700"/>
            <a:ext cx="5040312" cy="1277273"/>
          </a:xfrm>
          <a:prstGeom prst="rect">
            <a:avLst/>
          </a:prstGeom>
          <a:noFill/>
          <a:ln w="9525">
            <a:noFill/>
            <a:miter lim="800000"/>
            <a:headEnd/>
            <a:tailEnd/>
          </a:ln>
          <a:effectLst/>
        </p:spPr>
        <p:txBody>
          <a:bodyPr wrap="square">
            <a:spAutoFit/>
          </a:bodyPr>
          <a:lstStyle/>
          <a:p>
            <a:pPr marL="342900" indent="-342900"/>
            <a:r>
              <a:rPr lang="en-US" altLang="ko-KR" b="1" dirty="0">
                <a:solidFill>
                  <a:schemeClr val="tx1"/>
                </a:solidFill>
                <a:latin typeface="Arial" panose="020B0604020202020204" pitchFamily="34" charset="0"/>
                <a:cs typeface="Arial" panose="020B0604020202020204" pitchFamily="34" charset="0"/>
              </a:rPr>
              <a:t>7</a:t>
            </a:r>
            <a:r>
              <a:rPr lang="en-US" altLang="ko-KR" b="1" dirty="0" smtClean="0">
                <a:solidFill>
                  <a:schemeClr val="tx1"/>
                </a:solidFill>
                <a:latin typeface="Arial" panose="020B0604020202020204" pitchFamily="34" charset="0"/>
                <a:cs typeface="Arial" panose="020B0604020202020204" pitchFamily="34" charset="0"/>
              </a:rPr>
              <a:t>)</a:t>
            </a:r>
            <a:r>
              <a:rPr lang="ko-KR" altLang="ko-KR" b="1" dirty="0" smtClean="0">
                <a:solidFill>
                  <a:schemeClr val="tx1"/>
                </a:solidFill>
                <a:latin typeface="Arial" panose="020B0604020202020204" pitchFamily="34" charset="0"/>
                <a:cs typeface="Arial" panose="020B0604020202020204" pitchFamily="34" charset="0"/>
              </a:rPr>
              <a:t> </a:t>
            </a:r>
            <a:r>
              <a:rPr lang="en-US" altLang="ko-KR" b="1" dirty="0" smtClean="0">
                <a:solidFill>
                  <a:schemeClr val="tx1"/>
                </a:solidFill>
                <a:latin typeface="Arial" panose="020B0604020202020204" pitchFamily="34" charset="0"/>
                <a:cs typeface="Arial" panose="020B0604020202020204" pitchFamily="34" charset="0"/>
              </a:rPr>
              <a:t>Motion Event</a:t>
            </a:r>
            <a:endParaRPr lang="en-US" altLang="ko-KR" b="1" dirty="0">
              <a:solidFill>
                <a:schemeClr val="tx1"/>
              </a:solidFill>
              <a:latin typeface="Arial" panose="020B0604020202020204" pitchFamily="34" charset="0"/>
              <a:cs typeface="Arial" panose="020B0604020202020204" pitchFamily="34" charset="0"/>
            </a:endParaRPr>
          </a:p>
          <a:p>
            <a:pPr marL="342900" indent="-342900"/>
            <a:endParaRPr lang="en-US" altLang="ko-KR" dirty="0" smtClean="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With this menu, you can set </a:t>
            </a:r>
            <a:r>
              <a:rPr lang="en-US" altLang="ko-KR" dirty="0" smtClean="0">
                <a:solidFill>
                  <a:schemeClr val="tx1"/>
                </a:solidFill>
                <a:latin typeface="Arial" panose="020B0604020202020204" pitchFamily="34" charset="0"/>
                <a:cs typeface="Arial" panose="020B0604020202020204" pitchFamily="34" charset="0"/>
              </a:rPr>
              <a:t>motion </a:t>
            </a:r>
            <a:r>
              <a:rPr lang="en-US" altLang="ko-KR" dirty="0">
                <a:solidFill>
                  <a:schemeClr val="tx1"/>
                </a:solidFill>
                <a:latin typeface="Arial" panose="020B0604020202020204" pitchFamily="34" charset="0"/>
                <a:cs typeface="Arial" panose="020B0604020202020204" pitchFamily="34" charset="0"/>
              </a:rPr>
              <a:t>detection setup. You can also set each channel individually. </a:t>
            </a:r>
            <a:endParaRPr lang="en-US" altLang="ko-KR" dirty="0" smtClean="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Although you set Motion Detection and Sensor Setting to On in Event menu, if Event Input in Rec Menu is set to None, it only  detects and does not record.</a:t>
            </a:r>
          </a:p>
        </p:txBody>
      </p:sp>
      <p:sp>
        <p:nvSpPr>
          <p:cNvPr id="7"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8" name="그림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818" y="2612727"/>
            <a:ext cx="4983564" cy="2796898"/>
          </a:xfrm>
          <a:prstGeom prst="rect">
            <a:avLst/>
          </a:prstGeom>
        </p:spPr>
      </p:pic>
    </p:spTree>
    <p:extLst>
      <p:ext uri="{BB962C8B-B14F-4D97-AF65-F5344CB8AC3E}">
        <p14:creationId xmlns:p14="http://schemas.microsoft.com/office/powerpoint/2010/main" val="13772388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슬라이드 번호 개체 틀 1"/>
          <p:cNvSpPr>
            <a:spLocks noGrp="1"/>
          </p:cNvSpPr>
          <p:nvPr>
            <p:ph type="sldNum" sz="quarter" idx="10"/>
          </p:nvPr>
        </p:nvSpPr>
        <p:spPr/>
        <p:txBody>
          <a:bodyPr/>
          <a:lstStyle/>
          <a:p>
            <a:fld id="{AB0D1B12-92E4-419E-BBA6-C6A1286F1CD9}" type="slidenum">
              <a:rPr lang="en-US" altLang="ko-KR"/>
              <a:pPr/>
              <a:t>49</a:t>
            </a:fld>
            <a:endParaRPr lang="en-US" altLang="ko-KR"/>
          </a:p>
        </p:txBody>
      </p:sp>
      <p:sp>
        <p:nvSpPr>
          <p:cNvPr id="7" name="Text Box 94"/>
          <p:cNvSpPr txBox="1">
            <a:spLocks noChangeArrowheads="1"/>
          </p:cNvSpPr>
          <p:nvPr/>
        </p:nvSpPr>
        <p:spPr bwMode="auto">
          <a:xfrm>
            <a:off x="792163" y="774700"/>
            <a:ext cx="5040312" cy="1277273"/>
          </a:xfrm>
          <a:prstGeom prst="rect">
            <a:avLst/>
          </a:prstGeom>
          <a:noFill/>
          <a:ln w="9525">
            <a:noFill/>
            <a:miter lim="800000"/>
            <a:headEnd/>
            <a:tailEnd/>
          </a:ln>
          <a:effectLst/>
        </p:spPr>
        <p:txBody>
          <a:bodyPr wrap="square">
            <a:spAutoFit/>
          </a:bodyPr>
          <a:lstStyle/>
          <a:p>
            <a:pPr marL="342900" indent="-342900"/>
            <a:r>
              <a:rPr lang="en-US" altLang="ko-KR" b="1" dirty="0">
                <a:solidFill>
                  <a:schemeClr val="tx1"/>
                </a:solidFill>
                <a:latin typeface="Arial" panose="020B0604020202020204" pitchFamily="34" charset="0"/>
                <a:cs typeface="Arial" panose="020B0604020202020204" pitchFamily="34" charset="0"/>
              </a:rPr>
              <a:t>8</a:t>
            </a:r>
            <a:r>
              <a:rPr lang="en-US" altLang="ko-KR" b="1" dirty="0" smtClean="0">
                <a:solidFill>
                  <a:schemeClr val="tx1"/>
                </a:solidFill>
                <a:latin typeface="Arial" panose="020B0604020202020204" pitchFamily="34" charset="0"/>
                <a:cs typeface="Arial" panose="020B0604020202020204" pitchFamily="34" charset="0"/>
              </a:rPr>
              <a:t>)</a:t>
            </a:r>
            <a:r>
              <a:rPr lang="ko-KR" altLang="ko-KR" b="1" dirty="0" smtClean="0">
                <a:solidFill>
                  <a:schemeClr val="tx1"/>
                </a:solidFill>
                <a:latin typeface="Arial" panose="020B0604020202020204" pitchFamily="34" charset="0"/>
                <a:cs typeface="Arial" panose="020B0604020202020204" pitchFamily="34" charset="0"/>
              </a:rPr>
              <a:t> </a:t>
            </a:r>
            <a:r>
              <a:rPr lang="en-US" altLang="ko-KR" b="1" dirty="0" smtClean="0">
                <a:solidFill>
                  <a:schemeClr val="tx1"/>
                </a:solidFill>
                <a:latin typeface="Arial" panose="020B0604020202020204" pitchFamily="34" charset="0"/>
                <a:cs typeface="Arial" panose="020B0604020202020204" pitchFamily="34" charset="0"/>
              </a:rPr>
              <a:t>POS Event</a:t>
            </a:r>
            <a:endParaRPr lang="en-US" altLang="ko-KR" b="1" dirty="0">
              <a:solidFill>
                <a:schemeClr val="tx1"/>
              </a:solidFill>
              <a:latin typeface="Arial" panose="020B0604020202020204" pitchFamily="34" charset="0"/>
              <a:cs typeface="Arial" panose="020B0604020202020204" pitchFamily="34" charset="0"/>
            </a:endParaRPr>
          </a:p>
          <a:p>
            <a:pPr marL="342900" indent="-342900"/>
            <a:endParaRPr lang="en-US" altLang="ko-KR" dirty="0" smtClean="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With this menu, you can </a:t>
            </a:r>
            <a:r>
              <a:rPr lang="en-US" altLang="ko-KR" dirty="0" smtClean="0">
                <a:solidFill>
                  <a:schemeClr val="tx1"/>
                </a:solidFill>
                <a:latin typeface="Arial" panose="020B0604020202020204" pitchFamily="34" charset="0"/>
                <a:cs typeface="Arial" panose="020B0604020202020204" pitchFamily="34" charset="0"/>
              </a:rPr>
              <a:t>set POS setup</a:t>
            </a:r>
            <a:r>
              <a:rPr lang="en-US" altLang="ko-KR" dirty="0">
                <a:solidFill>
                  <a:schemeClr val="tx1"/>
                </a:solidFill>
                <a:latin typeface="Arial" panose="020B0604020202020204" pitchFamily="34" charset="0"/>
                <a:cs typeface="Arial" panose="020B0604020202020204" pitchFamily="34" charset="0"/>
              </a:rPr>
              <a:t>. You can also set each channel individually. </a:t>
            </a:r>
            <a:endParaRPr lang="en-US" altLang="ko-KR" dirty="0" smtClean="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Although you set Motion Detection and Sensor Setting to On in Event menu, if Event Input in Rec Menu is set to None, it only  detects and does not record.</a:t>
            </a:r>
          </a:p>
        </p:txBody>
      </p:sp>
      <p:sp>
        <p:nvSpPr>
          <p:cNvPr id="8"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9" name="그림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498" y="2094802"/>
            <a:ext cx="4985641" cy="2798064"/>
          </a:xfrm>
          <a:prstGeom prst="rect">
            <a:avLst/>
          </a:prstGeom>
        </p:spPr>
      </p:pic>
    </p:spTree>
    <p:extLst>
      <p:ext uri="{BB962C8B-B14F-4D97-AF65-F5344CB8AC3E}">
        <p14:creationId xmlns:p14="http://schemas.microsoft.com/office/powerpoint/2010/main" val="35570392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슬라이드 번호 개체 틀 1"/>
          <p:cNvSpPr>
            <a:spLocks noGrp="1"/>
          </p:cNvSpPr>
          <p:nvPr>
            <p:ph type="sldNum" sz="quarter" idx="10"/>
          </p:nvPr>
        </p:nvSpPr>
        <p:spPr/>
        <p:txBody>
          <a:bodyPr/>
          <a:lstStyle/>
          <a:p>
            <a:fld id="{D3860F88-358F-4E8E-B596-E190A7A1BEE0}" type="slidenum">
              <a:rPr lang="en-US" altLang="ko-KR"/>
              <a:pPr/>
              <a:t>5</a:t>
            </a:fld>
            <a:endParaRPr lang="en-US" altLang="ko-KR"/>
          </a:p>
        </p:txBody>
      </p:sp>
      <p:sp>
        <p:nvSpPr>
          <p:cNvPr id="191493" name="Text Box 5"/>
          <p:cNvSpPr txBox="1">
            <a:spLocks noChangeArrowheads="1"/>
          </p:cNvSpPr>
          <p:nvPr/>
        </p:nvSpPr>
        <p:spPr bwMode="auto">
          <a:xfrm>
            <a:off x="2644049" y="2754313"/>
            <a:ext cx="3382178" cy="5816977"/>
          </a:xfrm>
          <a:prstGeom prst="rect">
            <a:avLst/>
          </a:prstGeom>
          <a:noFill/>
          <a:ln w="9525">
            <a:noFill/>
            <a:miter lim="800000"/>
            <a:headEnd/>
            <a:tailEnd/>
          </a:ln>
          <a:effectLst/>
        </p:spPr>
        <p:txBody>
          <a:bodyPr wrap="square">
            <a:spAutoFit/>
          </a:bodyPr>
          <a:lstStyle/>
          <a:p>
            <a:r>
              <a:rPr lang="en-US" altLang="ko-KR" sz="1200" b="1" dirty="0">
                <a:solidFill>
                  <a:schemeClr val="tx1"/>
                </a:solidFill>
                <a:latin typeface="Arial" panose="020B0604020202020204" pitchFamily="34" charset="0"/>
                <a:cs typeface="Arial" panose="020B0604020202020204" pitchFamily="34" charset="0"/>
              </a:rPr>
              <a:t>Main Body </a:t>
            </a:r>
            <a:r>
              <a:rPr lang="en-US" altLang="ko-KR" sz="1200" b="1" dirty="0" smtClean="0">
                <a:solidFill>
                  <a:schemeClr val="tx1"/>
                </a:solidFill>
                <a:latin typeface="Arial" panose="020B0604020202020204" pitchFamily="34" charset="0"/>
                <a:cs typeface="Arial" panose="020B0604020202020204" pitchFamily="34" charset="0"/>
              </a:rPr>
              <a:t>(NVR):</a:t>
            </a:r>
            <a:endParaRPr lang="en-US" altLang="ko-KR" sz="1200" b="1" dirty="0">
              <a:solidFill>
                <a:schemeClr val="tx1"/>
              </a:solidFill>
              <a:latin typeface="Arial" panose="020B0604020202020204" pitchFamily="34" charset="0"/>
              <a:cs typeface="Arial" panose="020B0604020202020204" pitchFamily="34" charset="0"/>
            </a:endParaRPr>
          </a:p>
          <a:p>
            <a:r>
              <a:rPr lang="en-US" altLang="ko-KR" sz="1200" dirty="0">
                <a:solidFill>
                  <a:schemeClr val="tx1"/>
                </a:solidFill>
                <a:latin typeface="Arial" panose="020B0604020202020204" pitchFamily="34" charset="0"/>
                <a:cs typeface="Arial" panose="020B0604020202020204" pitchFamily="34" charset="0"/>
              </a:rPr>
              <a:t>This converts the analog video and audio signal to the digital signal and saves on HDD.    </a:t>
            </a:r>
          </a:p>
          <a:p>
            <a:endParaRPr lang="en-US" altLang="ko-KR" sz="1200" dirty="0">
              <a:solidFill>
                <a:schemeClr val="tx1"/>
              </a:solidFill>
              <a:latin typeface="Arial" panose="020B0604020202020204" pitchFamily="34" charset="0"/>
              <a:cs typeface="Arial" panose="020B0604020202020204" pitchFamily="34" charset="0"/>
            </a:endParaRPr>
          </a:p>
          <a:p>
            <a:r>
              <a:rPr lang="en-US" altLang="ko-KR" sz="1200" dirty="0">
                <a:solidFill>
                  <a:schemeClr val="tx1"/>
                </a:solidFill>
                <a:latin typeface="Arial" panose="020B0604020202020204" pitchFamily="34" charset="0"/>
                <a:cs typeface="Arial" panose="020B0604020202020204" pitchFamily="34" charset="0"/>
              </a:rPr>
              <a:t> </a:t>
            </a:r>
            <a:endParaRPr lang="en-US" altLang="ko-KR" sz="1200" dirty="0" smtClean="0">
              <a:solidFill>
                <a:schemeClr val="tx1"/>
              </a:solidFill>
              <a:latin typeface="Arial" panose="020B0604020202020204" pitchFamily="34" charset="0"/>
              <a:cs typeface="Arial" panose="020B0604020202020204" pitchFamily="34" charset="0"/>
            </a:endParaRPr>
          </a:p>
          <a:p>
            <a:endParaRPr lang="en-US" altLang="ko-KR" sz="1200" dirty="0">
              <a:solidFill>
                <a:schemeClr val="tx1"/>
              </a:solidFill>
              <a:latin typeface="Arial" panose="020B0604020202020204" pitchFamily="34" charset="0"/>
              <a:cs typeface="Arial" panose="020B0604020202020204" pitchFamily="34" charset="0"/>
            </a:endParaRPr>
          </a:p>
          <a:p>
            <a:r>
              <a:rPr lang="en-US" altLang="ko-KR" sz="1200" b="1" dirty="0">
                <a:solidFill>
                  <a:schemeClr val="tx1"/>
                </a:solidFill>
                <a:latin typeface="Arial" panose="020B0604020202020204" pitchFamily="34" charset="0"/>
                <a:cs typeface="Arial" panose="020B0604020202020204" pitchFamily="34" charset="0"/>
              </a:rPr>
              <a:t>Adapter(or POWER CABLE only for 16ch):</a:t>
            </a:r>
          </a:p>
          <a:p>
            <a:r>
              <a:rPr lang="en-US" altLang="ko-KR" sz="1200" dirty="0">
                <a:solidFill>
                  <a:schemeClr val="tx1"/>
                </a:solidFill>
                <a:latin typeface="Arial" panose="020B0604020202020204" pitchFamily="34" charset="0"/>
                <a:cs typeface="Arial" panose="020B0604020202020204" pitchFamily="34" charset="0"/>
              </a:rPr>
              <a:t>This 48V adapter supplies power or power cable to the product.</a:t>
            </a:r>
          </a:p>
          <a:p>
            <a:endParaRPr lang="en-US" altLang="ko-KR" sz="1200" dirty="0">
              <a:solidFill>
                <a:schemeClr val="tx1"/>
              </a:solidFill>
              <a:latin typeface="Arial" panose="020B0604020202020204" pitchFamily="34" charset="0"/>
              <a:cs typeface="Arial" panose="020B0604020202020204" pitchFamily="34" charset="0"/>
            </a:endParaRPr>
          </a:p>
          <a:p>
            <a:endParaRPr lang="en-US" altLang="ko-KR" sz="1200" dirty="0" smtClean="0">
              <a:solidFill>
                <a:schemeClr val="tx1"/>
              </a:solidFill>
              <a:latin typeface="Arial" panose="020B0604020202020204" pitchFamily="34" charset="0"/>
              <a:cs typeface="Arial" panose="020B0604020202020204" pitchFamily="34" charset="0"/>
            </a:endParaRPr>
          </a:p>
          <a:p>
            <a:endParaRPr lang="en-US" altLang="ko-KR" sz="1200" dirty="0">
              <a:solidFill>
                <a:schemeClr val="tx1"/>
              </a:solidFill>
              <a:latin typeface="Arial" panose="020B0604020202020204" pitchFamily="34" charset="0"/>
              <a:cs typeface="Arial" panose="020B0604020202020204" pitchFamily="34" charset="0"/>
            </a:endParaRPr>
          </a:p>
          <a:p>
            <a:r>
              <a:rPr lang="en-US" altLang="ko-KR" sz="1200" b="1" dirty="0" smtClean="0">
                <a:solidFill>
                  <a:schemeClr val="tx1"/>
                </a:solidFill>
                <a:latin typeface="Arial" panose="020B0604020202020204" pitchFamily="34" charset="0"/>
                <a:cs typeface="Arial" panose="020B0604020202020204" pitchFamily="34" charset="0"/>
              </a:rPr>
              <a:t>MOUSE:</a:t>
            </a:r>
            <a:endParaRPr lang="en-US" altLang="ko-KR" sz="1200" b="1" dirty="0">
              <a:solidFill>
                <a:schemeClr val="tx1"/>
              </a:solidFill>
              <a:latin typeface="Arial" panose="020B0604020202020204" pitchFamily="34" charset="0"/>
              <a:cs typeface="Arial" panose="020B0604020202020204" pitchFamily="34" charset="0"/>
            </a:endParaRPr>
          </a:p>
          <a:p>
            <a:r>
              <a:rPr lang="en-US" altLang="ko-KR" sz="1200" dirty="0">
                <a:solidFill>
                  <a:schemeClr val="tx1"/>
                </a:solidFill>
                <a:latin typeface="Arial" panose="020B0604020202020204" pitchFamily="34" charset="0"/>
                <a:cs typeface="Arial" panose="020B0604020202020204" pitchFamily="34" charset="0"/>
              </a:rPr>
              <a:t>This </a:t>
            </a:r>
            <a:r>
              <a:rPr lang="en-US" altLang="ko-KR" sz="1200" dirty="0" smtClean="0">
                <a:solidFill>
                  <a:schemeClr val="tx1"/>
                </a:solidFill>
                <a:latin typeface="Arial" panose="020B0604020202020204" pitchFamily="34" charset="0"/>
                <a:cs typeface="Arial" panose="020B0604020202020204" pitchFamily="34" charset="0"/>
              </a:rPr>
              <a:t>is an controller for convenience.</a:t>
            </a:r>
            <a:endParaRPr lang="en-US" altLang="ko-KR" sz="1200" dirty="0">
              <a:solidFill>
                <a:schemeClr val="tx1"/>
              </a:solidFill>
              <a:latin typeface="Arial" panose="020B0604020202020204" pitchFamily="34" charset="0"/>
              <a:cs typeface="Arial" panose="020B0604020202020204" pitchFamily="34" charset="0"/>
            </a:endParaRPr>
          </a:p>
          <a:p>
            <a:endParaRPr lang="en-US" altLang="ko-KR" sz="1200" dirty="0">
              <a:solidFill>
                <a:schemeClr val="tx1"/>
              </a:solidFill>
              <a:latin typeface="Arial" panose="020B0604020202020204" pitchFamily="34" charset="0"/>
              <a:cs typeface="Arial" panose="020B0604020202020204" pitchFamily="34" charset="0"/>
            </a:endParaRPr>
          </a:p>
          <a:p>
            <a:endParaRPr lang="en-US" altLang="ko-KR" sz="1200" dirty="0" smtClean="0">
              <a:solidFill>
                <a:schemeClr val="tx1"/>
              </a:solidFill>
              <a:latin typeface="Arial" panose="020B0604020202020204" pitchFamily="34" charset="0"/>
              <a:cs typeface="Arial" panose="020B0604020202020204" pitchFamily="34" charset="0"/>
            </a:endParaRPr>
          </a:p>
          <a:p>
            <a:endParaRPr lang="en-US" altLang="ko-KR" sz="1200" dirty="0">
              <a:solidFill>
                <a:schemeClr val="tx1"/>
              </a:solidFill>
              <a:latin typeface="Arial" panose="020B0604020202020204" pitchFamily="34" charset="0"/>
              <a:cs typeface="Arial" panose="020B0604020202020204" pitchFamily="34" charset="0"/>
            </a:endParaRPr>
          </a:p>
          <a:p>
            <a:endParaRPr lang="en-US" altLang="ko-KR" sz="1200" dirty="0">
              <a:solidFill>
                <a:schemeClr val="tx1"/>
              </a:solidFill>
              <a:latin typeface="Arial" panose="020B0604020202020204" pitchFamily="34" charset="0"/>
              <a:cs typeface="Arial" panose="020B0604020202020204" pitchFamily="34" charset="0"/>
            </a:endParaRPr>
          </a:p>
          <a:p>
            <a:endParaRPr lang="en-US" altLang="ko-KR" sz="1200" dirty="0">
              <a:solidFill>
                <a:schemeClr val="tx1"/>
              </a:solidFill>
              <a:latin typeface="Arial" panose="020B0604020202020204" pitchFamily="34" charset="0"/>
              <a:cs typeface="Arial" panose="020B0604020202020204" pitchFamily="34" charset="0"/>
            </a:endParaRPr>
          </a:p>
          <a:p>
            <a:r>
              <a:rPr lang="en-US" altLang="ko-KR" sz="1200" b="1" dirty="0">
                <a:solidFill>
                  <a:schemeClr val="tx1"/>
                </a:solidFill>
                <a:latin typeface="Arial" panose="020B0604020202020204" pitchFamily="34" charset="0"/>
                <a:cs typeface="Arial" panose="020B0604020202020204" pitchFamily="34" charset="0"/>
              </a:rPr>
              <a:t>Remote Controller:</a:t>
            </a:r>
          </a:p>
          <a:p>
            <a:r>
              <a:rPr lang="en-US" altLang="ko-KR" sz="1200" dirty="0">
                <a:solidFill>
                  <a:schemeClr val="tx1"/>
                </a:solidFill>
                <a:latin typeface="Arial" panose="020B0604020202020204" pitchFamily="34" charset="0"/>
                <a:cs typeface="Arial" panose="020B0604020202020204" pitchFamily="34" charset="0"/>
              </a:rPr>
              <a:t>This is an IR remote controller for convenience.</a:t>
            </a:r>
          </a:p>
          <a:p>
            <a:endParaRPr lang="en-US" altLang="ko-KR" sz="1200" dirty="0" smtClean="0">
              <a:solidFill>
                <a:schemeClr val="tx1"/>
              </a:solidFill>
              <a:latin typeface="Arial" panose="020B0604020202020204" pitchFamily="34" charset="0"/>
              <a:cs typeface="Arial" panose="020B0604020202020204" pitchFamily="34" charset="0"/>
            </a:endParaRPr>
          </a:p>
          <a:p>
            <a:endParaRPr lang="en-US" altLang="ko-KR" sz="1200" dirty="0" smtClean="0">
              <a:solidFill>
                <a:schemeClr val="tx1"/>
              </a:solidFill>
              <a:latin typeface="Arial" panose="020B0604020202020204" pitchFamily="34" charset="0"/>
              <a:cs typeface="Arial" panose="020B0604020202020204" pitchFamily="34" charset="0"/>
            </a:endParaRPr>
          </a:p>
          <a:p>
            <a:endParaRPr lang="en-US" altLang="ko-KR" sz="1200" dirty="0" smtClean="0">
              <a:solidFill>
                <a:schemeClr val="tx1"/>
              </a:solidFill>
              <a:latin typeface="Arial" panose="020B0604020202020204" pitchFamily="34" charset="0"/>
              <a:cs typeface="Arial" panose="020B0604020202020204" pitchFamily="34" charset="0"/>
            </a:endParaRPr>
          </a:p>
          <a:p>
            <a:endParaRPr lang="en-US" altLang="ko-KR" sz="1200" dirty="0">
              <a:solidFill>
                <a:schemeClr val="tx1"/>
              </a:solidFill>
              <a:latin typeface="Arial" panose="020B0604020202020204" pitchFamily="34" charset="0"/>
              <a:cs typeface="Arial" panose="020B0604020202020204" pitchFamily="34" charset="0"/>
            </a:endParaRPr>
          </a:p>
          <a:p>
            <a:r>
              <a:rPr lang="en-US" altLang="ko-KR" sz="1200" b="1" dirty="0">
                <a:solidFill>
                  <a:schemeClr val="tx1"/>
                </a:solidFill>
                <a:latin typeface="Arial" panose="020B0604020202020204" pitchFamily="34" charset="0"/>
                <a:cs typeface="Arial" panose="020B0604020202020204" pitchFamily="34" charset="0"/>
              </a:rPr>
              <a:t>Battery:</a:t>
            </a:r>
          </a:p>
          <a:p>
            <a:r>
              <a:rPr lang="en-US" altLang="ko-KR" sz="1200" dirty="0">
                <a:solidFill>
                  <a:schemeClr val="tx1"/>
                </a:solidFill>
                <a:latin typeface="Arial" panose="020B0604020202020204" pitchFamily="34" charset="0"/>
                <a:cs typeface="Arial" panose="020B0604020202020204" pitchFamily="34" charset="0"/>
              </a:rPr>
              <a:t>These are 2(two) battery for the remote controller.</a:t>
            </a:r>
          </a:p>
          <a:p>
            <a:endParaRPr lang="en-US" altLang="ko-KR" sz="1200" dirty="0">
              <a:solidFill>
                <a:schemeClr val="tx1"/>
              </a:solidFill>
              <a:latin typeface="Arial" panose="020B0604020202020204" pitchFamily="34" charset="0"/>
              <a:cs typeface="Arial" panose="020B0604020202020204" pitchFamily="34" charset="0"/>
            </a:endParaRPr>
          </a:p>
          <a:p>
            <a:endParaRPr lang="en-US" altLang="ko-KR" sz="1200" dirty="0">
              <a:solidFill>
                <a:schemeClr val="tx1"/>
              </a:solidFill>
              <a:latin typeface="Arial" panose="020B0604020202020204" pitchFamily="34" charset="0"/>
              <a:cs typeface="Arial" panose="020B0604020202020204" pitchFamily="34" charset="0"/>
            </a:endParaRPr>
          </a:p>
          <a:p>
            <a:endParaRPr lang="en-US" altLang="ko-KR" sz="1200" dirty="0">
              <a:solidFill>
                <a:schemeClr val="tx1"/>
              </a:solidFill>
              <a:latin typeface="Arial" panose="020B0604020202020204" pitchFamily="34" charset="0"/>
              <a:cs typeface="Arial" panose="020B0604020202020204" pitchFamily="34" charset="0"/>
            </a:endParaRPr>
          </a:p>
        </p:txBody>
      </p:sp>
      <p:graphicFrame>
        <p:nvGraphicFramePr>
          <p:cNvPr id="5" name="개체 4"/>
          <p:cNvGraphicFramePr>
            <a:graphicFrameLocks noChangeAspect="1"/>
          </p:cNvGraphicFramePr>
          <p:nvPr>
            <p:extLst>
              <p:ext uri="{D42A27DB-BD31-4B8C-83A1-F6EECF244321}">
                <p14:modId xmlns:p14="http://schemas.microsoft.com/office/powerpoint/2010/main" val="571215485"/>
              </p:ext>
            </p:extLst>
          </p:nvPr>
        </p:nvGraphicFramePr>
        <p:xfrm>
          <a:off x="1471620" y="4875295"/>
          <a:ext cx="344037" cy="662803"/>
        </p:xfrm>
        <a:graphic>
          <a:graphicData uri="http://schemas.openxmlformats.org/presentationml/2006/ole">
            <mc:AlternateContent xmlns:mc="http://schemas.openxmlformats.org/markup-compatibility/2006">
              <mc:Choice xmlns:v="urn:schemas-microsoft-com:vml" Requires="v">
                <p:oleObj spid="_x0000_s192005" name="Image" r:id="rId3" imgW="3479040" imgH="6704640" progId="Photoshop.Image.12">
                  <p:embed/>
                </p:oleObj>
              </mc:Choice>
              <mc:Fallback>
                <p:oleObj name="Image" r:id="rId3" imgW="3479040" imgH="6704640" progId="Photoshop.Image.12">
                  <p:embed/>
                  <p:pic>
                    <p:nvPicPr>
                      <p:cNvPr id="0" name=""/>
                      <p:cNvPicPr/>
                      <p:nvPr/>
                    </p:nvPicPr>
                    <p:blipFill>
                      <a:blip r:embed="rId4"/>
                      <a:stretch>
                        <a:fillRect/>
                      </a:stretch>
                    </p:blipFill>
                    <p:spPr>
                      <a:xfrm>
                        <a:off x="1471620" y="4875295"/>
                        <a:ext cx="344037" cy="662803"/>
                      </a:xfrm>
                      <a:prstGeom prst="rect">
                        <a:avLst/>
                      </a:prstGeom>
                    </p:spPr>
                  </p:pic>
                </p:oleObj>
              </mc:Fallback>
            </mc:AlternateContent>
          </a:graphicData>
        </a:graphic>
      </p:graphicFrame>
      <p:pic>
        <p:nvPicPr>
          <p:cNvPr id="21" name="Picture 43" descr="3D_5"/>
          <p:cNvPicPr>
            <a:picLocks noChangeAspect="1" noChangeArrowheads="1"/>
          </p:cNvPicPr>
          <p:nvPr/>
        </p:nvPicPr>
        <p:blipFill>
          <a:blip r:embed="rId5" cstate="print"/>
          <a:srcRect/>
          <a:stretch>
            <a:fillRect/>
          </a:stretch>
        </p:blipFill>
        <p:spPr bwMode="auto">
          <a:xfrm>
            <a:off x="1629859" y="3801138"/>
            <a:ext cx="855663" cy="855663"/>
          </a:xfrm>
          <a:prstGeom prst="rect">
            <a:avLst/>
          </a:prstGeom>
          <a:noFill/>
          <a:ln w="9525">
            <a:noFill/>
            <a:miter lim="800000"/>
            <a:headEnd/>
            <a:tailEnd/>
          </a:ln>
        </p:spPr>
      </p:pic>
      <p:graphicFrame>
        <p:nvGraphicFramePr>
          <p:cNvPr id="17" name="Object 41"/>
          <p:cNvGraphicFramePr>
            <a:graphicFrameLocks noChangeAspect="1"/>
          </p:cNvGraphicFramePr>
          <p:nvPr>
            <p:extLst>
              <p:ext uri="{D42A27DB-BD31-4B8C-83A1-F6EECF244321}">
                <p14:modId xmlns:p14="http://schemas.microsoft.com/office/powerpoint/2010/main" val="1173739220"/>
              </p:ext>
            </p:extLst>
          </p:nvPr>
        </p:nvGraphicFramePr>
        <p:xfrm>
          <a:off x="635258" y="4030286"/>
          <a:ext cx="990600" cy="388938"/>
        </p:xfrm>
        <a:graphic>
          <a:graphicData uri="http://schemas.openxmlformats.org/presentationml/2006/ole">
            <mc:AlternateContent xmlns:mc="http://schemas.openxmlformats.org/markup-compatibility/2006">
              <mc:Choice xmlns:v="urn:schemas-microsoft-com:vml" Requires="v">
                <p:oleObj spid="_x0000_s192006" name="Image" r:id="rId6" imgW="2400000" imgH="939683" progId="">
                  <p:embed/>
                </p:oleObj>
              </mc:Choice>
              <mc:Fallback>
                <p:oleObj name="Image" r:id="rId6" imgW="2400000" imgH="939683"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258" y="4030286"/>
                        <a:ext cx="990600" cy="38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9" name="그림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5298" y="2911941"/>
            <a:ext cx="2014912" cy="462266"/>
          </a:xfrm>
          <a:prstGeom prst="rect">
            <a:avLst/>
          </a:prstGeom>
        </p:spPr>
      </p:pic>
      <p:pic>
        <p:nvPicPr>
          <p:cNvPr id="20" name="Picture 45" descr="L-779"/>
          <p:cNvPicPr>
            <a:picLocks noChangeAspect="1" noChangeArrowheads="1"/>
          </p:cNvPicPr>
          <p:nvPr/>
        </p:nvPicPr>
        <p:blipFill>
          <a:blip r:embed="rId9" cstate="print"/>
          <a:srcRect/>
          <a:stretch>
            <a:fillRect/>
          </a:stretch>
        </p:blipFill>
        <p:spPr bwMode="auto">
          <a:xfrm>
            <a:off x="1417479" y="7332879"/>
            <a:ext cx="449263" cy="449263"/>
          </a:xfrm>
          <a:prstGeom prst="rect">
            <a:avLst/>
          </a:prstGeom>
          <a:noFill/>
          <a:ln w="9525">
            <a:noFill/>
            <a:miter lim="800000"/>
            <a:headEnd/>
            <a:tailEnd/>
          </a:ln>
        </p:spPr>
      </p:pic>
      <p:pic>
        <p:nvPicPr>
          <p:cNvPr id="22" name="그림 21"/>
          <p:cNvPicPr>
            <a:picLocks noChangeAspect="1"/>
          </p:cNvPicPr>
          <p:nvPr/>
        </p:nvPicPr>
        <p:blipFill>
          <a:blip r:embed="rId10"/>
          <a:stretch>
            <a:fillRect/>
          </a:stretch>
        </p:blipFill>
        <p:spPr>
          <a:xfrm>
            <a:off x="1505386" y="6083999"/>
            <a:ext cx="276504" cy="825827"/>
          </a:xfrm>
          <a:prstGeom prst="rect">
            <a:avLst/>
          </a:prstGeom>
        </p:spPr>
      </p:pic>
      <p:sp>
        <p:nvSpPr>
          <p:cNvPr id="34" name="Text Box 4"/>
          <p:cNvSpPr txBox="1">
            <a:spLocks noChangeArrowheads="1"/>
          </p:cNvSpPr>
          <p:nvPr/>
        </p:nvSpPr>
        <p:spPr bwMode="auto">
          <a:xfrm>
            <a:off x="792163" y="1812925"/>
            <a:ext cx="4968875" cy="461665"/>
          </a:xfrm>
          <a:prstGeom prst="rect">
            <a:avLst/>
          </a:prstGeom>
          <a:noFill/>
          <a:ln w="9525">
            <a:noFill/>
            <a:miter lim="800000"/>
            <a:headEnd/>
            <a:tailEnd/>
          </a:ln>
          <a:effectLst/>
        </p:spPr>
        <p:txBody>
          <a:bodyPr>
            <a:spAutoFit/>
          </a:bodyPr>
          <a:lstStyle/>
          <a:p>
            <a:r>
              <a:rPr lang="en-US" altLang="ko-KR" sz="1200" dirty="0">
                <a:solidFill>
                  <a:schemeClr val="tx1"/>
                </a:solidFill>
                <a:latin typeface="Arial" panose="020B0604020202020204" pitchFamily="34" charset="0"/>
                <a:cs typeface="Arial" panose="020B0604020202020204" pitchFamily="34" charset="0"/>
              </a:rPr>
              <a:t>After removing packing materials of this product, check whether all following contents are included. </a:t>
            </a:r>
          </a:p>
        </p:txBody>
      </p:sp>
      <p:sp>
        <p:nvSpPr>
          <p:cNvPr id="35" name="Text Box 13"/>
          <p:cNvSpPr txBox="1">
            <a:spLocks noChangeArrowheads="1"/>
          </p:cNvSpPr>
          <p:nvPr/>
        </p:nvSpPr>
        <p:spPr bwMode="auto">
          <a:xfrm>
            <a:off x="792163" y="881063"/>
            <a:ext cx="3722687" cy="369332"/>
          </a:xfrm>
          <a:prstGeom prst="rect">
            <a:avLst/>
          </a:prstGeom>
          <a:noFill/>
          <a:ln w="9525" algn="ctr">
            <a:noFill/>
            <a:miter lim="800000"/>
            <a:headEnd/>
            <a:tailEnd/>
          </a:ln>
          <a:effectLst/>
        </p:spPr>
        <p:txBody>
          <a:bodyPr>
            <a:spAutoFit/>
          </a:bodyPr>
          <a:lstStyle/>
          <a:p>
            <a:pPr>
              <a:spcBef>
                <a:spcPct val="50000"/>
              </a:spcBef>
            </a:pPr>
            <a:r>
              <a:rPr lang="en-US" altLang="ko-KR" sz="1800" b="1" dirty="0">
                <a:solidFill>
                  <a:schemeClr val="tx1"/>
                </a:solidFill>
                <a:latin typeface="Arial" charset="0"/>
                <a:ea typeface="휴먼옛체" pitchFamily="18" charset="-127"/>
              </a:rPr>
              <a:t>CH1. Product Introduction</a:t>
            </a:r>
          </a:p>
        </p:txBody>
      </p:sp>
      <p:sp>
        <p:nvSpPr>
          <p:cNvPr id="36" name="Text Box 15"/>
          <p:cNvSpPr txBox="1">
            <a:spLocks noChangeArrowheads="1"/>
          </p:cNvSpPr>
          <p:nvPr/>
        </p:nvSpPr>
        <p:spPr bwMode="auto">
          <a:xfrm>
            <a:off x="2808288" y="482600"/>
            <a:ext cx="3052762"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1  Product Introduction</a:t>
            </a:r>
          </a:p>
        </p:txBody>
      </p:sp>
      <p:sp>
        <p:nvSpPr>
          <p:cNvPr id="37" name="AutoShape 36"/>
          <p:cNvSpPr>
            <a:spLocks noChangeArrowheads="1"/>
          </p:cNvSpPr>
          <p:nvPr/>
        </p:nvSpPr>
        <p:spPr bwMode="auto">
          <a:xfrm>
            <a:off x="792163" y="1260746"/>
            <a:ext cx="3455988" cy="360362"/>
          </a:xfrm>
          <a:prstGeom prst="roundRect">
            <a:avLst>
              <a:gd name="adj" fmla="val 16667"/>
            </a:avLst>
          </a:prstGeom>
          <a:solidFill>
            <a:schemeClr val="accent1"/>
          </a:solidFill>
          <a:ln w="9525">
            <a:solidFill>
              <a:schemeClr val="tx1"/>
            </a:solidFill>
            <a:round/>
            <a:headEnd/>
            <a:tailEnd/>
          </a:ln>
        </p:spPr>
        <p:txBody>
          <a:bodyPr wrap="none" anchor="ctr"/>
          <a:lstStyle/>
          <a:p>
            <a:r>
              <a:rPr lang="en-US" altLang="ko-KR" sz="1400" b="1" dirty="0">
                <a:solidFill>
                  <a:schemeClr val="tx1"/>
                </a:solidFill>
                <a:latin typeface="Arial" charset="0"/>
                <a:ea typeface="휴먼옛체" pitchFamily="18" charset="-127"/>
              </a:rPr>
              <a:t>1-1. </a:t>
            </a:r>
            <a:r>
              <a:rPr lang="en-US" altLang="ko-KR" sz="1400" b="1" dirty="0">
                <a:solidFill>
                  <a:schemeClr val="tx1"/>
                </a:solidFill>
                <a:latin typeface="Arial" charset="0"/>
              </a:rPr>
              <a:t>Product </a:t>
            </a:r>
            <a:r>
              <a:rPr lang="en-US" altLang="ko-KR" sz="1400" b="1" dirty="0" smtClean="0">
                <a:solidFill>
                  <a:schemeClr val="tx1"/>
                </a:solidFill>
                <a:latin typeface="Arial" charset="0"/>
              </a:rPr>
              <a:t>Contents</a:t>
            </a:r>
            <a:endParaRPr lang="ko-KR" altLang="en-US" sz="1400" dirty="0">
              <a:solidFill>
                <a:schemeClr val="tx1"/>
              </a:solidFill>
              <a:latin typeface="Adobe 명조 Std M" panose="02020600000000000000" pitchFamily="18" charset="-127"/>
              <a:ea typeface="Adobe 명조 Std M" panose="02020600000000000000" pitchFamily="18" charset="-127"/>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슬라이드 번호 개체 틀 1"/>
          <p:cNvSpPr>
            <a:spLocks noGrp="1"/>
          </p:cNvSpPr>
          <p:nvPr>
            <p:ph type="sldNum" sz="quarter" idx="10"/>
          </p:nvPr>
        </p:nvSpPr>
        <p:spPr/>
        <p:txBody>
          <a:bodyPr/>
          <a:lstStyle/>
          <a:p>
            <a:fld id="{E8CDB745-FA7C-49E1-B2E3-7046E952C86A}" type="slidenum">
              <a:rPr lang="en-US" altLang="ko-KR"/>
              <a:pPr/>
              <a:t>50</a:t>
            </a:fld>
            <a:endParaRPr lang="en-US" altLang="ko-KR"/>
          </a:p>
        </p:txBody>
      </p:sp>
      <p:graphicFrame>
        <p:nvGraphicFramePr>
          <p:cNvPr id="16" name="Group 109"/>
          <p:cNvGraphicFramePr>
            <a:graphicFrameLocks noGrp="1"/>
          </p:cNvGraphicFramePr>
          <p:nvPr>
            <p:extLst>
              <p:ext uri="{D42A27DB-BD31-4B8C-83A1-F6EECF244321}">
                <p14:modId xmlns:p14="http://schemas.microsoft.com/office/powerpoint/2010/main" val="3777780153"/>
              </p:ext>
            </p:extLst>
          </p:nvPr>
        </p:nvGraphicFramePr>
        <p:xfrm>
          <a:off x="796555" y="4687091"/>
          <a:ext cx="4950195" cy="1905541"/>
        </p:xfrm>
        <a:graphic>
          <a:graphicData uri="http://schemas.openxmlformats.org/drawingml/2006/table">
            <a:tbl>
              <a:tblPr/>
              <a:tblGrid>
                <a:gridCol w="2075457"/>
                <a:gridCol w="2874738"/>
              </a:tblGrid>
              <a:tr h="12192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Signal Type</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On / Off  POE or set to IP camera</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1920">
                <a:tc>
                  <a:txBody>
                    <a:bodyPr/>
                    <a:lstStyle/>
                    <a:p>
                      <a:pPr marL="171450" marR="0" lvl="0" indent="-171450" algn="l" defTabSz="914400" rtl="0" eaLnBrk="1" fontAlgn="base" latinLnBrk="1" hangingPunct="1">
                        <a:lnSpc>
                          <a:spcPct val="100000"/>
                        </a:lnSpc>
                        <a:spcBef>
                          <a:spcPct val="20000"/>
                        </a:spcBef>
                        <a:spcAft>
                          <a:spcPct val="0"/>
                        </a:spcAft>
                        <a:buClrTx/>
                        <a:buSzTx/>
                        <a:buFont typeface="Wingdings" panose="05000000000000000000" pitchFamily="2" charset="2"/>
                        <a:buChar char="v"/>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Apply All</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Apply the setting to whole channel.</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192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Camera Title</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1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You can set a camera name.</a:t>
                      </a:r>
                      <a:endParaRPr kumimoji="1" lang="en-US" altLang="ko-KR" sz="1100" b="0" i="0" u="none" strike="noStrike" kern="1200" cap="none" spc="0" normalizeH="0" baseline="0" noProof="0" dirty="0">
                        <a:ln>
                          <a:noFill/>
                        </a:ln>
                        <a:solidFill>
                          <a:srgbClr val="000000"/>
                        </a:solidFill>
                        <a:effectLst/>
                        <a:uLnTx/>
                        <a:uFillTx/>
                        <a:latin typeface="Times New Roman" pitchFamily="18" charset="0"/>
                        <a:ea typeface="굴림"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1336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Covert</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1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Hide a camera from Live view but Record for future searching option.</a:t>
                      </a: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1336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Detected</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Detected a camera video type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1336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POE Reset</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44381">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URL</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Type IP Camera address or use Scan function</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graphicFrame>
        <p:nvGraphicFramePr>
          <p:cNvPr id="4" name="표 3"/>
          <p:cNvGraphicFramePr>
            <a:graphicFrameLocks noGrp="1"/>
          </p:cNvGraphicFramePr>
          <p:nvPr>
            <p:extLst>
              <p:ext uri="{D42A27DB-BD31-4B8C-83A1-F6EECF244321}">
                <p14:modId xmlns:p14="http://schemas.microsoft.com/office/powerpoint/2010/main" val="2075145729"/>
              </p:ext>
            </p:extLst>
          </p:nvPr>
        </p:nvGraphicFramePr>
        <p:xfrm>
          <a:off x="796555" y="7062907"/>
          <a:ext cx="4950195" cy="513588"/>
        </p:xfrm>
        <a:graphic>
          <a:graphicData uri="http://schemas.openxmlformats.org/drawingml/2006/table">
            <a:tbl>
              <a:tblPr/>
              <a:tblGrid>
                <a:gridCol w="2075457"/>
                <a:gridCol w="2874738"/>
              </a:tblGrid>
              <a:tr h="269748">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ID/Password</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Type ID and password of the camera</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1920">
                <a:tc>
                  <a:txBody>
                    <a:bodyPr/>
                    <a:lstStyle/>
                    <a:p>
                      <a:pPr marL="171450" marR="0" lvl="0" indent="-171450" algn="l" defTabSz="914400" rtl="0" eaLnBrk="1" fontAlgn="base" latinLnBrk="1" hangingPunct="1">
                        <a:lnSpc>
                          <a:spcPct val="100000"/>
                        </a:lnSpc>
                        <a:spcBef>
                          <a:spcPct val="20000"/>
                        </a:spcBef>
                        <a:spcAft>
                          <a:spcPct val="0"/>
                        </a:spcAft>
                        <a:buClrTx/>
                        <a:buSzTx/>
                        <a:buFont typeface="Wingdings" panose="05000000000000000000" pitchFamily="2" charset="2"/>
                        <a:buChar char="v"/>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Apply All</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Apply the setting to whole channel.</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graphicFrame>
        <p:nvGraphicFramePr>
          <p:cNvPr id="10" name="Group 109"/>
          <p:cNvGraphicFramePr>
            <a:graphicFrameLocks noGrp="1"/>
          </p:cNvGraphicFramePr>
          <p:nvPr>
            <p:extLst>
              <p:ext uri="{D42A27DB-BD31-4B8C-83A1-F6EECF244321}">
                <p14:modId xmlns:p14="http://schemas.microsoft.com/office/powerpoint/2010/main" val="3274391436"/>
              </p:ext>
            </p:extLst>
          </p:nvPr>
        </p:nvGraphicFramePr>
        <p:xfrm>
          <a:off x="792163" y="7686152"/>
          <a:ext cx="4950195" cy="527923"/>
        </p:xfrm>
        <a:graphic>
          <a:graphicData uri="http://schemas.openxmlformats.org/drawingml/2006/table">
            <a:tbl>
              <a:tblPr/>
              <a:tblGrid>
                <a:gridCol w="2075457"/>
                <a:gridCol w="2874738"/>
              </a:tblGrid>
              <a:tr h="28408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Main Stream/Sub Stream</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It shows the main and sub stream of the camera.</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1920">
                <a:tc>
                  <a:txBody>
                    <a:bodyPr/>
                    <a:lstStyle/>
                    <a:p>
                      <a:pPr marL="171450" marR="0" lvl="0" indent="-171450" algn="l" defTabSz="914400" rtl="0" eaLnBrk="1" fontAlgn="base" latinLnBrk="1" hangingPunct="1">
                        <a:lnSpc>
                          <a:spcPct val="100000"/>
                        </a:lnSpc>
                        <a:spcBef>
                          <a:spcPct val="20000"/>
                        </a:spcBef>
                        <a:spcAft>
                          <a:spcPct val="0"/>
                        </a:spcAft>
                        <a:buClrTx/>
                        <a:buSzTx/>
                        <a:buFont typeface="Wingdings" panose="05000000000000000000" pitchFamily="2" charset="2"/>
                        <a:buChar char="v"/>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ALL </a:t>
                      </a: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Apply</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Apply the setting to whole channel.</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graphicFrame>
        <p:nvGraphicFramePr>
          <p:cNvPr id="11" name="Group 109"/>
          <p:cNvGraphicFramePr>
            <a:graphicFrameLocks noGrp="1"/>
          </p:cNvGraphicFramePr>
          <p:nvPr>
            <p:extLst>
              <p:ext uri="{D42A27DB-BD31-4B8C-83A1-F6EECF244321}">
                <p14:modId xmlns:p14="http://schemas.microsoft.com/office/powerpoint/2010/main" val="431125315"/>
              </p:ext>
            </p:extLst>
          </p:nvPr>
        </p:nvGraphicFramePr>
        <p:xfrm>
          <a:off x="792163" y="8323732"/>
          <a:ext cx="4950195" cy="245824"/>
        </p:xfrm>
        <a:graphic>
          <a:graphicData uri="http://schemas.openxmlformats.org/drawingml/2006/table">
            <a:tbl>
              <a:tblPr/>
              <a:tblGrid>
                <a:gridCol w="2075457"/>
                <a:gridCol w="2874738"/>
              </a:tblGrid>
              <a:tr h="245824">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Default</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Clear assigned camera settings.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437" y="1872383"/>
            <a:ext cx="4886326" cy="2742325"/>
          </a:xfrm>
          <a:prstGeom prst="rect">
            <a:avLst/>
          </a:prstGeom>
        </p:spPr>
      </p:pic>
      <p:sp>
        <p:nvSpPr>
          <p:cNvPr id="12" name="Text Box 3"/>
          <p:cNvSpPr txBox="1">
            <a:spLocks noChangeArrowheads="1"/>
          </p:cNvSpPr>
          <p:nvPr/>
        </p:nvSpPr>
        <p:spPr bwMode="auto">
          <a:xfrm>
            <a:off x="792163" y="774700"/>
            <a:ext cx="4968875" cy="769441"/>
          </a:xfrm>
          <a:prstGeom prst="rect">
            <a:avLst/>
          </a:prstGeom>
          <a:noFill/>
          <a:ln w="9525">
            <a:noFill/>
            <a:miter lim="800000"/>
            <a:headEnd/>
            <a:tailEnd/>
          </a:ln>
          <a:effectLst/>
        </p:spPr>
        <p:txBody>
          <a:bodyPr>
            <a:spAutoFit/>
          </a:bodyPr>
          <a:lstStyle/>
          <a:p>
            <a:pPr marL="342900" indent="-342900"/>
            <a:r>
              <a:rPr lang="ko-KR" altLang="ko-KR" b="1" dirty="0">
                <a:solidFill>
                  <a:schemeClr val="tx1"/>
                </a:solidFill>
                <a:latin typeface="Arial" panose="020B0604020202020204" pitchFamily="34" charset="0"/>
                <a:cs typeface="Arial" panose="020B0604020202020204" pitchFamily="34" charset="0"/>
              </a:rPr>
              <a:t>3-</a:t>
            </a:r>
            <a:r>
              <a:rPr lang="en-US" altLang="ko-KR" b="1" dirty="0">
                <a:solidFill>
                  <a:schemeClr val="tx1"/>
                </a:solidFill>
                <a:latin typeface="Arial" panose="020B0604020202020204" pitchFamily="34" charset="0"/>
                <a:cs typeface="Arial" panose="020B0604020202020204" pitchFamily="34" charset="0"/>
              </a:rPr>
              <a:t>4</a:t>
            </a:r>
            <a:r>
              <a:rPr lang="ko-KR" altLang="ko-KR" b="1" dirty="0">
                <a:solidFill>
                  <a:schemeClr val="tx1"/>
                </a:solidFill>
                <a:latin typeface="Arial" panose="020B0604020202020204" pitchFamily="34" charset="0"/>
                <a:cs typeface="Arial" panose="020B0604020202020204" pitchFamily="34" charset="0"/>
              </a:rPr>
              <a:t>-</a:t>
            </a:r>
            <a:r>
              <a:rPr lang="en-US" altLang="ko-KR" b="1" dirty="0">
                <a:solidFill>
                  <a:schemeClr val="tx1"/>
                </a:solidFill>
                <a:latin typeface="Arial" panose="020B0604020202020204" pitchFamily="34" charset="0"/>
                <a:cs typeface="Arial" panose="020B0604020202020204" pitchFamily="34" charset="0"/>
              </a:rPr>
              <a:t>3</a:t>
            </a:r>
            <a:r>
              <a:rPr lang="ko-KR" altLang="ko-KR" b="1" dirty="0">
                <a:solidFill>
                  <a:schemeClr val="tx1"/>
                </a:solidFill>
                <a:latin typeface="Arial" panose="020B0604020202020204" pitchFamily="34" charset="0"/>
                <a:cs typeface="Arial" panose="020B0604020202020204" pitchFamily="34" charset="0"/>
              </a:rPr>
              <a:t>. </a:t>
            </a:r>
            <a:r>
              <a:rPr lang="en-US" altLang="ko-KR" b="1" dirty="0">
                <a:solidFill>
                  <a:schemeClr val="tx1"/>
                </a:solidFill>
                <a:latin typeface="Arial" panose="020B0604020202020204" pitchFamily="34" charset="0"/>
                <a:cs typeface="Arial" panose="020B0604020202020204" pitchFamily="34" charset="0"/>
              </a:rPr>
              <a:t>Device</a:t>
            </a:r>
            <a:endParaRPr lang="ko-KR" altLang="ko-KR" b="1" dirty="0">
              <a:solidFill>
                <a:schemeClr val="tx1"/>
              </a:solidFill>
              <a:latin typeface="Arial" panose="020B0604020202020204" pitchFamily="34" charset="0"/>
              <a:cs typeface="Arial" panose="020B0604020202020204" pitchFamily="34" charset="0"/>
            </a:endParaRPr>
          </a:p>
          <a:p>
            <a:pPr marL="342900" indent="-342900"/>
            <a:endParaRPr lang="en-US" altLang="ko-KR" dirty="0" smtClean="0">
              <a:solidFill>
                <a:srgbClr val="00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dirty="0" smtClean="0">
                <a:solidFill>
                  <a:schemeClr val="tx1"/>
                </a:solidFill>
                <a:latin typeface="Arial" panose="020B0604020202020204" pitchFamily="34" charset="0"/>
                <a:cs typeface="Arial" panose="020B0604020202020204" pitchFamily="34" charset="0"/>
              </a:rPr>
              <a:t>Configure </a:t>
            </a:r>
            <a:r>
              <a:rPr lang="en-US" altLang="ko-KR" dirty="0">
                <a:solidFill>
                  <a:schemeClr val="tx1"/>
                </a:solidFill>
                <a:latin typeface="Arial" panose="020B0604020202020204" pitchFamily="34" charset="0"/>
                <a:cs typeface="Arial" panose="020B0604020202020204" pitchFamily="34" charset="0"/>
              </a:rPr>
              <a:t>and view </a:t>
            </a:r>
            <a:r>
              <a:rPr lang="en-US" altLang="ko-KR" dirty="0" smtClean="0">
                <a:solidFill>
                  <a:schemeClr val="tx1"/>
                </a:solidFill>
                <a:latin typeface="Arial" panose="020B0604020202020204" pitchFamily="34" charset="0"/>
                <a:cs typeface="Arial" panose="020B0604020202020204" pitchFamily="34" charset="0"/>
              </a:rPr>
              <a:t>Camera, </a:t>
            </a:r>
            <a:r>
              <a:rPr lang="en-US" altLang="ko-KR" dirty="0">
                <a:solidFill>
                  <a:schemeClr val="tx1"/>
                </a:solidFill>
                <a:latin typeface="Arial" panose="020B0604020202020204" pitchFamily="34" charset="0"/>
                <a:cs typeface="Arial" panose="020B0604020202020204" pitchFamily="34" charset="0"/>
              </a:rPr>
              <a:t>Audio, Motion Detection, Alarm Out, </a:t>
            </a:r>
            <a:r>
              <a:rPr lang="en-US" altLang="ko-KR" dirty="0" smtClean="0">
                <a:solidFill>
                  <a:schemeClr val="tx1"/>
                </a:solidFill>
                <a:latin typeface="Arial" panose="020B0604020202020204" pitchFamily="34" charset="0"/>
                <a:cs typeface="Arial" panose="020B0604020202020204" pitchFamily="34" charset="0"/>
              </a:rPr>
              <a:t>PTZ, Controller.</a:t>
            </a:r>
            <a:endParaRPr lang="en-US" altLang="ko-KR" dirty="0">
              <a:solidFill>
                <a:schemeClr val="tx1"/>
              </a:solidFill>
              <a:latin typeface="Arial" panose="020B0604020202020204" pitchFamily="34" charset="0"/>
              <a:cs typeface="Arial" panose="020B0604020202020204" pitchFamily="34" charset="0"/>
            </a:endParaRPr>
          </a:p>
        </p:txBody>
      </p:sp>
      <p:sp>
        <p:nvSpPr>
          <p:cNvPr id="14" name="Text Box 7"/>
          <p:cNvSpPr txBox="1">
            <a:spLocks noChangeArrowheads="1"/>
          </p:cNvSpPr>
          <p:nvPr/>
        </p:nvSpPr>
        <p:spPr bwMode="auto">
          <a:xfrm>
            <a:off x="827800" y="1532527"/>
            <a:ext cx="4968875" cy="261610"/>
          </a:xfrm>
          <a:prstGeom prst="rect">
            <a:avLst/>
          </a:prstGeom>
          <a:noFill/>
          <a:ln w="9525">
            <a:noFill/>
            <a:miter lim="800000"/>
            <a:headEnd/>
            <a:tailEnd/>
          </a:ln>
          <a:effectLst/>
        </p:spPr>
        <p:txBody>
          <a:bodyPr>
            <a:spAutoFit/>
          </a:bodyPr>
          <a:lstStyle/>
          <a:p>
            <a:pPr marL="228600" indent="-228600">
              <a:buAutoNum type="arabicParenR"/>
            </a:pPr>
            <a:r>
              <a:rPr lang="en-US" altLang="ko-KR" b="1" dirty="0" smtClean="0">
                <a:solidFill>
                  <a:schemeClr val="tx1"/>
                </a:solidFill>
                <a:latin typeface="Arial" panose="020B0604020202020204" pitchFamily="34" charset="0"/>
                <a:cs typeface="Arial" panose="020B0604020202020204" pitchFamily="34" charset="0"/>
              </a:rPr>
              <a:t>Camera</a:t>
            </a:r>
            <a:endParaRPr lang="en-US" altLang="ko-KR" b="1" dirty="0">
              <a:solidFill>
                <a:schemeClr val="tx1"/>
              </a:solidFill>
              <a:latin typeface="Arial" panose="020B0604020202020204" pitchFamily="34" charset="0"/>
              <a:cs typeface="Arial" panose="020B0604020202020204" pitchFamily="34" charset="0"/>
            </a:endParaRPr>
          </a:p>
        </p:txBody>
      </p:sp>
      <p:sp>
        <p:nvSpPr>
          <p:cNvPr id="15"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슬라이드 번호 개체 틀 1"/>
          <p:cNvSpPr>
            <a:spLocks noGrp="1"/>
          </p:cNvSpPr>
          <p:nvPr>
            <p:ph type="sldNum" sz="quarter" idx="10"/>
          </p:nvPr>
        </p:nvSpPr>
        <p:spPr/>
        <p:txBody>
          <a:bodyPr/>
          <a:lstStyle/>
          <a:p>
            <a:fld id="{E8CDB745-FA7C-49E1-B2E3-7046E952C86A}" type="slidenum">
              <a:rPr lang="en-US" altLang="ko-KR"/>
              <a:pPr/>
              <a:t>51</a:t>
            </a:fld>
            <a:endParaRPr lang="en-US" altLang="ko-KR"/>
          </a:p>
        </p:txBody>
      </p:sp>
      <p:graphicFrame>
        <p:nvGraphicFramePr>
          <p:cNvPr id="7" name="Group 109"/>
          <p:cNvGraphicFramePr>
            <a:graphicFrameLocks noGrp="1"/>
          </p:cNvGraphicFramePr>
          <p:nvPr>
            <p:extLst>
              <p:ext uri="{D42A27DB-BD31-4B8C-83A1-F6EECF244321}">
                <p14:modId xmlns:p14="http://schemas.microsoft.com/office/powerpoint/2010/main" val="1117694873"/>
              </p:ext>
            </p:extLst>
          </p:nvPr>
        </p:nvGraphicFramePr>
        <p:xfrm>
          <a:off x="824255" y="4204267"/>
          <a:ext cx="4950195" cy="1219200"/>
        </p:xfrm>
        <a:graphic>
          <a:graphicData uri="http://schemas.openxmlformats.org/drawingml/2006/table">
            <a:tbl>
              <a:tblPr/>
              <a:tblGrid>
                <a:gridCol w="2075457"/>
                <a:gridCol w="2874738"/>
              </a:tblGrid>
              <a:tr h="20320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Include DVR / NVR</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Whether to add a DVR / NVR camera</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6256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Previous</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Go to previous page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192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Next</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Go to next page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Auto Assign</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Auto assign IP cameras on the list to each channel.</a:t>
                      </a: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9050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Scan</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Scan IP cameras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10"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11" name="Text Box 9"/>
          <p:cNvSpPr txBox="1">
            <a:spLocks noChangeArrowheads="1"/>
          </p:cNvSpPr>
          <p:nvPr/>
        </p:nvSpPr>
        <p:spPr bwMode="auto">
          <a:xfrm>
            <a:off x="792163" y="840740"/>
            <a:ext cx="4968875" cy="600164"/>
          </a:xfrm>
          <a:prstGeom prst="rect">
            <a:avLst/>
          </a:prstGeom>
          <a:noFill/>
          <a:ln w="9525">
            <a:noFill/>
            <a:miter lim="800000"/>
            <a:headEnd/>
            <a:tailEnd/>
          </a:ln>
          <a:effectLst/>
        </p:spPr>
        <p:txBody>
          <a:bodyPr>
            <a:spAutoFit/>
          </a:bodyPr>
          <a:lstStyle/>
          <a:p>
            <a:endParaRPr lang="en-US" altLang="ko-KR" dirty="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v"/>
            </a:pPr>
            <a:r>
              <a:rPr lang="en-US" altLang="ko-KR" dirty="0">
                <a:solidFill>
                  <a:schemeClr val="tx1"/>
                </a:solidFill>
                <a:latin typeface="Arial" panose="020B0604020202020204" pitchFamily="34" charset="0"/>
                <a:cs typeface="Arial" panose="020B0604020202020204" pitchFamily="34" charset="0"/>
              </a:rPr>
              <a:t>For convenience, you can use the </a:t>
            </a:r>
            <a:r>
              <a:rPr lang="en-US" altLang="ko-KR" dirty="0" smtClean="0">
                <a:solidFill>
                  <a:schemeClr val="tx1"/>
                </a:solidFill>
                <a:latin typeface="Arial" panose="020B0604020202020204" pitchFamily="34" charset="0"/>
                <a:cs typeface="Arial" panose="020B0604020202020204" pitchFamily="34" charset="0"/>
              </a:rPr>
              <a:t>‘Scan’ function </a:t>
            </a:r>
            <a:r>
              <a:rPr lang="en-US" altLang="ko-KR" dirty="0">
                <a:solidFill>
                  <a:schemeClr val="tx1"/>
                </a:solidFill>
                <a:latin typeface="Arial" panose="020B0604020202020204" pitchFamily="34" charset="0"/>
                <a:cs typeface="Arial" panose="020B0604020202020204" pitchFamily="34" charset="0"/>
              </a:rPr>
              <a:t>to </a:t>
            </a:r>
            <a:r>
              <a:rPr lang="en-US" altLang="ko-KR" dirty="0" smtClean="0">
                <a:solidFill>
                  <a:schemeClr val="tx1"/>
                </a:solidFill>
                <a:latin typeface="Arial" panose="020B0604020202020204" pitchFamily="34" charset="0"/>
                <a:cs typeface="Arial" panose="020B0604020202020204" pitchFamily="34" charset="0"/>
              </a:rPr>
              <a:t>connect all your IP cameras on your network or NVR. </a:t>
            </a:r>
            <a:endParaRPr lang="en-US" altLang="ko-KR" strike="sngStrike" dirty="0">
              <a:solidFill>
                <a:schemeClr val="tx1"/>
              </a:solidFill>
              <a:latin typeface="Arial" panose="020B0604020202020204" pitchFamily="34" charset="0"/>
              <a:cs typeface="Arial" panose="020B0604020202020204" pitchFamily="34" charset="0"/>
            </a:endParaRPr>
          </a:p>
        </p:txBody>
      </p:sp>
      <p:pic>
        <p:nvPicPr>
          <p:cNvPr id="12" name="그림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255" y="1724329"/>
            <a:ext cx="4936783" cy="2149509"/>
          </a:xfrm>
          <a:prstGeom prst="rect">
            <a:avLst/>
          </a:prstGeom>
        </p:spPr>
      </p:pic>
    </p:spTree>
    <p:extLst>
      <p:ext uri="{BB962C8B-B14F-4D97-AF65-F5344CB8AC3E}">
        <p14:creationId xmlns:p14="http://schemas.microsoft.com/office/powerpoint/2010/main" val="41599654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슬라이드 번호 개체 틀 1"/>
          <p:cNvSpPr>
            <a:spLocks noGrp="1"/>
          </p:cNvSpPr>
          <p:nvPr>
            <p:ph type="sldNum" sz="quarter" idx="10"/>
          </p:nvPr>
        </p:nvSpPr>
        <p:spPr/>
        <p:txBody>
          <a:bodyPr/>
          <a:lstStyle/>
          <a:p>
            <a:fld id="{ACFFF38C-C2AD-4F2F-AC1F-777A4F290D51}" type="slidenum">
              <a:rPr lang="en-US" altLang="ko-KR"/>
              <a:pPr/>
              <a:t>52</a:t>
            </a:fld>
            <a:endParaRPr lang="en-US" altLang="ko-KR"/>
          </a:p>
        </p:txBody>
      </p:sp>
      <p:graphicFrame>
        <p:nvGraphicFramePr>
          <p:cNvPr id="8" name="Group 109"/>
          <p:cNvGraphicFramePr>
            <a:graphicFrameLocks noGrp="1"/>
          </p:cNvGraphicFramePr>
          <p:nvPr>
            <p:extLst>
              <p:ext uri="{D42A27DB-BD31-4B8C-83A1-F6EECF244321}">
                <p14:modId xmlns:p14="http://schemas.microsoft.com/office/powerpoint/2010/main" val="338438787"/>
              </p:ext>
            </p:extLst>
          </p:nvPr>
        </p:nvGraphicFramePr>
        <p:xfrm>
          <a:off x="835054" y="4557033"/>
          <a:ext cx="4872632" cy="1706880"/>
        </p:xfrm>
        <a:graphic>
          <a:graphicData uri="http://schemas.openxmlformats.org/drawingml/2006/table">
            <a:tbl>
              <a:tblPr/>
              <a:tblGrid>
                <a:gridCol w="1457777"/>
                <a:gridCol w="3414855"/>
              </a:tblGrid>
              <a:tr h="190500">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Brightness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Adjust Brightness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Contrast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Adjust </a:t>
                      </a: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Contrast </a:t>
                      </a:r>
                      <a:endParaRPr kumimoji="1" lang="ko-KR" altLang="ko-KR" sz="1000" b="0" i="0" u="none" strike="noStrike" kern="1200" cap="none" spc="0" normalizeH="0" baseline="0" noProof="0" dirty="0">
                        <a:ln>
                          <a:noFill/>
                        </a:ln>
                        <a:solidFill>
                          <a:srgbClr val="000000"/>
                        </a:solidFill>
                        <a:effectLst/>
                        <a:uLnTx/>
                        <a:uFillTx/>
                        <a:latin typeface="Times New Roman" pitchFamily="18" charset="0"/>
                        <a:ea typeface="굴림"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95072">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Saturation</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Adjust </a:t>
                      </a: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Saturation</a:t>
                      </a:r>
                      <a:endParaRPr kumimoji="1" lang="ko-KR" altLang="ko-KR" sz="1000" b="0" i="0" u="none" strike="noStrike" kern="1200" cap="none" spc="0" normalizeH="0" baseline="0" noProof="0" dirty="0">
                        <a:ln>
                          <a:noFill/>
                        </a:ln>
                        <a:solidFill>
                          <a:srgbClr val="000000"/>
                        </a:solidFill>
                        <a:effectLst/>
                        <a:uLnTx/>
                        <a:uFillTx/>
                        <a:latin typeface="Times New Roman" pitchFamily="18" charset="0"/>
                        <a:ea typeface="굴림"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95072">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Hue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Adjust Hue</a:t>
                      </a:r>
                      <a:endParaRPr kumimoji="1" lang="ko-KR" altLang="ko-KR" sz="1000" b="0" i="0" u="none" strike="noStrike" kern="1200" cap="none" spc="0" normalizeH="0" baseline="0" noProof="0" dirty="0">
                        <a:ln>
                          <a:noFill/>
                        </a:ln>
                        <a:solidFill>
                          <a:srgbClr val="000000"/>
                        </a:solidFill>
                        <a:effectLst/>
                        <a:uLnTx/>
                        <a:uFillTx/>
                        <a:latin typeface="Times New Roman" pitchFamily="18" charset="0"/>
                        <a:ea typeface="굴림"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46304">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Sharpness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Adjust </a:t>
                      </a: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Sharpness</a:t>
                      </a:r>
                      <a:endParaRPr kumimoji="1" lang="ko-KR" altLang="ko-KR" sz="1000" b="0" i="0" u="none" strike="noStrike" kern="1200" cap="none" spc="0" normalizeH="0" baseline="0" noProof="0" dirty="0">
                        <a:ln>
                          <a:noFill/>
                        </a:ln>
                        <a:solidFill>
                          <a:srgbClr val="000000"/>
                        </a:solidFill>
                        <a:effectLst/>
                        <a:uLnTx/>
                        <a:uFillTx/>
                        <a:latin typeface="Times New Roman" pitchFamily="18" charset="0"/>
                        <a:ea typeface="굴림"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Default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Change to default settings</a:t>
                      </a:r>
                      <a:endParaRPr kumimoji="1" lang="ko-KR" altLang="ko-KR" sz="1000" b="0" i="0" u="none" strike="noStrike" kern="1200" cap="none" spc="0" normalizeH="0" baseline="0" noProof="0" dirty="0">
                        <a:ln>
                          <a:noFill/>
                        </a:ln>
                        <a:solidFill>
                          <a:srgbClr val="000000"/>
                        </a:solidFill>
                        <a:effectLst/>
                        <a:uLnTx/>
                        <a:uFillTx/>
                        <a:latin typeface="Times New Roman" pitchFamily="18" charset="0"/>
                        <a:ea typeface="굴림"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0">
                <a:tc>
                  <a:txBody>
                    <a:bodyPr/>
                    <a:lstStyle/>
                    <a:p>
                      <a:pPr marL="171450" marR="0" lvl="0" indent="-171450" algn="l" defTabSz="914400" rtl="0" eaLnBrk="1" fontAlgn="base" latinLnBrk="1" hangingPunct="1">
                        <a:lnSpc>
                          <a:spcPct val="100000"/>
                        </a:lnSpc>
                        <a:spcBef>
                          <a:spcPct val="20000"/>
                        </a:spcBef>
                        <a:spcAft>
                          <a:spcPct val="0"/>
                        </a:spcAft>
                        <a:buClrTx/>
                        <a:buSzTx/>
                        <a:buFont typeface="Wingdings" panose="05000000000000000000" pitchFamily="2" charset="2"/>
                        <a:buChar char="v"/>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ALL </a:t>
                      </a: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Apply</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Apply the setting to whole channel.</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11"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12" name="Text Box 16"/>
          <p:cNvSpPr txBox="1">
            <a:spLocks noChangeArrowheads="1"/>
          </p:cNvSpPr>
          <p:nvPr/>
        </p:nvSpPr>
        <p:spPr bwMode="auto">
          <a:xfrm>
            <a:off x="720725" y="840007"/>
            <a:ext cx="4968875" cy="261610"/>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2) </a:t>
            </a:r>
            <a:r>
              <a:rPr lang="en-US" altLang="ko-KR" b="1" dirty="0" smtClean="0">
                <a:solidFill>
                  <a:schemeClr val="tx1"/>
                </a:solidFill>
                <a:latin typeface="Arial" panose="020B0604020202020204" pitchFamily="34" charset="0"/>
                <a:cs typeface="Arial" panose="020B0604020202020204" pitchFamily="34" charset="0"/>
              </a:rPr>
              <a:t>Color</a:t>
            </a:r>
            <a:endParaRPr lang="en-US" altLang="ko-KR" b="1" dirty="0">
              <a:solidFill>
                <a:schemeClr val="tx1"/>
              </a:solidFill>
              <a:latin typeface="Arial" panose="020B0604020202020204" pitchFamily="34" charset="0"/>
              <a:cs typeface="Arial" panose="020B0604020202020204" pitchFamily="34" charset="0"/>
            </a:endParaRPr>
          </a:p>
        </p:txBody>
      </p:sp>
      <p:pic>
        <p:nvPicPr>
          <p:cNvPr id="13" name="그림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428" y="1457725"/>
            <a:ext cx="4887883" cy="2743200"/>
          </a:xfrm>
          <a:prstGeom prst="rect">
            <a:avLst/>
          </a:prstGeom>
        </p:spPr>
      </p:pic>
      <p:pic>
        <p:nvPicPr>
          <p:cNvPr id="15" name="그림 14"/>
          <p:cNvPicPr>
            <a:picLocks noChangeAspect="1"/>
          </p:cNvPicPr>
          <p:nvPr/>
        </p:nvPicPr>
        <p:blipFill>
          <a:blip r:embed="rId3"/>
          <a:stretch>
            <a:fillRect/>
          </a:stretch>
        </p:blipFill>
        <p:spPr>
          <a:xfrm>
            <a:off x="2532238" y="1638300"/>
            <a:ext cx="2418424" cy="1376858"/>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슬라이드 번호 개체 틀 1"/>
          <p:cNvSpPr>
            <a:spLocks noGrp="1"/>
          </p:cNvSpPr>
          <p:nvPr>
            <p:ph type="sldNum" sz="quarter" idx="10"/>
          </p:nvPr>
        </p:nvSpPr>
        <p:spPr/>
        <p:txBody>
          <a:bodyPr/>
          <a:lstStyle/>
          <a:p>
            <a:fld id="{ACFFF38C-C2AD-4F2F-AC1F-777A4F290D51}" type="slidenum">
              <a:rPr lang="en-US" altLang="ko-KR"/>
              <a:pPr/>
              <a:t>53</a:t>
            </a:fld>
            <a:endParaRPr lang="en-US" altLang="ko-KR"/>
          </a:p>
        </p:txBody>
      </p:sp>
      <p:graphicFrame>
        <p:nvGraphicFramePr>
          <p:cNvPr id="10" name="Group 109"/>
          <p:cNvGraphicFramePr>
            <a:graphicFrameLocks noGrp="1"/>
          </p:cNvGraphicFramePr>
          <p:nvPr>
            <p:extLst/>
          </p:nvPr>
        </p:nvGraphicFramePr>
        <p:xfrm>
          <a:off x="711888" y="6210300"/>
          <a:ext cx="4977407" cy="1066800"/>
        </p:xfrm>
        <a:graphic>
          <a:graphicData uri="http://schemas.openxmlformats.org/drawingml/2006/table">
            <a:tbl>
              <a:tblPr/>
              <a:tblGrid>
                <a:gridCol w="1802712"/>
                <a:gridCol w="3174695"/>
              </a:tblGrid>
              <a:tr h="19050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Sensitivity</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Low,</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Mid, High</a:t>
                      </a: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0304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All On</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20000"/>
                        </a:lnSpc>
                        <a:spcBef>
                          <a:spcPct val="0"/>
                        </a:spcBef>
                        <a:spcAft>
                          <a:spcPct val="0"/>
                        </a:spcAft>
                        <a:buClrTx/>
                        <a:buSzTx/>
                        <a:buFontTx/>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This will activate the motion detection of the all area. </a:t>
                      </a:r>
                      <a:endParaRPr kumimoji="1" lang="en-US" altLang="ko-KR" sz="1000" b="0" i="0" u="none" strike="noStrike" kern="1200" cap="none" spc="0" normalizeH="0" baseline="0" noProof="0" dirty="0">
                        <a:ln>
                          <a:noFill/>
                        </a:ln>
                        <a:solidFill>
                          <a:srgbClr val="000000"/>
                        </a:solidFill>
                        <a:effectLst/>
                        <a:uLnTx/>
                        <a:uFillTx/>
                        <a:latin typeface="Times New Roman" pitchFamily="18" charset="0"/>
                        <a:ea typeface="굴림"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0304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All Off</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20000"/>
                        </a:lnSpc>
                        <a:spcBef>
                          <a:spcPct val="0"/>
                        </a:spcBef>
                        <a:spcAft>
                          <a:spcPct val="0"/>
                        </a:spcAft>
                        <a:buClrTx/>
                        <a:buSzTx/>
                        <a:buFontTx/>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This will deactivate the motion detection of the all area. </a:t>
                      </a:r>
                      <a:endParaRPr kumimoji="1" lang="en-US" altLang="ko-KR" sz="1000" b="0" i="0" u="none" strike="noStrike" kern="1200" cap="none" spc="0" normalizeH="0" baseline="0" noProof="0" dirty="0">
                        <a:ln>
                          <a:noFill/>
                        </a:ln>
                        <a:solidFill>
                          <a:srgbClr val="000000"/>
                        </a:solidFill>
                        <a:effectLst/>
                        <a:uLnTx/>
                        <a:uFillTx/>
                        <a:latin typeface="Times New Roman" pitchFamily="18" charset="0"/>
                        <a:ea typeface="굴림"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11762">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Apply All</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20000"/>
                        </a:lnSpc>
                        <a:spcBef>
                          <a:spcPct val="0"/>
                        </a:spcBef>
                        <a:spcAft>
                          <a:spcPct val="0"/>
                        </a:spcAft>
                        <a:buClrTx/>
                        <a:buSzTx/>
                        <a:buFontTx/>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Apply the setting to whole channel</a:t>
                      </a:r>
                      <a:endParaRPr kumimoji="1" lang="en-US" altLang="ko-KR" sz="1000" b="0" i="0" u="none" strike="noStrike" kern="1200" cap="none" spc="0" normalizeH="0" baseline="0" noProof="0" dirty="0">
                        <a:ln>
                          <a:noFill/>
                        </a:ln>
                        <a:solidFill>
                          <a:srgbClr val="000000"/>
                        </a:solidFill>
                        <a:effectLst/>
                        <a:uLnTx/>
                        <a:uFillTx/>
                        <a:latin typeface="Times New Roman" pitchFamily="18" charset="0"/>
                        <a:ea typeface="굴림"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13"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14" name="Text Box 16"/>
          <p:cNvSpPr txBox="1">
            <a:spLocks noChangeArrowheads="1"/>
          </p:cNvSpPr>
          <p:nvPr/>
        </p:nvSpPr>
        <p:spPr bwMode="auto">
          <a:xfrm>
            <a:off x="720725" y="840007"/>
            <a:ext cx="4968875" cy="769441"/>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3</a:t>
            </a:r>
            <a:r>
              <a:rPr lang="en-US" altLang="ko-KR" b="1" dirty="0" smtClean="0">
                <a:solidFill>
                  <a:schemeClr val="tx1"/>
                </a:solidFill>
                <a:latin typeface="Arial" panose="020B0604020202020204" pitchFamily="34" charset="0"/>
                <a:cs typeface="Arial" panose="020B0604020202020204" pitchFamily="34" charset="0"/>
              </a:rPr>
              <a:t>) </a:t>
            </a:r>
            <a:r>
              <a:rPr lang="en-US" altLang="ko-KR" b="1" dirty="0">
                <a:solidFill>
                  <a:schemeClr val="tx1"/>
                </a:solidFill>
                <a:latin typeface="Arial" panose="020B0604020202020204" pitchFamily="34" charset="0"/>
                <a:cs typeface="Arial" panose="020B0604020202020204" pitchFamily="34" charset="0"/>
              </a:rPr>
              <a:t>Motion Detection</a:t>
            </a:r>
          </a:p>
          <a:p>
            <a:endParaRPr lang="en-US" altLang="ko-KR" b="1"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Change settings for Motion Grid selection and Sensitivity Level. You can set multiple area.</a:t>
            </a:r>
            <a:endParaRPr lang="ko-KR" altLang="ko-KR" dirty="0">
              <a:solidFill>
                <a:schemeClr val="tx1"/>
              </a:solidFill>
              <a:latin typeface="Arial" panose="020B0604020202020204" pitchFamily="34" charset="0"/>
              <a:cs typeface="Arial" panose="020B0604020202020204" pitchFamily="34" charset="0"/>
            </a:endParaRPr>
          </a:p>
        </p:txBody>
      </p:sp>
      <p:pic>
        <p:nvPicPr>
          <p:cNvPr id="15" name="그림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658" y="2160588"/>
            <a:ext cx="4887883" cy="2743200"/>
          </a:xfrm>
          <a:prstGeom prst="rect">
            <a:avLst/>
          </a:prstGeom>
        </p:spPr>
      </p:pic>
      <p:pic>
        <p:nvPicPr>
          <p:cNvPr id="16" name="그림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8200" y="2354580"/>
            <a:ext cx="2427686" cy="1384161"/>
          </a:xfrm>
          <a:prstGeom prst="rect">
            <a:avLst/>
          </a:prstGeom>
        </p:spPr>
      </p:pic>
    </p:spTree>
    <p:extLst>
      <p:ext uri="{BB962C8B-B14F-4D97-AF65-F5344CB8AC3E}">
        <p14:creationId xmlns:p14="http://schemas.microsoft.com/office/powerpoint/2010/main" val="141779805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슬라이드 번호 개체 틀 1"/>
          <p:cNvSpPr>
            <a:spLocks noGrp="1"/>
          </p:cNvSpPr>
          <p:nvPr>
            <p:ph type="sldNum" sz="quarter" idx="10"/>
          </p:nvPr>
        </p:nvSpPr>
        <p:spPr/>
        <p:txBody>
          <a:bodyPr/>
          <a:lstStyle/>
          <a:p>
            <a:fld id="{ACFFF38C-C2AD-4F2F-AC1F-777A4F290D51}" type="slidenum">
              <a:rPr lang="en-US" altLang="ko-KR"/>
              <a:pPr/>
              <a:t>54</a:t>
            </a:fld>
            <a:endParaRPr lang="en-US" altLang="ko-KR"/>
          </a:p>
        </p:txBody>
      </p:sp>
      <p:sp>
        <p:nvSpPr>
          <p:cNvPr id="8"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11" name="Text Box 16"/>
          <p:cNvSpPr txBox="1">
            <a:spLocks noChangeArrowheads="1"/>
          </p:cNvSpPr>
          <p:nvPr/>
        </p:nvSpPr>
        <p:spPr bwMode="auto">
          <a:xfrm>
            <a:off x="720725" y="840007"/>
            <a:ext cx="4968875" cy="938719"/>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4</a:t>
            </a:r>
            <a:r>
              <a:rPr lang="en-US" altLang="ko-KR" b="1" dirty="0" smtClean="0">
                <a:solidFill>
                  <a:schemeClr val="tx1"/>
                </a:solidFill>
                <a:latin typeface="Arial" panose="020B0604020202020204" pitchFamily="34" charset="0"/>
                <a:cs typeface="Arial" panose="020B0604020202020204" pitchFamily="34" charset="0"/>
              </a:rPr>
              <a:t>) </a:t>
            </a:r>
            <a:r>
              <a:rPr lang="en-US" altLang="ko-KR" b="1" dirty="0">
                <a:solidFill>
                  <a:schemeClr val="tx1"/>
                </a:solidFill>
                <a:latin typeface="Arial" panose="020B0604020202020204" pitchFamily="34" charset="0"/>
                <a:cs typeface="Arial" panose="020B0604020202020204" pitchFamily="34" charset="0"/>
              </a:rPr>
              <a:t>Private Zone</a:t>
            </a:r>
          </a:p>
          <a:p>
            <a:endParaRPr lang="en-US" altLang="ko-KR" b="1"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dirty="0" smtClean="0">
                <a:solidFill>
                  <a:schemeClr val="tx1"/>
                </a:solidFill>
                <a:latin typeface="Arial" panose="020B0604020202020204" pitchFamily="34" charset="0"/>
                <a:cs typeface="Arial" panose="020B0604020202020204" pitchFamily="34" charset="0"/>
              </a:rPr>
              <a:t>If </a:t>
            </a:r>
            <a:r>
              <a:rPr lang="en-US" altLang="ko-KR" dirty="0">
                <a:solidFill>
                  <a:schemeClr val="tx1"/>
                </a:solidFill>
                <a:latin typeface="Arial" panose="020B0604020202020204" pitchFamily="34" charset="0"/>
                <a:cs typeface="Arial" panose="020B0604020202020204" pitchFamily="34" charset="0"/>
              </a:rPr>
              <a:t>you want to hide some part of the picture for privacy, you can choose the area by dragging the mouse. The selected area will be changed to black screen. </a:t>
            </a:r>
          </a:p>
        </p:txBody>
      </p:sp>
      <p:pic>
        <p:nvPicPr>
          <p:cNvPr id="12" name="그림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658" y="2160588"/>
            <a:ext cx="4887883" cy="2743200"/>
          </a:xfrm>
          <a:prstGeom prst="rect">
            <a:avLst/>
          </a:prstGeom>
        </p:spPr>
      </p:pic>
      <p:graphicFrame>
        <p:nvGraphicFramePr>
          <p:cNvPr id="17" name="Group 109"/>
          <p:cNvGraphicFramePr>
            <a:graphicFrameLocks noGrp="1"/>
          </p:cNvGraphicFramePr>
          <p:nvPr>
            <p:extLst>
              <p:ext uri="{D42A27DB-BD31-4B8C-83A1-F6EECF244321}">
                <p14:modId xmlns:p14="http://schemas.microsoft.com/office/powerpoint/2010/main" val="1162571617"/>
              </p:ext>
            </p:extLst>
          </p:nvPr>
        </p:nvGraphicFramePr>
        <p:xfrm>
          <a:off x="796927" y="5962650"/>
          <a:ext cx="4983387" cy="518160"/>
        </p:xfrm>
        <a:graphic>
          <a:graphicData uri="http://schemas.openxmlformats.org/drawingml/2006/table">
            <a:tbl>
              <a:tblPr/>
              <a:tblGrid>
                <a:gridCol w="1898650"/>
                <a:gridCol w="3084737"/>
              </a:tblGrid>
              <a:tr h="19050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All Off</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All off the private zone</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0304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Apply All</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20000"/>
                        </a:lnSpc>
                        <a:spcBef>
                          <a:spcPct val="0"/>
                        </a:spcBef>
                        <a:spcAft>
                          <a:spcPct val="0"/>
                        </a:spcAft>
                        <a:buClrTx/>
                        <a:buSzTx/>
                        <a:buFontTx/>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Apply the setting to whole channel</a:t>
                      </a:r>
                      <a:endParaRPr kumimoji="1" lang="en-US" altLang="ko-KR" sz="1000" b="0" i="0" u="none" strike="noStrike" kern="1200" cap="none" spc="0" normalizeH="0" baseline="0" noProof="0" dirty="0">
                        <a:ln>
                          <a:noFill/>
                        </a:ln>
                        <a:solidFill>
                          <a:srgbClr val="000000"/>
                        </a:solidFill>
                        <a:effectLst/>
                        <a:uLnTx/>
                        <a:uFillTx/>
                        <a:latin typeface="Times New Roman" pitchFamily="18" charset="0"/>
                        <a:ea typeface="굴림" charset="-127"/>
                        <a:cs typeface="Times New Roman" panose="02020603050405020304" pitchFamily="18"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pic>
        <p:nvPicPr>
          <p:cNvPr id="18" name="그림 17"/>
          <p:cNvPicPr>
            <a:picLocks noChangeAspect="1"/>
          </p:cNvPicPr>
          <p:nvPr/>
        </p:nvPicPr>
        <p:blipFill>
          <a:blip r:embed="rId3"/>
          <a:stretch>
            <a:fillRect/>
          </a:stretch>
        </p:blipFill>
        <p:spPr>
          <a:xfrm>
            <a:off x="2509378" y="2352464"/>
            <a:ext cx="2418424" cy="1364508"/>
          </a:xfrm>
          <a:prstGeom prst="rect">
            <a:avLst/>
          </a:prstGeom>
        </p:spPr>
      </p:pic>
    </p:spTree>
    <p:extLst>
      <p:ext uri="{BB962C8B-B14F-4D97-AF65-F5344CB8AC3E}">
        <p14:creationId xmlns:p14="http://schemas.microsoft.com/office/powerpoint/2010/main" val="3057882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슬라이드 번호 개체 틀 1"/>
          <p:cNvSpPr>
            <a:spLocks noGrp="1"/>
          </p:cNvSpPr>
          <p:nvPr>
            <p:ph type="sldNum" sz="quarter" idx="10"/>
          </p:nvPr>
        </p:nvSpPr>
        <p:spPr/>
        <p:txBody>
          <a:bodyPr/>
          <a:lstStyle/>
          <a:p>
            <a:fld id="{ACFFF38C-C2AD-4F2F-AC1F-777A4F290D51}" type="slidenum">
              <a:rPr lang="en-US" altLang="ko-KR"/>
              <a:pPr/>
              <a:t>55</a:t>
            </a:fld>
            <a:endParaRPr lang="en-US" altLang="ko-KR"/>
          </a:p>
        </p:txBody>
      </p:sp>
      <p:graphicFrame>
        <p:nvGraphicFramePr>
          <p:cNvPr id="8" name="Group 109"/>
          <p:cNvGraphicFramePr>
            <a:graphicFrameLocks noGrp="1"/>
          </p:cNvGraphicFramePr>
          <p:nvPr>
            <p:extLst>
              <p:ext uri="{D42A27DB-BD31-4B8C-83A1-F6EECF244321}">
                <p14:modId xmlns:p14="http://schemas.microsoft.com/office/powerpoint/2010/main" val="1318846109"/>
              </p:ext>
            </p:extLst>
          </p:nvPr>
        </p:nvGraphicFramePr>
        <p:xfrm>
          <a:off x="840284" y="4378310"/>
          <a:ext cx="4872632" cy="883920"/>
        </p:xfrm>
        <a:graphic>
          <a:graphicData uri="http://schemas.openxmlformats.org/drawingml/2006/table">
            <a:tbl>
              <a:tblPr/>
              <a:tblGrid>
                <a:gridCol w="1457777"/>
                <a:gridCol w="3414855"/>
              </a:tblGrid>
              <a:tr h="190500">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lang="en-US" altLang="ko-KR" sz="1000" strike="noStrike"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Camera</a:t>
                      </a:r>
                      <a:endParaRPr lang="en-US" altLang="ko-KR" sz="1000" strike="sngStrike"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Assign audio input to a video channel.</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1920">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Audio Out 1</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Select which channel will be heard during Live View with HDMI.</a:t>
                      </a:r>
                      <a:endParaRPr kumimoji="1" lang="ko-KR" altLang="ko-KR" sz="1000" b="0" i="0" u="none" strike="noStrike" kern="1200" cap="none" spc="0" normalizeH="0" baseline="0" noProof="0" dirty="0">
                        <a:ln>
                          <a:noFill/>
                        </a:ln>
                        <a:solidFill>
                          <a:srgbClr val="000000"/>
                        </a:solidFill>
                        <a:effectLst/>
                        <a:uLnTx/>
                        <a:uFillTx/>
                        <a:latin typeface="Times New Roman" pitchFamily="18" charset="0"/>
                        <a:ea typeface="굴림"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1920">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Audio Out 2, 3, 4</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Select which channel will be heard during Live View.</a:t>
                      </a:r>
                      <a:endParaRPr kumimoji="1" lang="ko-KR" altLang="ko-KR" sz="1000" b="0" i="0" u="none" strike="noStrike" kern="1200" cap="none" spc="0" normalizeH="0" baseline="0" noProof="0" dirty="0">
                        <a:ln>
                          <a:noFill/>
                        </a:ln>
                        <a:solidFill>
                          <a:srgbClr val="000000"/>
                        </a:solidFill>
                        <a:effectLst/>
                        <a:uLnTx/>
                        <a:uFillTx/>
                        <a:latin typeface="Times New Roman" pitchFamily="18" charset="0"/>
                        <a:ea typeface="굴림"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11"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12" name="Text Box 16"/>
          <p:cNvSpPr txBox="1">
            <a:spLocks noChangeArrowheads="1"/>
          </p:cNvSpPr>
          <p:nvPr/>
        </p:nvSpPr>
        <p:spPr bwMode="auto">
          <a:xfrm>
            <a:off x="720725" y="840007"/>
            <a:ext cx="4968875" cy="261610"/>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5</a:t>
            </a:r>
            <a:r>
              <a:rPr lang="en-US" altLang="ko-KR" b="1" dirty="0" smtClean="0">
                <a:solidFill>
                  <a:schemeClr val="tx1"/>
                </a:solidFill>
                <a:latin typeface="Arial" panose="020B0604020202020204" pitchFamily="34" charset="0"/>
                <a:cs typeface="Arial" panose="020B0604020202020204" pitchFamily="34" charset="0"/>
              </a:rPr>
              <a:t>) Audio</a:t>
            </a:r>
            <a:endParaRPr lang="en-US" altLang="ko-KR" b="1" dirty="0">
              <a:solidFill>
                <a:schemeClr val="tx1"/>
              </a:solidFill>
              <a:latin typeface="Arial" panose="020B0604020202020204" pitchFamily="34" charset="0"/>
              <a:cs typeface="Arial" panose="020B0604020202020204" pitchFamily="34" charset="0"/>
            </a:endParaRPr>
          </a:p>
        </p:txBody>
      </p:sp>
      <p:pic>
        <p:nvPicPr>
          <p:cNvPr id="13" name="그림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658" y="1432258"/>
            <a:ext cx="4887883" cy="2743200"/>
          </a:xfrm>
          <a:prstGeom prst="rect">
            <a:avLst/>
          </a:prstGeom>
        </p:spPr>
      </p:pic>
    </p:spTree>
    <p:extLst>
      <p:ext uri="{BB962C8B-B14F-4D97-AF65-F5344CB8AC3E}">
        <p14:creationId xmlns:p14="http://schemas.microsoft.com/office/powerpoint/2010/main" val="19329370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슬라이드 번호 개체 틀 1"/>
          <p:cNvSpPr>
            <a:spLocks noGrp="1"/>
          </p:cNvSpPr>
          <p:nvPr>
            <p:ph type="sldNum" sz="quarter" idx="10"/>
          </p:nvPr>
        </p:nvSpPr>
        <p:spPr/>
        <p:txBody>
          <a:bodyPr/>
          <a:lstStyle/>
          <a:p>
            <a:fld id="{89B6F9E2-F4A6-4DDA-921B-909B823ED24A}" type="slidenum">
              <a:rPr lang="en-US" altLang="ko-KR"/>
              <a:pPr/>
              <a:t>56</a:t>
            </a:fld>
            <a:endParaRPr lang="en-US" altLang="ko-KR"/>
          </a:p>
        </p:txBody>
      </p:sp>
      <p:sp>
        <p:nvSpPr>
          <p:cNvPr id="23" name="Text Box 13"/>
          <p:cNvSpPr txBox="1">
            <a:spLocks noChangeArrowheads="1"/>
          </p:cNvSpPr>
          <p:nvPr/>
        </p:nvSpPr>
        <p:spPr bwMode="auto">
          <a:xfrm>
            <a:off x="828675" y="806450"/>
            <a:ext cx="4968875" cy="261610"/>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6</a:t>
            </a:r>
            <a:r>
              <a:rPr lang="en-US" altLang="ko-KR" b="1" dirty="0" smtClean="0">
                <a:solidFill>
                  <a:schemeClr val="tx1"/>
                </a:solidFill>
                <a:latin typeface="Arial" panose="020B0604020202020204" pitchFamily="34" charset="0"/>
                <a:cs typeface="Arial" panose="020B0604020202020204" pitchFamily="34" charset="0"/>
              </a:rPr>
              <a:t>) Sensor</a:t>
            </a:r>
            <a:endParaRPr lang="en-US" altLang="ko-KR" b="1" dirty="0">
              <a:solidFill>
                <a:schemeClr val="tx1"/>
              </a:solidFill>
              <a:latin typeface="Arial" panose="020B0604020202020204" pitchFamily="34" charset="0"/>
              <a:cs typeface="Arial" panose="020B0604020202020204" pitchFamily="34" charset="0"/>
            </a:endParaRPr>
          </a:p>
        </p:txBody>
      </p:sp>
      <p:sp>
        <p:nvSpPr>
          <p:cNvPr id="24" name="Text Box 12"/>
          <p:cNvSpPr txBox="1">
            <a:spLocks noChangeArrowheads="1"/>
          </p:cNvSpPr>
          <p:nvPr/>
        </p:nvSpPr>
        <p:spPr bwMode="auto">
          <a:xfrm>
            <a:off x="828675" y="1089044"/>
            <a:ext cx="4968875" cy="261610"/>
          </a:xfrm>
          <a:prstGeom prst="rect">
            <a:avLst/>
          </a:prstGeom>
          <a:noFill/>
          <a:ln w="9525">
            <a:noFill/>
            <a:miter lim="800000"/>
            <a:headEnd/>
            <a:tailEnd/>
          </a:ln>
          <a:effectLst/>
        </p:spPr>
        <p:txBody>
          <a:bodyPr>
            <a:spAutoFit/>
          </a:bodyPr>
          <a:lstStyle/>
          <a:p>
            <a:r>
              <a:rPr lang="en-US" altLang="ko-KR" dirty="0" smtClean="0">
                <a:solidFill>
                  <a:schemeClr val="tx1"/>
                </a:solidFill>
                <a:latin typeface="Arial" panose="020B0604020202020204" pitchFamily="34" charset="0"/>
                <a:cs typeface="Arial" panose="020B0604020202020204" pitchFamily="34" charset="0"/>
              </a:rPr>
              <a:t>Selectable </a:t>
            </a:r>
            <a:r>
              <a:rPr lang="en-US" altLang="ko-KR" dirty="0">
                <a:solidFill>
                  <a:schemeClr val="tx1"/>
                </a:solidFill>
                <a:latin typeface="Arial" panose="020B0604020202020204" pitchFamily="34" charset="0"/>
                <a:cs typeface="Arial" panose="020B0604020202020204" pitchFamily="34" charset="0"/>
              </a:rPr>
              <a:t>option is N.O. (Normally Open) / N.C. (Normally Close)</a:t>
            </a:r>
          </a:p>
        </p:txBody>
      </p:sp>
      <p:sp>
        <p:nvSpPr>
          <p:cNvPr id="25" name="Text Box 12"/>
          <p:cNvSpPr txBox="1">
            <a:spLocks noChangeArrowheads="1"/>
          </p:cNvSpPr>
          <p:nvPr/>
        </p:nvSpPr>
        <p:spPr bwMode="auto">
          <a:xfrm>
            <a:off x="828674" y="8051819"/>
            <a:ext cx="4968875" cy="261610"/>
          </a:xfrm>
          <a:prstGeom prst="rect">
            <a:avLst/>
          </a:prstGeom>
          <a:noFill/>
          <a:ln w="9525">
            <a:noFill/>
            <a:miter lim="800000"/>
            <a:headEnd/>
            <a:tailEnd/>
          </a:ln>
          <a:effectLst/>
        </p:spPr>
        <p:txBody>
          <a:bodyPr>
            <a:spAutoFit/>
          </a:bodyPr>
          <a:lstStyle/>
          <a:p>
            <a:pPr marL="171450" indent="-171450">
              <a:buFont typeface="Wingdings" panose="05000000000000000000" pitchFamily="2" charset="2"/>
              <a:buChar char="v"/>
            </a:pPr>
            <a:r>
              <a:rPr lang="en-US" altLang="ko-KR" i="1" dirty="0">
                <a:solidFill>
                  <a:schemeClr val="tx1"/>
                </a:solidFill>
                <a:latin typeface="Arial" charset="0"/>
              </a:rPr>
              <a:t>For more details, refer to [CH 2. Installation Method and Cautions</a:t>
            </a:r>
            <a:r>
              <a:rPr lang="en-US" altLang="ko-KR" i="1" dirty="0" smtClean="0">
                <a:solidFill>
                  <a:schemeClr val="tx1"/>
                </a:solidFill>
                <a:latin typeface="Arial" charset="0"/>
              </a:rPr>
              <a:t>].(p.17)</a:t>
            </a:r>
            <a:endParaRPr lang="en-US" altLang="ko-KR" dirty="0">
              <a:solidFill>
                <a:schemeClr val="tx1"/>
              </a:solidFill>
              <a:cs typeface="Times New Roman" panose="02020603050405020304" pitchFamily="18" charset="0"/>
            </a:endParaRPr>
          </a:p>
        </p:txBody>
      </p:sp>
      <p:sp>
        <p:nvSpPr>
          <p:cNvPr id="26"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27" name="그림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9169" y="1958036"/>
            <a:ext cx="4887883" cy="2743200"/>
          </a:xfrm>
          <a:prstGeom prst="rect">
            <a:avLst/>
          </a:prstGeom>
        </p:spPr>
      </p:pic>
    </p:spTree>
    <p:extLst>
      <p:ext uri="{BB962C8B-B14F-4D97-AF65-F5344CB8AC3E}">
        <p14:creationId xmlns:p14="http://schemas.microsoft.com/office/powerpoint/2010/main" val="279851338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슬라이드 번호 개체 틀 1"/>
          <p:cNvSpPr>
            <a:spLocks noGrp="1"/>
          </p:cNvSpPr>
          <p:nvPr>
            <p:ph type="sldNum" sz="quarter" idx="10"/>
          </p:nvPr>
        </p:nvSpPr>
        <p:spPr/>
        <p:txBody>
          <a:bodyPr/>
          <a:lstStyle/>
          <a:p>
            <a:fld id="{89B6F9E2-F4A6-4DDA-921B-909B823ED24A}" type="slidenum">
              <a:rPr lang="en-US" altLang="ko-KR"/>
              <a:pPr/>
              <a:t>57</a:t>
            </a:fld>
            <a:endParaRPr lang="en-US" altLang="ko-KR"/>
          </a:p>
        </p:txBody>
      </p:sp>
      <p:sp>
        <p:nvSpPr>
          <p:cNvPr id="14" name="Text Box 13"/>
          <p:cNvSpPr txBox="1">
            <a:spLocks noChangeArrowheads="1"/>
          </p:cNvSpPr>
          <p:nvPr/>
        </p:nvSpPr>
        <p:spPr bwMode="auto">
          <a:xfrm>
            <a:off x="829550" y="837901"/>
            <a:ext cx="4968875" cy="600164"/>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7</a:t>
            </a:r>
            <a:r>
              <a:rPr lang="en-US" altLang="ko-KR" b="1" dirty="0" smtClean="0">
                <a:solidFill>
                  <a:schemeClr val="tx1"/>
                </a:solidFill>
                <a:latin typeface="Arial" panose="020B0604020202020204" pitchFamily="34" charset="0"/>
                <a:cs typeface="Arial" panose="020B0604020202020204" pitchFamily="34" charset="0"/>
              </a:rPr>
              <a:t>) PTZ</a:t>
            </a:r>
            <a:endParaRPr lang="en-US" altLang="ko-KR" b="1" dirty="0">
              <a:solidFill>
                <a:schemeClr val="tx1"/>
              </a:solidFill>
              <a:latin typeface="Arial" panose="020B0604020202020204" pitchFamily="34" charset="0"/>
              <a:cs typeface="Arial" panose="020B0604020202020204" pitchFamily="34" charset="0"/>
            </a:endParaRPr>
          </a:p>
          <a:p>
            <a:r>
              <a:rPr lang="en-US" altLang="ko-KR" dirty="0">
                <a:solidFill>
                  <a:schemeClr val="tx1"/>
                </a:solidFill>
                <a:latin typeface="Arial" panose="020B0604020202020204" pitchFamily="34" charset="0"/>
                <a:cs typeface="Arial" panose="020B0604020202020204" pitchFamily="34" charset="0"/>
              </a:rPr>
              <a:t>Configure Pan/Tilt/Zoom camera for control via </a:t>
            </a:r>
            <a:r>
              <a:rPr lang="en-US" altLang="ko-KR" dirty="0" smtClean="0">
                <a:solidFill>
                  <a:schemeClr val="tx1"/>
                </a:solidFill>
                <a:latin typeface="Arial" panose="020B0604020202020204" pitchFamily="34" charset="0"/>
                <a:cs typeface="Arial" panose="020B0604020202020204" pitchFamily="34" charset="0"/>
              </a:rPr>
              <a:t>DVR </a:t>
            </a:r>
            <a:r>
              <a:rPr lang="en-US" altLang="ko-KR" dirty="0">
                <a:solidFill>
                  <a:schemeClr val="tx1"/>
                </a:solidFill>
                <a:latin typeface="Arial" panose="020B0604020202020204" pitchFamily="34" charset="0"/>
                <a:cs typeface="Arial" panose="020B0604020202020204" pitchFamily="34" charset="0"/>
              </a:rPr>
              <a:t>System and Remote </a:t>
            </a:r>
            <a:r>
              <a:rPr lang="en-US" altLang="ko-KR" dirty="0" smtClean="0">
                <a:solidFill>
                  <a:schemeClr val="tx1"/>
                </a:solidFill>
                <a:latin typeface="Arial" panose="020B0604020202020204" pitchFamily="34" charset="0"/>
                <a:cs typeface="Arial" panose="020B0604020202020204" pitchFamily="34" charset="0"/>
              </a:rPr>
              <a:t>client.</a:t>
            </a:r>
            <a:endParaRPr lang="ko-KR" altLang="ko-KR" dirty="0">
              <a:solidFill>
                <a:schemeClr val="tx1"/>
              </a:solidFill>
              <a:latin typeface="Arial" panose="020B0604020202020204" pitchFamily="34" charset="0"/>
              <a:cs typeface="Arial" panose="020B0604020202020204" pitchFamily="34" charset="0"/>
            </a:endParaRPr>
          </a:p>
        </p:txBody>
      </p:sp>
      <p:graphicFrame>
        <p:nvGraphicFramePr>
          <p:cNvPr id="17" name="Group 71"/>
          <p:cNvGraphicFramePr>
            <a:graphicFrameLocks noGrp="1"/>
          </p:cNvGraphicFramePr>
          <p:nvPr>
            <p:extLst/>
          </p:nvPr>
        </p:nvGraphicFramePr>
        <p:xfrm>
          <a:off x="828674" y="5654726"/>
          <a:ext cx="4968875" cy="792798"/>
        </p:xfrm>
        <a:graphic>
          <a:graphicData uri="http://schemas.openxmlformats.org/drawingml/2006/table">
            <a:tbl>
              <a:tblPr/>
              <a:tblGrid>
                <a:gridCol w="1001395"/>
                <a:gridCol w="3967480"/>
              </a:tblGrid>
              <a:tr h="0">
                <a:tc>
                  <a:txBody>
                    <a:bodyPr/>
                    <a:lstStyle/>
                    <a:p>
                      <a:pPr marL="0" marR="0" lvl="0" indent="0" algn="ctr" defTabSz="914400" rtl="0" eaLnBrk="1" fontAlgn="b" latinLnBrk="1" hangingPunct="1">
                        <a:lnSpc>
                          <a:spcPct val="100000"/>
                        </a:lnSpc>
                        <a:spcBef>
                          <a:spcPct val="0"/>
                        </a:spcBef>
                        <a:spcAft>
                          <a:spcPct val="0"/>
                        </a:spcAft>
                        <a:buClrTx/>
                        <a:buSzTx/>
                        <a:buFontTx/>
                        <a:buNone/>
                        <a:tabLst/>
                      </a:pPr>
                      <a:r>
                        <a:rPr kumimoji="1" lang="en-US" altLang="ko-KR" sz="1100" b="0" i="0" u="none" strike="noStrike" kern="1200" cap="none" spc="0" normalizeH="0" baseline="0" dirty="0" smtClean="0">
                          <a:ln>
                            <a:noFill/>
                          </a:ln>
                          <a:solidFill>
                            <a:srgbClr val="000000"/>
                          </a:solidFill>
                          <a:effectLst/>
                          <a:uLnTx/>
                          <a:uFillTx/>
                          <a:latin typeface="Times New Roman" pitchFamily="18" charset="0"/>
                          <a:ea typeface="굴림" charset="-127"/>
                          <a:cs typeface="+mn-cs"/>
                        </a:rPr>
                        <a:t>Driver</a:t>
                      </a:r>
                      <a:endParaRPr kumimoji="1" lang="ko-KR" altLang="en-US" sz="1100" b="0" i="0" u="none" strike="noStrike" kern="1200" cap="none" spc="0" normalizeH="0" baseline="0" dirty="0" smtClean="0">
                        <a:ln>
                          <a:noFill/>
                        </a:ln>
                        <a:solidFill>
                          <a:srgbClr val="000000"/>
                        </a:solidFill>
                        <a:effectLst/>
                        <a:uLnTx/>
                        <a:uFillTx/>
                        <a:latin typeface="Times New Roman" pitchFamily="18" charset="0"/>
                        <a:ea typeface="굴림" charset="-127"/>
                        <a:cs typeface="+mn-cs"/>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1" hangingPunct="1">
                        <a:lnSpc>
                          <a:spcPct val="100000"/>
                        </a:lnSpc>
                        <a:spcBef>
                          <a:spcPct val="0"/>
                        </a:spcBef>
                        <a:spcAft>
                          <a:spcPct val="0"/>
                        </a:spcAft>
                        <a:buClrTx/>
                        <a:buSzTx/>
                        <a:buFontTx/>
                        <a:buNone/>
                        <a:tabLst/>
                      </a:pPr>
                      <a:r>
                        <a:rPr kumimoji="1" lang="en-US" altLang="ko-KR" sz="1100" b="0" i="0" u="none" strike="noStrike" kern="1200" cap="none" spc="0" normalizeH="0" baseline="0" noProof="0" dirty="0" smtClean="0">
                          <a:ln>
                            <a:noFill/>
                          </a:ln>
                          <a:solidFill>
                            <a:srgbClr val="000000"/>
                          </a:solidFill>
                          <a:effectLst/>
                          <a:uLnTx/>
                          <a:uFillTx/>
                          <a:latin typeface="Times New Roman" pitchFamily="18" charset="0"/>
                          <a:ea typeface="굴림" charset="-127"/>
                        </a:rPr>
                        <a:t>Choose Driver to be suitable for PAN/TILT Camera manufacturer.</a:t>
                      </a:r>
                      <a:endParaRPr kumimoji="1" lang="en-US" altLang="ko-KR" sz="1000" b="0" i="0" u="none" strike="noStrike" cap="none" normalizeH="0" baseline="0" dirty="0" smtClean="0">
                        <a:ln>
                          <a:noFill/>
                        </a:ln>
                        <a:solidFill>
                          <a:schemeClr val="tx1"/>
                        </a:solidFill>
                        <a:effectLst/>
                        <a:latin typeface="맑은 고딕" panose="020B0503020000020004" pitchFamily="50" charset="-127"/>
                        <a:ea typeface="맑은 고딕" panose="020B0503020000020004" pitchFamily="50" charset="-127"/>
                      </a:endParaRPr>
                    </a:p>
                  </a:txBody>
                  <a:tcPr anchor="b"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b" latinLnBrk="1" hangingPunct="1">
                        <a:lnSpc>
                          <a:spcPct val="100000"/>
                        </a:lnSpc>
                        <a:spcBef>
                          <a:spcPct val="0"/>
                        </a:spcBef>
                        <a:spcAft>
                          <a:spcPct val="0"/>
                        </a:spcAft>
                        <a:buClrTx/>
                        <a:buSzTx/>
                        <a:buFontTx/>
                        <a:buNone/>
                        <a:tabLst/>
                      </a:pPr>
                      <a:r>
                        <a:rPr kumimoji="1" lang="en-US" altLang="ko-KR" sz="1100" b="0" i="0" u="none" strike="noStrike" kern="1200" cap="none" spc="0" normalizeH="0" baseline="0" dirty="0" smtClean="0">
                          <a:ln>
                            <a:noFill/>
                          </a:ln>
                          <a:solidFill>
                            <a:srgbClr val="000000"/>
                          </a:solidFill>
                          <a:effectLst/>
                          <a:uLnTx/>
                          <a:uFillTx/>
                          <a:latin typeface="Times New Roman" pitchFamily="18" charset="0"/>
                          <a:ea typeface="굴림" charset="-127"/>
                          <a:cs typeface="+mn-cs"/>
                        </a:rPr>
                        <a:t>Address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1" hangingPunct="1">
                        <a:lnSpc>
                          <a:spcPct val="100000"/>
                        </a:lnSpc>
                        <a:spcBef>
                          <a:spcPct val="0"/>
                        </a:spcBef>
                        <a:spcAft>
                          <a:spcPct val="0"/>
                        </a:spcAft>
                        <a:buClrTx/>
                        <a:buSzTx/>
                        <a:buFontTx/>
                        <a:buNone/>
                        <a:tabLst/>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rPr>
                        <a:t>Choose address to be suitable for PAN/TILT Camera manufacturer.</a:t>
                      </a:r>
                      <a:endParaRPr kumimoji="1" lang="en-US" altLang="ko-KR" sz="800" b="0" i="0" u="none" strike="noStrike" cap="none" normalizeH="0" baseline="0" dirty="0" smtClean="0">
                        <a:ln>
                          <a:noFill/>
                        </a:ln>
                        <a:solidFill>
                          <a:schemeClr val="tx1"/>
                        </a:solidFill>
                        <a:effectLst/>
                        <a:latin typeface="맑은 고딕" panose="020B0503020000020004" pitchFamily="50" charset="-127"/>
                        <a:ea typeface="맑은 고딕" panose="020B0503020000020004" pitchFamily="50" charset="-127"/>
                      </a:endParaRPr>
                    </a:p>
                  </a:txBody>
                  <a:tcPr anchor="b"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74638">
                <a:tc>
                  <a:txBody>
                    <a:bodyPr/>
                    <a:lstStyle/>
                    <a:p>
                      <a:pPr marL="0" marR="0" lvl="0" indent="0" algn="ctr" defTabSz="914400" rtl="0" eaLnBrk="1" fontAlgn="b" latinLnBrk="1" hangingPunct="1">
                        <a:lnSpc>
                          <a:spcPct val="100000"/>
                        </a:lnSpc>
                        <a:spcBef>
                          <a:spcPct val="0"/>
                        </a:spcBef>
                        <a:spcAft>
                          <a:spcPct val="0"/>
                        </a:spcAft>
                        <a:buClrTx/>
                        <a:buSzTx/>
                        <a:buFontTx/>
                        <a:buNone/>
                        <a:tabLst/>
                      </a:pPr>
                      <a:r>
                        <a:rPr kumimoji="1" lang="en-US" altLang="ko-KR" sz="1100" b="0" i="0" u="none" strike="noStrike" kern="1200" cap="none" spc="0" normalizeH="0" baseline="0" dirty="0" err="1" smtClean="0">
                          <a:ln>
                            <a:noFill/>
                          </a:ln>
                          <a:solidFill>
                            <a:srgbClr val="000000"/>
                          </a:solidFill>
                          <a:effectLst/>
                          <a:uLnTx/>
                          <a:uFillTx/>
                          <a:latin typeface="Times New Roman" pitchFamily="18" charset="0"/>
                          <a:ea typeface="굴림" charset="-127"/>
                          <a:cs typeface="+mn-cs"/>
                        </a:rPr>
                        <a:t>Baudrate</a:t>
                      </a:r>
                      <a:endParaRPr kumimoji="1" lang="en-US" altLang="ko-KR" sz="1100" b="0" i="0" u="none" strike="noStrike" kern="1200" cap="none" spc="0" normalizeH="0" baseline="0" dirty="0" smtClean="0">
                        <a:ln>
                          <a:noFill/>
                        </a:ln>
                        <a:solidFill>
                          <a:srgbClr val="000000"/>
                        </a:solidFill>
                        <a:effectLst/>
                        <a:uLnTx/>
                        <a:uFillTx/>
                        <a:latin typeface="Times New Roman" pitchFamily="18" charset="0"/>
                        <a:ea typeface="굴림" charset="-127"/>
                        <a:cs typeface="+mn-cs"/>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1" hangingPunct="1">
                        <a:lnSpc>
                          <a:spcPct val="100000"/>
                        </a:lnSpc>
                        <a:spcBef>
                          <a:spcPct val="0"/>
                        </a:spcBef>
                        <a:spcAft>
                          <a:spcPct val="0"/>
                        </a:spcAft>
                        <a:buClrTx/>
                        <a:buSzTx/>
                        <a:buFontTx/>
                        <a:buNone/>
                        <a:tabLst/>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rPr>
                        <a:t>Choose </a:t>
                      </a:r>
                      <a:r>
                        <a:rPr kumimoji="1" lang="en-US" altLang="ko-KR" sz="1000" b="0" i="0" u="none" strike="noStrike" kern="1200" cap="none" spc="0" normalizeH="0" baseline="0" noProof="0" dirty="0" err="1" smtClean="0">
                          <a:ln>
                            <a:noFill/>
                          </a:ln>
                          <a:solidFill>
                            <a:srgbClr val="000000"/>
                          </a:solidFill>
                          <a:effectLst/>
                          <a:uLnTx/>
                          <a:uFillTx/>
                          <a:latin typeface="Times New Roman" pitchFamily="18" charset="0"/>
                          <a:ea typeface="굴림" charset="-127"/>
                        </a:rPr>
                        <a:t>baudrate</a:t>
                      </a: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rPr>
                        <a:t> to be suitable for PAN/TILT Camera manufacturer.</a:t>
                      </a:r>
                      <a:endParaRPr kumimoji="1" lang="en-US" altLang="ko-KR" sz="800" b="0" i="0" u="none" strike="noStrike" cap="none" normalizeH="0" baseline="0" dirty="0" smtClean="0">
                        <a:ln>
                          <a:noFill/>
                        </a:ln>
                        <a:solidFill>
                          <a:schemeClr val="tx1"/>
                        </a:solidFill>
                        <a:effectLst/>
                        <a:latin typeface="맑은 고딕" panose="020B0503020000020004" pitchFamily="50" charset="-127"/>
                        <a:ea typeface="맑은 고딕" panose="020B0503020000020004" pitchFamily="50" charset="-127"/>
                      </a:endParaRPr>
                    </a:p>
                  </a:txBody>
                  <a:tcPr anchor="b"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18" name="Text Box 12"/>
          <p:cNvSpPr txBox="1">
            <a:spLocks noChangeArrowheads="1"/>
          </p:cNvSpPr>
          <p:nvPr/>
        </p:nvSpPr>
        <p:spPr bwMode="auto">
          <a:xfrm>
            <a:off x="761698" y="6600535"/>
            <a:ext cx="4968875" cy="1277273"/>
          </a:xfrm>
          <a:prstGeom prst="rect">
            <a:avLst/>
          </a:prstGeom>
          <a:noFill/>
          <a:ln w="9525">
            <a:noFill/>
            <a:miter lim="800000"/>
            <a:headEnd/>
            <a:tailEnd/>
          </a:ln>
          <a:effectLst/>
        </p:spPr>
        <p:txBody>
          <a:bodyPr>
            <a:spAutoFit/>
          </a:bodyPr>
          <a:lstStyle/>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You have to set Comport value according to the connected camera. </a:t>
            </a:r>
          </a:p>
          <a:p>
            <a:pPr marL="171450" indent="-171450">
              <a:buFont typeface="Arial" panose="020B0604020202020204" pitchFamily="34" charset="0"/>
              <a:buChar char="•"/>
            </a:pPr>
            <a:endParaRPr lang="en-US" altLang="ko-KR" dirty="0" smtClean="0">
              <a:solidFill>
                <a:schemeClr val="tx1"/>
              </a:solidFill>
              <a:latin typeface="Arial" panose="020B0604020202020204" pitchFamily="34" charset="0"/>
              <a:cs typeface="Arial" panose="020B0604020202020204" pitchFamily="34" charset="0"/>
            </a:endParaRPr>
          </a:p>
          <a:p>
            <a:endParaRPr lang="en-US" altLang="ko-KR" dirty="0" smtClean="0">
              <a:solidFill>
                <a:schemeClr val="tx1"/>
              </a:solidFill>
              <a:latin typeface="Arial" panose="020B0604020202020204" pitchFamily="34" charset="0"/>
              <a:cs typeface="Arial" panose="020B0604020202020204" pitchFamily="34" charset="0"/>
            </a:endParaRPr>
          </a:p>
          <a:p>
            <a:endParaRPr lang="en-US" altLang="ko-KR" dirty="0" smtClean="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v"/>
            </a:pPr>
            <a:r>
              <a:rPr lang="en-US" altLang="ko-KR" dirty="0">
                <a:solidFill>
                  <a:schemeClr val="tx1"/>
                </a:solidFill>
                <a:latin typeface="Arial" panose="020B0604020202020204" pitchFamily="34" charset="0"/>
                <a:cs typeface="Arial" panose="020B0604020202020204" pitchFamily="34" charset="0"/>
              </a:rPr>
              <a:t>For connection of PAN/TILT Camera Receiver part, refer to user's manual of the related PAN/TILT Camera. </a:t>
            </a:r>
            <a:endParaRPr lang="en-US" altLang="ko-KR" dirty="0" smtClean="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v"/>
            </a:pPr>
            <a:endParaRPr lang="en-US" altLang="ko-KR" dirty="0">
              <a:solidFill>
                <a:schemeClr val="tx1"/>
              </a:solidFill>
              <a:latin typeface="Arial" panose="020B0604020202020204" pitchFamily="34" charset="0"/>
              <a:cs typeface="Arial" panose="020B0604020202020204" pitchFamily="34" charset="0"/>
            </a:endParaRPr>
          </a:p>
        </p:txBody>
      </p:sp>
      <p:sp>
        <p:nvSpPr>
          <p:cNvPr id="19"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20" name="그림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674" y="2176152"/>
            <a:ext cx="4887883" cy="2743200"/>
          </a:xfrm>
          <a:prstGeom prst="rect">
            <a:avLst/>
          </a:prstGeom>
        </p:spPr>
      </p:pic>
      <p:pic>
        <p:nvPicPr>
          <p:cNvPr id="21" name="그림 20"/>
          <p:cNvPicPr>
            <a:picLocks noChangeAspect="1"/>
          </p:cNvPicPr>
          <p:nvPr/>
        </p:nvPicPr>
        <p:blipFill>
          <a:blip r:embed="rId3"/>
          <a:stretch>
            <a:fillRect/>
          </a:stretch>
        </p:blipFill>
        <p:spPr>
          <a:xfrm>
            <a:off x="2545715" y="2351107"/>
            <a:ext cx="2412841" cy="1353605"/>
          </a:xfrm>
          <a:prstGeom prst="rect">
            <a:avLst/>
          </a:prstGeom>
        </p:spPr>
      </p:pic>
    </p:spTree>
    <p:extLst>
      <p:ext uri="{BB962C8B-B14F-4D97-AF65-F5344CB8AC3E}">
        <p14:creationId xmlns:p14="http://schemas.microsoft.com/office/powerpoint/2010/main" val="106685764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슬라이드 번호 개체 틀 1"/>
          <p:cNvSpPr>
            <a:spLocks noGrp="1"/>
          </p:cNvSpPr>
          <p:nvPr>
            <p:ph type="sldNum" sz="quarter" idx="10"/>
          </p:nvPr>
        </p:nvSpPr>
        <p:spPr/>
        <p:txBody>
          <a:bodyPr/>
          <a:lstStyle/>
          <a:p>
            <a:fld id="{E20EA223-76AB-46D7-97D9-E10169FAC9EF}" type="slidenum">
              <a:rPr lang="en-US" altLang="ko-KR"/>
              <a:pPr/>
              <a:t>58</a:t>
            </a:fld>
            <a:endParaRPr lang="en-US" altLang="ko-KR"/>
          </a:p>
        </p:txBody>
      </p:sp>
      <p:sp>
        <p:nvSpPr>
          <p:cNvPr id="8" name="Text Box 70"/>
          <p:cNvSpPr txBox="1">
            <a:spLocks noChangeArrowheads="1"/>
          </p:cNvSpPr>
          <p:nvPr/>
        </p:nvSpPr>
        <p:spPr bwMode="auto">
          <a:xfrm>
            <a:off x="720725" y="852101"/>
            <a:ext cx="4968875" cy="769441"/>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8</a:t>
            </a:r>
            <a:r>
              <a:rPr lang="en-US" altLang="ko-KR" b="1" dirty="0" smtClean="0">
                <a:solidFill>
                  <a:schemeClr val="tx1"/>
                </a:solidFill>
                <a:latin typeface="Arial" panose="020B0604020202020204" pitchFamily="34" charset="0"/>
                <a:cs typeface="Arial" panose="020B0604020202020204" pitchFamily="34" charset="0"/>
              </a:rPr>
              <a:t>) POS</a:t>
            </a:r>
            <a:endParaRPr lang="en-US" altLang="ko-KR" b="1" dirty="0">
              <a:solidFill>
                <a:schemeClr val="tx1"/>
              </a:solidFill>
              <a:latin typeface="Arial" panose="020B0604020202020204" pitchFamily="34" charset="0"/>
              <a:cs typeface="Arial" panose="020B0604020202020204" pitchFamily="34" charset="0"/>
            </a:endParaRPr>
          </a:p>
          <a:p>
            <a:r>
              <a:rPr lang="en-US" altLang="ko-KR" dirty="0">
                <a:solidFill>
                  <a:schemeClr val="tx1"/>
                </a:solidFill>
                <a:latin typeface="Arial" panose="020B0604020202020204" pitchFamily="34" charset="0"/>
                <a:cs typeface="Arial" panose="020B0604020202020204" pitchFamily="34" charset="0"/>
              </a:rPr>
              <a:t>This sets the POS interface(text inserter) with the </a:t>
            </a:r>
            <a:r>
              <a:rPr lang="en-US" altLang="ko-KR" dirty="0" smtClean="0">
                <a:solidFill>
                  <a:schemeClr val="tx1"/>
                </a:solidFill>
                <a:latin typeface="Arial" panose="020B0604020202020204" pitchFamily="34" charset="0"/>
                <a:cs typeface="Arial" panose="020B0604020202020204" pitchFamily="34" charset="0"/>
              </a:rPr>
              <a:t>DVR </a:t>
            </a:r>
            <a:r>
              <a:rPr lang="en-US" altLang="ko-KR" dirty="0">
                <a:solidFill>
                  <a:schemeClr val="tx1"/>
                </a:solidFill>
                <a:latin typeface="Arial" panose="020B0604020202020204" pitchFamily="34" charset="0"/>
                <a:cs typeface="Arial" panose="020B0604020202020204" pitchFamily="34" charset="0"/>
              </a:rPr>
              <a:t>and cash register.</a:t>
            </a:r>
          </a:p>
          <a:p>
            <a:endParaRPr lang="en-US" altLang="ko-KR" dirty="0">
              <a:solidFill>
                <a:schemeClr val="tx1"/>
              </a:solidFill>
              <a:latin typeface="Arial" panose="020B0604020202020204" pitchFamily="34" charset="0"/>
              <a:cs typeface="Arial" panose="020B0604020202020204" pitchFamily="34" charset="0"/>
            </a:endParaRPr>
          </a:p>
          <a:p>
            <a:r>
              <a:rPr lang="en-US" altLang="ko-KR" dirty="0" smtClean="0">
                <a:solidFill>
                  <a:schemeClr val="tx1"/>
                </a:solidFill>
                <a:latin typeface="Arial" panose="020B0604020202020204" pitchFamily="34" charset="0"/>
                <a:ea typeface="맑은 고딕" panose="020B0503020000020004" pitchFamily="50" charset="-127"/>
                <a:cs typeface="Arial" panose="020B0604020202020204" pitchFamily="34" charset="0"/>
              </a:rPr>
              <a:t>※ If you are using a USB hub, you can use up to 4 USB POS.</a:t>
            </a:r>
          </a:p>
        </p:txBody>
      </p:sp>
      <p:graphicFrame>
        <p:nvGraphicFramePr>
          <p:cNvPr id="9" name="Group 109"/>
          <p:cNvGraphicFramePr>
            <a:graphicFrameLocks noGrp="1"/>
          </p:cNvGraphicFramePr>
          <p:nvPr>
            <p:extLst>
              <p:ext uri="{D42A27DB-BD31-4B8C-83A1-F6EECF244321}">
                <p14:modId xmlns:p14="http://schemas.microsoft.com/office/powerpoint/2010/main" val="3342012597"/>
              </p:ext>
            </p:extLst>
          </p:nvPr>
        </p:nvGraphicFramePr>
        <p:xfrm>
          <a:off x="874118" y="4699635"/>
          <a:ext cx="4768584" cy="2225040"/>
        </p:xfrm>
        <a:graphic>
          <a:graphicData uri="http://schemas.openxmlformats.org/drawingml/2006/table">
            <a:tbl>
              <a:tblPr/>
              <a:tblGrid>
                <a:gridCol w="1324252"/>
                <a:gridCol w="3444332"/>
              </a:tblGrid>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Channel</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 typeface="Arial" pitchFamily="34" charset="0"/>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rPr>
                        <a:t>Select a Channel of POS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954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err="1"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Baudrate</a:t>
                      </a:r>
                      <a:endPar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 typeface="Arial" pitchFamily="34" charset="0"/>
                        <a:buNone/>
                        <a:tabLst/>
                        <a:defRPr/>
                      </a:pPr>
                      <a:r>
                        <a:rPr kumimoji="1" lang="en-US" altLang="ko-KR" sz="1100" b="0" i="0" u="none" strike="noStrike" kern="1200" cap="none" spc="0" normalizeH="0" baseline="0" noProof="0" dirty="0" smtClean="0">
                          <a:ln>
                            <a:noFill/>
                          </a:ln>
                          <a:solidFill>
                            <a:srgbClr val="000000"/>
                          </a:solidFill>
                          <a:effectLst/>
                          <a:uLnTx/>
                          <a:uFillTx/>
                          <a:latin typeface="Times New Roman" pitchFamily="18" charset="0"/>
                          <a:ea typeface="굴림" charset="-127"/>
                        </a:rPr>
                        <a:t>Select a </a:t>
                      </a:r>
                      <a:r>
                        <a:rPr kumimoji="1" lang="en-US" altLang="ko-KR" sz="1100" b="0" i="0" u="none" strike="noStrike" kern="1200" cap="none" spc="0" normalizeH="0" baseline="0" noProof="0" dirty="0" err="1" smtClean="0">
                          <a:ln>
                            <a:noFill/>
                          </a:ln>
                          <a:solidFill>
                            <a:srgbClr val="000000"/>
                          </a:solidFill>
                          <a:effectLst/>
                          <a:uLnTx/>
                          <a:uFillTx/>
                          <a:latin typeface="Times New Roman" pitchFamily="18" charset="0"/>
                          <a:ea typeface="굴림" charset="-127"/>
                        </a:rPr>
                        <a:t>baudrate</a:t>
                      </a:r>
                      <a:r>
                        <a:rPr kumimoji="1" lang="en-US" altLang="ko-KR" sz="1100" b="0" i="0" u="none" strike="noStrike" kern="1200" cap="none" spc="0" normalizeH="0" baseline="0" noProof="0" dirty="0" smtClean="0">
                          <a:ln>
                            <a:noFill/>
                          </a:ln>
                          <a:solidFill>
                            <a:srgbClr val="000000"/>
                          </a:solidFill>
                          <a:effectLst/>
                          <a:uLnTx/>
                          <a:uFillTx/>
                          <a:latin typeface="Times New Roman" pitchFamily="18" charset="0"/>
                          <a:ea typeface="굴림" charset="-127"/>
                        </a:rPr>
                        <a:t> of POS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954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err="1"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Databit</a:t>
                      </a:r>
                      <a:endPar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 typeface="Arial" pitchFamily="34" charset="0"/>
                        <a:buNone/>
                        <a:tabLst/>
                        <a:defRPr/>
                      </a:pPr>
                      <a:r>
                        <a:rPr kumimoji="1" lang="en-US" altLang="ko-KR" sz="1100" b="0" i="0" u="none" strike="noStrike" kern="1200" cap="none" spc="0" normalizeH="0" baseline="0" noProof="0" dirty="0" smtClean="0">
                          <a:ln>
                            <a:noFill/>
                          </a:ln>
                          <a:solidFill>
                            <a:srgbClr val="000000"/>
                          </a:solidFill>
                          <a:effectLst/>
                          <a:uLnTx/>
                          <a:uFillTx/>
                          <a:latin typeface="Times New Roman" pitchFamily="18" charset="0"/>
                          <a:ea typeface="굴림" charset="-127"/>
                        </a:rPr>
                        <a:t>Select a </a:t>
                      </a:r>
                      <a:r>
                        <a:rPr kumimoji="1" lang="en-US" altLang="ko-KR" sz="1100" b="0" i="0" u="none" strike="noStrike" kern="1200" cap="none" spc="0" normalizeH="0" baseline="0" noProof="0" dirty="0" err="1" smtClean="0">
                          <a:ln>
                            <a:noFill/>
                          </a:ln>
                          <a:solidFill>
                            <a:srgbClr val="000000"/>
                          </a:solidFill>
                          <a:effectLst/>
                          <a:uLnTx/>
                          <a:uFillTx/>
                          <a:latin typeface="Times New Roman" pitchFamily="18" charset="0"/>
                          <a:ea typeface="굴림" charset="-127"/>
                        </a:rPr>
                        <a:t>databit</a:t>
                      </a:r>
                      <a:r>
                        <a:rPr kumimoji="1" lang="en-US" altLang="ko-KR" sz="1100" b="0" i="0" u="none" strike="noStrike" kern="1200" cap="none" spc="0" normalizeH="0" baseline="0" noProof="0" dirty="0" smtClean="0">
                          <a:ln>
                            <a:noFill/>
                          </a:ln>
                          <a:solidFill>
                            <a:srgbClr val="000000"/>
                          </a:solidFill>
                          <a:effectLst/>
                          <a:uLnTx/>
                          <a:uFillTx/>
                          <a:latin typeface="Times New Roman" pitchFamily="18" charset="0"/>
                          <a:ea typeface="굴림" charset="-127"/>
                        </a:rPr>
                        <a:t> of POS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Start</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Word</a:t>
                      </a:r>
                      <a:endPar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 typeface="Arial" pitchFamily="34" charset="0"/>
                        <a:buNone/>
                        <a:tabLst/>
                        <a:defRPr/>
                      </a:pPr>
                      <a:r>
                        <a:rPr kumimoji="1" lang="en-US" altLang="ko-KR" sz="1100" b="0" i="0" u="none" strike="noStrike" kern="1200" cap="none" spc="0" normalizeH="0" baseline="0" noProof="0" dirty="0" smtClean="0">
                          <a:ln>
                            <a:noFill/>
                          </a:ln>
                          <a:solidFill>
                            <a:srgbClr val="000000"/>
                          </a:solidFill>
                          <a:effectLst/>
                          <a:uLnTx/>
                          <a:uFillTx/>
                          <a:latin typeface="Times New Roman" pitchFamily="18" charset="0"/>
                          <a:ea typeface="굴림" charset="-127"/>
                        </a:rPr>
                        <a:t>Type a start word of transaction</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End Word</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 typeface="Arial" pitchFamily="34" charset="0"/>
                        <a:buNone/>
                        <a:tabLst/>
                        <a:defRPr/>
                      </a:pPr>
                      <a:r>
                        <a:rPr kumimoji="1" lang="en-US" altLang="ko-KR" sz="1100" b="0" i="0" u="none" strike="noStrike" kern="1200" cap="none" spc="0" normalizeH="0" baseline="0" noProof="0" dirty="0" smtClean="0">
                          <a:ln>
                            <a:noFill/>
                          </a:ln>
                          <a:solidFill>
                            <a:srgbClr val="000000"/>
                          </a:solidFill>
                          <a:effectLst/>
                          <a:uLnTx/>
                          <a:uFillTx/>
                          <a:latin typeface="Times New Roman" pitchFamily="18" charset="0"/>
                          <a:ea typeface="굴림" charset="-127"/>
                        </a:rPr>
                        <a:t>Type a end word of transaction. Text will be embedded into the picture between start word and end word.</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954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Ignore Word</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 typeface="Arial" pitchFamily="34" charset="0"/>
                        <a:buNone/>
                        <a:tabLst/>
                        <a:defRPr/>
                      </a:pPr>
                      <a:r>
                        <a:rPr kumimoji="1" lang="en-US" altLang="ko-KR" sz="1100" b="0" i="0" u="none" strike="noStrike" kern="1200" cap="none" spc="0" normalizeH="0" baseline="0" noProof="0" dirty="0" smtClean="0">
                          <a:ln>
                            <a:noFill/>
                          </a:ln>
                          <a:solidFill>
                            <a:srgbClr val="000000"/>
                          </a:solidFill>
                          <a:effectLst/>
                          <a:uLnTx/>
                          <a:uFillTx/>
                          <a:latin typeface="Times New Roman" pitchFamily="18" charset="0"/>
                          <a:ea typeface="굴림" charset="-127"/>
                        </a:rPr>
                        <a:t>Type a word which you want ignore during text insertion.</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954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Skip Text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 typeface="Arial" pitchFamily="34" charset="0"/>
                        <a:buNone/>
                        <a:tabLst/>
                        <a:defRPr/>
                      </a:pPr>
                      <a:r>
                        <a:rPr kumimoji="1" lang="en-US" altLang="ko-KR" sz="1100" b="0" i="0" u="none" strike="noStrike" kern="1200" cap="none" spc="0" normalizeH="0" baseline="0" noProof="0" dirty="0" smtClean="0">
                          <a:ln>
                            <a:noFill/>
                          </a:ln>
                          <a:solidFill>
                            <a:srgbClr val="000000"/>
                          </a:solidFill>
                          <a:effectLst/>
                          <a:uLnTx/>
                          <a:uFillTx/>
                          <a:latin typeface="Times New Roman" pitchFamily="18" charset="0"/>
                          <a:ea typeface="굴림" charset="-127"/>
                        </a:rPr>
                        <a:t>Skip String range.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54743">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Number of add line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 typeface="Arial" pitchFamily="34" charset="0"/>
                        <a:buNone/>
                        <a:tabLst/>
                        <a:defRPr/>
                      </a:pPr>
                      <a:r>
                        <a:rPr kumimoji="1" lang="en-US" altLang="ko-KR" sz="1100" b="0" i="0" u="none" strike="noStrike" kern="1200" cap="none" spc="0" normalizeH="0" baseline="0" noProof="0" dirty="0" smtClean="0">
                          <a:ln>
                            <a:noFill/>
                          </a:ln>
                          <a:solidFill>
                            <a:srgbClr val="000000"/>
                          </a:solidFill>
                          <a:effectLst/>
                          <a:uLnTx/>
                          <a:uFillTx/>
                          <a:latin typeface="Times New Roman" pitchFamily="18" charset="0"/>
                          <a:ea typeface="굴림" charset="-127"/>
                        </a:rPr>
                        <a:t>This will determine the adding line after end word.</a:t>
                      </a: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 (0~4)</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11"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graphicFrame>
        <p:nvGraphicFramePr>
          <p:cNvPr id="12" name="Group 109"/>
          <p:cNvGraphicFramePr>
            <a:graphicFrameLocks noGrp="1"/>
          </p:cNvGraphicFramePr>
          <p:nvPr>
            <p:extLst>
              <p:ext uri="{D42A27DB-BD31-4B8C-83A1-F6EECF244321}">
                <p14:modId xmlns:p14="http://schemas.microsoft.com/office/powerpoint/2010/main" val="1377910906"/>
              </p:ext>
            </p:extLst>
          </p:nvPr>
        </p:nvGraphicFramePr>
        <p:xfrm>
          <a:off x="874118" y="7138722"/>
          <a:ext cx="4768584" cy="1224704"/>
        </p:xfrm>
        <a:graphic>
          <a:graphicData uri="http://schemas.openxmlformats.org/drawingml/2006/table">
            <a:tbl>
              <a:tblPr/>
              <a:tblGrid>
                <a:gridCol w="1324252"/>
                <a:gridCol w="3444332"/>
              </a:tblGrid>
              <a:tr h="269664">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Overlay Position</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 typeface="Arial" pitchFamily="34" charset="0"/>
                        <a:buNone/>
                        <a:tabLst/>
                        <a:defRPr/>
                      </a:pPr>
                      <a:r>
                        <a:rPr kumimoji="1" lang="en-US" altLang="ko-KR" sz="1100" b="0" i="0" u="none" strike="noStrike" kern="1200" cap="none" spc="0" normalizeH="0" baseline="0" noProof="0" dirty="0" smtClean="0">
                          <a:ln>
                            <a:noFill/>
                          </a:ln>
                          <a:solidFill>
                            <a:srgbClr val="000000"/>
                          </a:solidFill>
                          <a:effectLst/>
                          <a:uLnTx/>
                          <a:uFillTx/>
                          <a:latin typeface="Times New Roman" pitchFamily="18" charset="0"/>
                          <a:ea typeface="굴림" charset="-127"/>
                        </a:rPr>
                        <a:t>This will determine the text position.</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4224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Text</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Overlaying Duration</a:t>
                      </a:r>
                      <a:endPar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 typeface="Arial" pitchFamily="34" charset="0"/>
                        <a:buNone/>
                        <a:tabLst/>
                        <a:defRPr/>
                      </a:pPr>
                      <a:r>
                        <a:rPr kumimoji="1" lang="en-US" altLang="ko-KR" sz="1100" b="0" i="0" u="none" strike="noStrike" kern="1200" cap="none" spc="0" normalizeH="0" baseline="0" noProof="0" dirty="0" smtClean="0">
                          <a:ln>
                            <a:noFill/>
                          </a:ln>
                          <a:solidFill>
                            <a:srgbClr val="000000"/>
                          </a:solidFill>
                          <a:effectLst/>
                          <a:uLnTx/>
                          <a:uFillTx/>
                          <a:latin typeface="Times New Roman" pitchFamily="18" charset="0"/>
                          <a:ea typeface="굴림" charset="-127"/>
                        </a:rPr>
                        <a:t>This will determine how long display the text up to 120 seconds. </a:t>
                      </a: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(60~120 sec)</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8448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Text</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Size</a:t>
                      </a:r>
                      <a:endPar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 typeface="Arial" pitchFamily="34" charset="0"/>
                        <a:buNone/>
                        <a:tabLst/>
                        <a:defRPr/>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Change text size.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4224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Text</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Color</a:t>
                      </a:r>
                      <a:endPar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 typeface="Arial" pitchFamily="34" charset="0"/>
                        <a:buNone/>
                        <a:tabLst/>
                        <a:defRPr/>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Change text color.</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pic>
        <p:nvPicPr>
          <p:cNvPr id="14" name="그림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968" y="1742388"/>
            <a:ext cx="4887883" cy="2743200"/>
          </a:xfrm>
          <a:prstGeom prst="rect">
            <a:avLst/>
          </a:prstGeom>
        </p:spPr>
      </p:pic>
    </p:spTree>
    <p:extLst>
      <p:ext uri="{BB962C8B-B14F-4D97-AF65-F5344CB8AC3E}">
        <p14:creationId xmlns:p14="http://schemas.microsoft.com/office/powerpoint/2010/main" val="11521233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슬라이드 번호 개체 틀 1"/>
          <p:cNvSpPr>
            <a:spLocks noGrp="1"/>
          </p:cNvSpPr>
          <p:nvPr>
            <p:ph type="sldNum" sz="quarter" idx="10"/>
          </p:nvPr>
        </p:nvSpPr>
        <p:spPr/>
        <p:txBody>
          <a:bodyPr/>
          <a:lstStyle/>
          <a:p>
            <a:fld id="{41D83EE1-CE63-4708-B234-858A3DB40BF2}" type="slidenum">
              <a:rPr lang="en-US" altLang="ko-KR"/>
              <a:pPr/>
              <a:t>59</a:t>
            </a:fld>
            <a:endParaRPr lang="en-US" altLang="ko-KR"/>
          </a:p>
        </p:txBody>
      </p:sp>
      <p:pic>
        <p:nvPicPr>
          <p:cNvPr id="28" name="그림 27"/>
          <p:cNvPicPr>
            <a:picLocks noChangeAspect="1"/>
          </p:cNvPicPr>
          <p:nvPr/>
        </p:nvPicPr>
        <p:blipFill>
          <a:blip r:embed="rId2"/>
          <a:stretch>
            <a:fillRect/>
          </a:stretch>
        </p:blipFill>
        <p:spPr>
          <a:xfrm>
            <a:off x="3145054" y="2013919"/>
            <a:ext cx="2559444" cy="356075"/>
          </a:xfrm>
          <a:prstGeom prst="rect">
            <a:avLst/>
          </a:prstGeom>
        </p:spPr>
      </p:pic>
      <p:sp>
        <p:nvSpPr>
          <p:cNvPr id="29" name="Rectangle 2"/>
          <p:cNvSpPr>
            <a:spLocks noChangeArrowheads="1"/>
          </p:cNvSpPr>
          <p:nvPr/>
        </p:nvSpPr>
        <p:spPr bwMode="auto">
          <a:xfrm>
            <a:off x="792163" y="1388433"/>
            <a:ext cx="4968875" cy="261610"/>
          </a:xfrm>
          <a:prstGeom prst="rect">
            <a:avLst/>
          </a:prstGeom>
          <a:noFill/>
          <a:ln w="9525">
            <a:noFill/>
            <a:miter lim="800000"/>
            <a:headEnd/>
            <a:tailEnd/>
          </a:ln>
          <a:effectLst/>
        </p:spPr>
        <p:txBody>
          <a:bodyPr anchor="ctr">
            <a:spAutoFit/>
          </a:bodyPr>
          <a:lstStyle/>
          <a:p>
            <a:pPr marL="342900" indent="-342900">
              <a:tabLst>
                <a:tab pos="698500" algn="l"/>
              </a:tabLst>
            </a:pPr>
            <a:r>
              <a:rPr lang="en-US" altLang="ko-KR" dirty="0">
                <a:solidFill>
                  <a:schemeClr val="tx1"/>
                </a:solidFill>
                <a:latin typeface="Arial" panose="020B0604020202020204" pitchFamily="34" charset="0"/>
                <a:cs typeface="Arial" panose="020B0604020202020204" pitchFamily="34" charset="0"/>
              </a:rPr>
              <a:t>1. Connect </a:t>
            </a:r>
            <a:r>
              <a:rPr lang="en-US" altLang="ko-KR" dirty="0" smtClean="0">
                <a:solidFill>
                  <a:schemeClr val="tx1"/>
                </a:solidFill>
                <a:latin typeface="Arial" panose="020B0604020202020204" pitchFamily="34" charset="0"/>
                <a:cs typeface="Arial" panose="020B0604020202020204" pitchFamily="34" charset="0"/>
              </a:rPr>
              <a:t>USB </a:t>
            </a:r>
            <a:r>
              <a:rPr lang="en-US" altLang="ko-KR" dirty="0">
                <a:solidFill>
                  <a:schemeClr val="tx1"/>
                </a:solidFill>
                <a:latin typeface="Arial" panose="020B0604020202020204" pitchFamily="34" charset="0"/>
                <a:cs typeface="Arial" panose="020B0604020202020204" pitchFamily="34" charset="0"/>
              </a:rPr>
              <a:t>to RS232 serial cable between POS and </a:t>
            </a:r>
            <a:r>
              <a:rPr lang="en-US" altLang="ko-KR" dirty="0" smtClean="0">
                <a:solidFill>
                  <a:schemeClr val="tx1"/>
                </a:solidFill>
                <a:latin typeface="Arial" panose="020B0604020202020204" pitchFamily="34" charset="0"/>
                <a:cs typeface="Arial" panose="020B0604020202020204" pitchFamily="34" charset="0"/>
              </a:rPr>
              <a:t>DVR. </a:t>
            </a:r>
            <a:endParaRPr lang="en-US" altLang="ko-KR" dirty="0">
              <a:solidFill>
                <a:schemeClr val="tx1"/>
              </a:solidFill>
              <a:latin typeface="Arial" panose="020B0604020202020204" pitchFamily="34" charset="0"/>
              <a:cs typeface="Arial" panose="020B0604020202020204" pitchFamily="34" charset="0"/>
            </a:endParaRPr>
          </a:p>
        </p:txBody>
      </p:sp>
      <p:sp>
        <p:nvSpPr>
          <p:cNvPr id="30" name="Text Box 3"/>
          <p:cNvSpPr txBox="1">
            <a:spLocks noChangeArrowheads="1"/>
          </p:cNvSpPr>
          <p:nvPr/>
        </p:nvSpPr>
        <p:spPr bwMode="auto">
          <a:xfrm>
            <a:off x="792163" y="881063"/>
            <a:ext cx="3563937" cy="304800"/>
          </a:xfrm>
          <a:prstGeom prst="rect">
            <a:avLst/>
          </a:prstGeom>
          <a:noFill/>
          <a:ln w="9525">
            <a:noFill/>
            <a:miter lim="800000"/>
            <a:headEnd/>
            <a:tailEnd/>
          </a:ln>
          <a:effectLst/>
        </p:spPr>
        <p:txBody>
          <a:bodyPr>
            <a:spAutoFit/>
          </a:bodyPr>
          <a:lstStyle/>
          <a:p>
            <a:pPr marL="285750" indent="-285750">
              <a:spcBef>
                <a:spcPct val="50000"/>
              </a:spcBef>
              <a:buFont typeface="Wingdings" panose="05000000000000000000" pitchFamily="2" charset="2"/>
              <a:buChar char="v"/>
            </a:pPr>
            <a:r>
              <a:rPr lang="en-US" altLang="ko-KR" sz="1400" b="1" dirty="0" smtClean="0">
                <a:solidFill>
                  <a:schemeClr val="tx1"/>
                </a:solidFill>
                <a:latin typeface="Arial" charset="0"/>
              </a:rPr>
              <a:t>How </a:t>
            </a:r>
            <a:r>
              <a:rPr lang="en-US" altLang="ko-KR" sz="1400" b="1" dirty="0">
                <a:solidFill>
                  <a:schemeClr val="tx1"/>
                </a:solidFill>
                <a:latin typeface="Arial" charset="0"/>
              </a:rPr>
              <a:t>to Connect POS</a:t>
            </a:r>
          </a:p>
        </p:txBody>
      </p:sp>
      <p:sp>
        <p:nvSpPr>
          <p:cNvPr id="31" name="Text Box 5"/>
          <p:cNvSpPr txBox="1">
            <a:spLocks noChangeArrowheads="1"/>
          </p:cNvSpPr>
          <p:nvPr/>
        </p:nvSpPr>
        <p:spPr bwMode="auto">
          <a:xfrm>
            <a:off x="792163" y="3021726"/>
            <a:ext cx="4968875" cy="430887"/>
          </a:xfrm>
          <a:prstGeom prst="rect">
            <a:avLst/>
          </a:prstGeom>
          <a:noFill/>
          <a:ln w="9525">
            <a:noFill/>
            <a:miter lim="800000"/>
            <a:headEnd/>
            <a:tailEnd/>
          </a:ln>
          <a:effectLst/>
        </p:spPr>
        <p:txBody>
          <a:bodyPr>
            <a:spAutoFit/>
          </a:bodyPr>
          <a:lstStyle/>
          <a:p>
            <a:r>
              <a:rPr lang="en-US" altLang="ko-KR" dirty="0">
                <a:solidFill>
                  <a:schemeClr val="tx1"/>
                </a:solidFill>
                <a:latin typeface="Arial" panose="020B0604020202020204" pitchFamily="34" charset="0"/>
                <a:cs typeface="Arial" panose="020B0604020202020204" pitchFamily="34" charset="0"/>
              </a:rPr>
              <a:t>2. To set manually, at first you should know the setting values of the POS. You can get the information from the POS setting screen.</a:t>
            </a:r>
          </a:p>
        </p:txBody>
      </p:sp>
      <p:sp>
        <p:nvSpPr>
          <p:cNvPr id="32" name="Line 7"/>
          <p:cNvSpPr>
            <a:spLocks noChangeShapeType="1"/>
          </p:cNvSpPr>
          <p:nvPr/>
        </p:nvSpPr>
        <p:spPr bwMode="auto">
          <a:xfrm>
            <a:off x="1802448" y="2325370"/>
            <a:ext cx="0" cy="0"/>
          </a:xfrm>
          <a:prstGeom prst="line">
            <a:avLst/>
          </a:prstGeom>
          <a:noFill/>
          <a:ln w="0" cap="rnd">
            <a:solidFill>
              <a:srgbClr val="000000"/>
            </a:solidFill>
            <a:round/>
            <a:headEnd/>
            <a:tailEnd/>
          </a:ln>
          <a:effectLst/>
        </p:spPr>
        <p:txBody>
          <a:bodyPr/>
          <a:lstStyle/>
          <a:p>
            <a:endParaRPr lang="ko-KR" altLang="en-US"/>
          </a:p>
        </p:txBody>
      </p:sp>
      <p:pic>
        <p:nvPicPr>
          <p:cNvPr id="33" name="Picture 9" descr="pos뒷면"/>
          <p:cNvPicPr>
            <a:picLocks noChangeAspect="1" noChangeArrowheads="1"/>
          </p:cNvPicPr>
          <p:nvPr/>
        </p:nvPicPr>
        <p:blipFill>
          <a:blip r:embed="rId3" cstate="print"/>
          <a:srcRect/>
          <a:stretch>
            <a:fillRect/>
          </a:stretch>
        </p:blipFill>
        <p:spPr bwMode="auto">
          <a:xfrm>
            <a:off x="907098" y="1866265"/>
            <a:ext cx="2159000" cy="527050"/>
          </a:xfrm>
          <a:prstGeom prst="rect">
            <a:avLst/>
          </a:prstGeom>
          <a:noFill/>
        </p:spPr>
      </p:pic>
      <p:sp>
        <p:nvSpPr>
          <p:cNvPr id="34" name="Oval 13"/>
          <p:cNvSpPr>
            <a:spLocks noChangeArrowheads="1"/>
          </p:cNvSpPr>
          <p:nvPr/>
        </p:nvSpPr>
        <p:spPr bwMode="auto">
          <a:xfrm>
            <a:off x="2491740" y="2038573"/>
            <a:ext cx="475298" cy="269716"/>
          </a:xfrm>
          <a:prstGeom prst="ellipse">
            <a:avLst/>
          </a:prstGeom>
          <a:noFill/>
          <a:ln w="19050" algn="ctr">
            <a:solidFill>
              <a:srgbClr val="FF0000"/>
            </a:solidFill>
            <a:round/>
            <a:headEnd/>
            <a:tailEnd/>
          </a:ln>
          <a:effectLst/>
        </p:spPr>
        <p:txBody>
          <a:bodyPr wrap="square" anchor="ctr">
            <a:spAutoFit/>
          </a:bodyPr>
          <a:lstStyle/>
          <a:p>
            <a:endParaRPr lang="ko-KR" altLang="en-US"/>
          </a:p>
        </p:txBody>
      </p:sp>
      <p:sp>
        <p:nvSpPr>
          <p:cNvPr id="35" name="Oval 16"/>
          <p:cNvSpPr>
            <a:spLocks noChangeArrowheads="1"/>
          </p:cNvSpPr>
          <p:nvPr/>
        </p:nvSpPr>
        <p:spPr bwMode="auto">
          <a:xfrm>
            <a:off x="5220312" y="2187720"/>
            <a:ext cx="154622" cy="135161"/>
          </a:xfrm>
          <a:prstGeom prst="ellipse">
            <a:avLst/>
          </a:prstGeom>
          <a:noFill/>
          <a:ln w="19050" algn="ctr">
            <a:solidFill>
              <a:srgbClr val="FF0000"/>
            </a:solidFill>
            <a:round/>
            <a:headEnd/>
            <a:tailEnd/>
          </a:ln>
          <a:effectLst/>
        </p:spPr>
        <p:txBody>
          <a:bodyPr wrap="square" anchor="ctr">
            <a:spAutoFit/>
          </a:bodyPr>
          <a:lstStyle/>
          <a:p>
            <a:endParaRPr lang="ko-KR" altLang="en-US"/>
          </a:p>
        </p:txBody>
      </p:sp>
      <p:sp>
        <p:nvSpPr>
          <p:cNvPr id="36" name="Rectangle 2"/>
          <p:cNvSpPr>
            <a:spLocks noChangeArrowheads="1"/>
          </p:cNvSpPr>
          <p:nvPr/>
        </p:nvSpPr>
        <p:spPr bwMode="auto">
          <a:xfrm>
            <a:off x="792163" y="2510473"/>
            <a:ext cx="4968875" cy="260350"/>
          </a:xfrm>
          <a:prstGeom prst="rect">
            <a:avLst/>
          </a:prstGeom>
          <a:noFill/>
          <a:ln w="9525">
            <a:noFill/>
            <a:miter lim="800000"/>
            <a:headEnd/>
            <a:tailEnd/>
          </a:ln>
          <a:effectLst/>
        </p:spPr>
        <p:txBody>
          <a:bodyPr anchor="ctr">
            <a:spAutoFit/>
          </a:bodyPr>
          <a:lstStyle/>
          <a:p>
            <a:pPr marL="342900" indent="-342900">
              <a:tabLst>
                <a:tab pos="698500" algn="l"/>
              </a:tabLst>
            </a:pPr>
            <a:r>
              <a:rPr lang="en-US" altLang="ko-KR" dirty="0" smtClean="0">
                <a:solidFill>
                  <a:schemeClr val="tx1"/>
                </a:solidFill>
              </a:rPr>
              <a:t>*POS                                                           *DVR</a:t>
            </a:r>
            <a:endParaRPr lang="en-US" altLang="ko-KR" dirty="0">
              <a:solidFill>
                <a:schemeClr val="tx1"/>
              </a:solidFill>
            </a:endParaRPr>
          </a:p>
        </p:txBody>
      </p:sp>
      <p:sp>
        <p:nvSpPr>
          <p:cNvPr id="37" name="Line 670"/>
          <p:cNvSpPr>
            <a:spLocks noChangeShapeType="1"/>
          </p:cNvSpPr>
          <p:nvPr/>
        </p:nvSpPr>
        <p:spPr bwMode="auto">
          <a:xfrm flipV="1">
            <a:off x="5297623" y="2320925"/>
            <a:ext cx="0" cy="223837"/>
          </a:xfrm>
          <a:prstGeom prst="line">
            <a:avLst/>
          </a:prstGeom>
          <a:noFill/>
          <a:ln w="25400">
            <a:solidFill>
              <a:srgbClr val="FF0000"/>
            </a:solidFill>
            <a:round/>
            <a:headEnd/>
            <a:tailEnd type="triangle" w="med" len="med"/>
          </a:ln>
          <a:effectLst/>
        </p:spPr>
        <p:txBody>
          <a:bodyPr wrap="square">
            <a:spAutoFit/>
          </a:bodyPr>
          <a:lstStyle/>
          <a:p>
            <a:endParaRPr lang="ko-KR" altLang="en-US"/>
          </a:p>
        </p:txBody>
      </p:sp>
      <p:sp>
        <p:nvSpPr>
          <p:cNvPr id="38" name="Line 670"/>
          <p:cNvSpPr>
            <a:spLocks noChangeShapeType="1"/>
          </p:cNvSpPr>
          <p:nvPr/>
        </p:nvSpPr>
        <p:spPr bwMode="auto">
          <a:xfrm flipV="1">
            <a:off x="2729389" y="2302732"/>
            <a:ext cx="0" cy="223837"/>
          </a:xfrm>
          <a:prstGeom prst="line">
            <a:avLst/>
          </a:prstGeom>
          <a:noFill/>
          <a:ln w="25400">
            <a:solidFill>
              <a:srgbClr val="FF0000"/>
            </a:solidFill>
            <a:round/>
            <a:headEnd/>
            <a:tailEnd type="triangle" w="med" len="med"/>
          </a:ln>
          <a:effectLst/>
        </p:spPr>
        <p:txBody>
          <a:bodyPr wrap="square">
            <a:spAutoFit/>
          </a:bodyPr>
          <a:lstStyle/>
          <a:p>
            <a:endParaRPr lang="ko-KR" altLang="en-US"/>
          </a:p>
        </p:txBody>
      </p:sp>
      <p:sp>
        <p:nvSpPr>
          <p:cNvPr id="39" name="Text Box 676"/>
          <p:cNvSpPr txBox="1">
            <a:spLocks noChangeArrowheads="1"/>
          </p:cNvSpPr>
          <p:nvPr/>
        </p:nvSpPr>
        <p:spPr bwMode="auto">
          <a:xfrm>
            <a:off x="2392045" y="2493898"/>
            <a:ext cx="674687" cy="214313"/>
          </a:xfrm>
          <a:prstGeom prst="rect">
            <a:avLst/>
          </a:prstGeom>
          <a:noFill/>
          <a:ln w="9525" algn="ctr">
            <a:noFill/>
            <a:miter lim="800000"/>
            <a:headEnd/>
            <a:tailEnd/>
          </a:ln>
          <a:effectLst/>
        </p:spPr>
        <p:txBody>
          <a:bodyPr>
            <a:spAutoFit/>
          </a:bodyPr>
          <a:lstStyle/>
          <a:p>
            <a:pPr algn="ctr">
              <a:spcBef>
                <a:spcPct val="50000"/>
              </a:spcBef>
            </a:pPr>
            <a:r>
              <a:rPr lang="en-US" altLang="ko-KR" sz="800" b="1" dirty="0" smtClean="0">
                <a:solidFill>
                  <a:schemeClr val="tx1"/>
                </a:solidFill>
                <a:latin typeface="Arial" charset="0"/>
              </a:rPr>
              <a:t>USB</a:t>
            </a:r>
            <a:endParaRPr lang="en-US" altLang="ko-KR" sz="800" b="1" dirty="0">
              <a:solidFill>
                <a:schemeClr val="tx1"/>
              </a:solidFill>
              <a:latin typeface="Arial" charset="0"/>
            </a:endParaRPr>
          </a:p>
        </p:txBody>
      </p:sp>
      <p:pic>
        <p:nvPicPr>
          <p:cNvPr id="40" name="그림 39"/>
          <p:cNvPicPr>
            <a:picLocks noChangeAspect="1"/>
          </p:cNvPicPr>
          <p:nvPr/>
        </p:nvPicPr>
        <p:blipFill>
          <a:blip r:embed="rId4"/>
          <a:stretch>
            <a:fillRect/>
          </a:stretch>
        </p:blipFill>
        <p:spPr>
          <a:xfrm>
            <a:off x="1791343" y="3556654"/>
            <a:ext cx="2970514" cy="2160000"/>
          </a:xfrm>
          <a:prstGeom prst="rect">
            <a:avLst/>
          </a:prstGeom>
        </p:spPr>
      </p:pic>
      <p:sp>
        <p:nvSpPr>
          <p:cNvPr id="41" name="Text Box 7"/>
          <p:cNvSpPr txBox="1">
            <a:spLocks noChangeArrowheads="1"/>
          </p:cNvSpPr>
          <p:nvPr/>
        </p:nvSpPr>
        <p:spPr bwMode="auto">
          <a:xfrm>
            <a:off x="792161" y="5888734"/>
            <a:ext cx="4968875" cy="430887"/>
          </a:xfrm>
          <a:prstGeom prst="rect">
            <a:avLst/>
          </a:prstGeom>
          <a:noFill/>
          <a:ln w="9525">
            <a:noFill/>
            <a:miter lim="800000"/>
            <a:headEnd/>
            <a:tailEnd/>
          </a:ln>
          <a:effectLst/>
        </p:spPr>
        <p:txBody>
          <a:bodyPr>
            <a:spAutoFit/>
          </a:bodyPr>
          <a:lstStyle/>
          <a:p>
            <a:r>
              <a:rPr lang="en-US" altLang="ko-KR" dirty="0" smtClean="0">
                <a:solidFill>
                  <a:schemeClr val="tx1"/>
                </a:solidFill>
                <a:latin typeface="Arial" panose="020B0604020202020204" pitchFamily="34" charset="0"/>
                <a:cs typeface="Arial" panose="020B0604020202020204" pitchFamily="34" charset="0"/>
              </a:rPr>
              <a:t>3. If </a:t>
            </a:r>
            <a:r>
              <a:rPr lang="en-US" altLang="ko-KR" dirty="0">
                <a:solidFill>
                  <a:schemeClr val="tx1"/>
                </a:solidFill>
                <a:latin typeface="Arial" panose="020B0604020202020204" pitchFamily="34" charset="0"/>
                <a:cs typeface="Arial" panose="020B0604020202020204" pitchFamily="34" charset="0"/>
              </a:rPr>
              <a:t>your setting is correct, you can see the below </a:t>
            </a:r>
            <a:r>
              <a:rPr lang="en-US" altLang="ko-KR" dirty="0" smtClean="0">
                <a:solidFill>
                  <a:schemeClr val="tx1"/>
                </a:solidFill>
                <a:latin typeface="Arial" panose="020B0604020202020204" pitchFamily="34" charset="0"/>
                <a:cs typeface="Arial" panose="020B0604020202020204" pitchFamily="34" charset="0"/>
              </a:rPr>
              <a:t>DVR </a:t>
            </a:r>
            <a:r>
              <a:rPr lang="en-US" altLang="ko-KR" dirty="0">
                <a:solidFill>
                  <a:schemeClr val="tx1"/>
                </a:solidFill>
                <a:latin typeface="Arial" panose="020B0604020202020204" pitchFamily="34" charset="0"/>
                <a:cs typeface="Arial" panose="020B0604020202020204" pitchFamily="34" charset="0"/>
              </a:rPr>
              <a:t>screen on transaction. (This is the popup screen. You can set popup in the ‘Event In’ setup.)</a:t>
            </a:r>
          </a:p>
        </p:txBody>
      </p:sp>
      <p:pic>
        <p:nvPicPr>
          <p:cNvPr id="42" name="Picture 2"/>
          <p:cNvPicPr>
            <a:picLocks noChangeAspect="1" noChangeArrowheads="1"/>
          </p:cNvPicPr>
          <p:nvPr/>
        </p:nvPicPr>
        <p:blipFill>
          <a:blip r:embed="rId5" cstate="print"/>
          <a:srcRect/>
          <a:stretch>
            <a:fillRect/>
          </a:stretch>
        </p:blipFill>
        <p:spPr bwMode="auto">
          <a:xfrm>
            <a:off x="1862137" y="6465762"/>
            <a:ext cx="2828925" cy="2088646"/>
          </a:xfrm>
          <a:prstGeom prst="rect">
            <a:avLst/>
          </a:prstGeom>
          <a:noFill/>
          <a:ln w="9525">
            <a:noFill/>
            <a:miter lim="800000"/>
            <a:headEnd/>
            <a:tailEnd/>
          </a:ln>
        </p:spPr>
      </p:pic>
      <p:sp>
        <p:nvSpPr>
          <p:cNvPr id="43"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44" name="Text Box 676"/>
          <p:cNvSpPr txBox="1">
            <a:spLocks noChangeArrowheads="1"/>
          </p:cNvSpPr>
          <p:nvPr/>
        </p:nvSpPr>
        <p:spPr bwMode="auto">
          <a:xfrm>
            <a:off x="4955516" y="2480295"/>
            <a:ext cx="674687" cy="214313"/>
          </a:xfrm>
          <a:prstGeom prst="rect">
            <a:avLst/>
          </a:prstGeom>
          <a:noFill/>
          <a:ln w="9525" algn="ctr">
            <a:noFill/>
            <a:miter lim="800000"/>
            <a:headEnd/>
            <a:tailEnd/>
          </a:ln>
          <a:effectLst/>
        </p:spPr>
        <p:txBody>
          <a:bodyPr>
            <a:spAutoFit/>
          </a:bodyPr>
          <a:lstStyle/>
          <a:p>
            <a:pPr algn="ctr">
              <a:spcBef>
                <a:spcPct val="50000"/>
              </a:spcBef>
            </a:pPr>
            <a:r>
              <a:rPr lang="en-US" altLang="ko-KR" sz="800" b="1" dirty="0" smtClean="0">
                <a:solidFill>
                  <a:schemeClr val="tx1"/>
                </a:solidFill>
                <a:latin typeface="Arial" charset="0"/>
              </a:rPr>
              <a:t>USB</a:t>
            </a:r>
            <a:endParaRPr lang="en-US" altLang="ko-KR" sz="800" b="1" dirty="0">
              <a:solidFill>
                <a:schemeClr val="tx1"/>
              </a:solidFill>
              <a:latin typeface="Arial" charset="0"/>
            </a:endParaRPr>
          </a:p>
        </p:txBody>
      </p:sp>
      <p:pic>
        <p:nvPicPr>
          <p:cNvPr id="45" name="그림 44"/>
          <p:cNvPicPr>
            <a:picLocks noChangeAspect="1"/>
          </p:cNvPicPr>
          <p:nvPr/>
        </p:nvPicPr>
        <p:blipFill>
          <a:blip r:embed="rId6"/>
          <a:stretch>
            <a:fillRect/>
          </a:stretch>
        </p:blipFill>
        <p:spPr>
          <a:xfrm>
            <a:off x="1674683" y="3505846"/>
            <a:ext cx="3203830" cy="2329655"/>
          </a:xfrm>
          <a:prstGeom prst="rect">
            <a:avLst/>
          </a:prstGeom>
        </p:spPr>
      </p:pic>
    </p:spTree>
    <p:extLst>
      <p:ext uri="{BB962C8B-B14F-4D97-AF65-F5344CB8AC3E}">
        <p14:creationId xmlns:p14="http://schemas.microsoft.com/office/powerpoint/2010/main" val="6649152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슬라이드 번호 개체 틀 1"/>
          <p:cNvSpPr>
            <a:spLocks noGrp="1"/>
          </p:cNvSpPr>
          <p:nvPr>
            <p:ph type="sldNum" sz="quarter" idx="10"/>
          </p:nvPr>
        </p:nvSpPr>
        <p:spPr>
          <a:xfrm>
            <a:off x="720725" y="8726488"/>
            <a:ext cx="5111750" cy="179387"/>
          </a:xfrm>
        </p:spPr>
        <p:txBody>
          <a:bodyPr/>
          <a:lstStyle/>
          <a:p>
            <a:fld id="{A66029C9-D2AB-45C1-9F8F-7230C9DDF579}" type="slidenum">
              <a:rPr lang="en-US" altLang="ko-KR"/>
              <a:pPr/>
              <a:t>6</a:t>
            </a:fld>
            <a:endParaRPr lang="en-US" altLang="ko-KR"/>
          </a:p>
        </p:txBody>
      </p:sp>
      <p:sp>
        <p:nvSpPr>
          <p:cNvPr id="8" name="Text Box 4"/>
          <p:cNvSpPr txBox="1">
            <a:spLocks noChangeArrowheads="1"/>
          </p:cNvSpPr>
          <p:nvPr/>
        </p:nvSpPr>
        <p:spPr bwMode="auto">
          <a:xfrm>
            <a:off x="792163" y="1341897"/>
            <a:ext cx="4968875" cy="6232475"/>
          </a:xfrm>
          <a:prstGeom prst="rect">
            <a:avLst/>
          </a:prstGeom>
          <a:noFill/>
          <a:ln w="9525">
            <a:noFill/>
            <a:miter lim="800000"/>
            <a:headEnd/>
            <a:tailEnd/>
          </a:ln>
          <a:effectLst/>
        </p:spPr>
        <p:txBody>
          <a:bodyPr>
            <a:spAutoFit/>
          </a:bodyPr>
          <a:lstStyle/>
          <a:p>
            <a:r>
              <a:rPr lang="en-US" altLang="en-US" sz="1050" b="1" dirty="0">
                <a:solidFill>
                  <a:schemeClr val="tx1"/>
                </a:solidFill>
                <a:latin typeface="Arial" panose="020B0604020202020204" pitchFamily="34" charset="0"/>
                <a:cs typeface="Arial" panose="020B0604020202020204" pitchFamily="34" charset="0"/>
              </a:rPr>
              <a:t>1) </a:t>
            </a:r>
            <a:r>
              <a:rPr lang="en-US" altLang="ko-KR" sz="1050" b="1" dirty="0">
                <a:solidFill>
                  <a:schemeClr val="tx1"/>
                </a:solidFill>
                <a:latin typeface="Arial" panose="020B0604020202020204" pitchFamily="34" charset="0"/>
                <a:cs typeface="Arial" panose="020B0604020202020204" pitchFamily="34" charset="0"/>
              </a:rPr>
              <a:t>H</a:t>
            </a:r>
            <a:r>
              <a:rPr lang="en-US" altLang="en-US" sz="1050" b="1" dirty="0">
                <a:solidFill>
                  <a:schemeClr val="tx1"/>
                </a:solidFill>
                <a:latin typeface="Arial" panose="020B0604020202020204" pitchFamily="34" charset="0"/>
                <a:cs typeface="Arial" panose="020B0604020202020204" pitchFamily="34" charset="0"/>
              </a:rPr>
              <a:t>igh quality </a:t>
            </a:r>
            <a:r>
              <a:rPr lang="en-US" altLang="ko-KR" sz="1050" b="1" dirty="0">
                <a:solidFill>
                  <a:schemeClr val="tx1"/>
                </a:solidFill>
                <a:latin typeface="Arial" panose="020B0604020202020204" pitchFamily="34" charset="0"/>
                <a:cs typeface="Arial" panose="020B0604020202020204" pitchFamily="34" charset="0"/>
              </a:rPr>
              <a:t>picture</a:t>
            </a:r>
            <a:r>
              <a:rPr lang="en-US" altLang="en-US" sz="1050" dirty="0">
                <a:solidFill>
                  <a:schemeClr val="tx1"/>
                </a:solidFill>
                <a:latin typeface="Arial" panose="020B0604020202020204" pitchFamily="34" charset="0"/>
                <a:cs typeface="Arial" panose="020B0604020202020204" pitchFamily="34" charset="0"/>
              </a:rPr>
              <a:t> </a:t>
            </a:r>
          </a:p>
          <a:p>
            <a:r>
              <a:rPr lang="en-US" altLang="en-US" sz="1050" dirty="0">
                <a:solidFill>
                  <a:schemeClr val="tx1"/>
                </a:solidFill>
                <a:latin typeface="Arial" panose="020B0604020202020204" pitchFamily="34" charset="0"/>
                <a:cs typeface="Arial" panose="020B0604020202020204" pitchFamily="34" charset="0"/>
              </a:rPr>
              <a:t>This enables recording and playing high quality digital </a:t>
            </a:r>
            <a:r>
              <a:rPr lang="en-US" altLang="en-US" sz="1050" dirty="0" smtClean="0">
                <a:solidFill>
                  <a:schemeClr val="tx1"/>
                </a:solidFill>
                <a:latin typeface="Arial" panose="020B0604020202020204" pitchFamily="34" charset="0"/>
                <a:cs typeface="Arial" panose="020B0604020202020204" pitchFamily="34" charset="0"/>
              </a:rPr>
              <a:t>image. </a:t>
            </a:r>
            <a:endParaRPr lang="en-US" altLang="en-US" sz="1050" dirty="0">
              <a:solidFill>
                <a:schemeClr val="tx1"/>
              </a:solidFill>
              <a:latin typeface="Arial" panose="020B0604020202020204" pitchFamily="34" charset="0"/>
              <a:cs typeface="Arial" panose="020B0604020202020204" pitchFamily="34" charset="0"/>
            </a:endParaRPr>
          </a:p>
          <a:p>
            <a:endParaRPr lang="en-US" altLang="ko-KR" sz="1050" b="1" dirty="0">
              <a:solidFill>
                <a:schemeClr val="tx1"/>
              </a:solidFill>
              <a:latin typeface="Arial" panose="020B0604020202020204" pitchFamily="34" charset="0"/>
              <a:cs typeface="Arial" panose="020B0604020202020204" pitchFamily="34" charset="0"/>
            </a:endParaRPr>
          </a:p>
          <a:p>
            <a:r>
              <a:rPr lang="en-US" altLang="en-US" sz="1050" b="1" dirty="0">
                <a:solidFill>
                  <a:schemeClr val="tx1"/>
                </a:solidFill>
                <a:latin typeface="Arial" panose="020B0604020202020204" pitchFamily="34" charset="0"/>
                <a:cs typeface="Arial" panose="020B0604020202020204" pitchFamily="34" charset="0"/>
              </a:rPr>
              <a:t>2) </a:t>
            </a:r>
            <a:r>
              <a:rPr lang="en-US" altLang="ko-KR" sz="1050" b="1" dirty="0">
                <a:solidFill>
                  <a:schemeClr val="tx1"/>
                </a:solidFill>
                <a:latin typeface="Arial" panose="020B0604020202020204" pitchFamily="34" charset="0"/>
                <a:cs typeface="Arial" panose="020B0604020202020204" pitchFamily="34" charset="0"/>
              </a:rPr>
              <a:t>H</a:t>
            </a:r>
            <a:r>
              <a:rPr lang="en-US" altLang="en-US" sz="1050" b="1" dirty="0">
                <a:solidFill>
                  <a:schemeClr val="tx1"/>
                </a:solidFill>
                <a:latin typeface="Arial" panose="020B0604020202020204" pitchFamily="34" charset="0"/>
                <a:cs typeface="Arial" panose="020B0604020202020204" pitchFamily="34" charset="0"/>
              </a:rPr>
              <a:t>igh reliability</a:t>
            </a:r>
          </a:p>
          <a:p>
            <a:r>
              <a:rPr lang="en-US" altLang="en-US" sz="1050" dirty="0">
                <a:solidFill>
                  <a:schemeClr val="tx1"/>
                </a:solidFill>
                <a:latin typeface="Arial" panose="020B0604020202020204" pitchFamily="34" charset="0"/>
                <a:cs typeface="Arial" panose="020B0604020202020204" pitchFamily="34" charset="0"/>
              </a:rPr>
              <a:t>With Embedded hardware and software design, this maintains higher product </a:t>
            </a:r>
            <a:endParaRPr lang="en-US" altLang="ko-KR" sz="1050" dirty="0">
              <a:solidFill>
                <a:schemeClr val="tx1"/>
              </a:solidFill>
              <a:latin typeface="Arial" panose="020B0604020202020204" pitchFamily="34" charset="0"/>
              <a:cs typeface="Arial" panose="020B0604020202020204" pitchFamily="34" charset="0"/>
            </a:endParaRPr>
          </a:p>
          <a:p>
            <a:r>
              <a:rPr lang="en-US" altLang="ko-KR" sz="1050" dirty="0">
                <a:solidFill>
                  <a:schemeClr val="tx1"/>
                </a:solidFill>
                <a:latin typeface="Arial" panose="020B0604020202020204" pitchFamily="34" charset="0"/>
                <a:cs typeface="Arial" panose="020B0604020202020204" pitchFamily="34" charset="0"/>
              </a:rPr>
              <a:t>r</a:t>
            </a:r>
            <a:r>
              <a:rPr lang="en-US" altLang="en-US" sz="1050" dirty="0">
                <a:solidFill>
                  <a:schemeClr val="tx1"/>
                </a:solidFill>
                <a:latin typeface="Arial" panose="020B0604020202020204" pitchFamily="34" charset="0"/>
                <a:cs typeface="Arial" panose="020B0604020202020204" pitchFamily="34" charset="0"/>
              </a:rPr>
              <a:t>eliability</a:t>
            </a:r>
            <a:r>
              <a:rPr lang="en-US" altLang="ko-KR" sz="1050" dirty="0">
                <a:solidFill>
                  <a:schemeClr val="tx1"/>
                </a:solidFill>
                <a:latin typeface="Arial" panose="020B0604020202020204" pitchFamily="34" charset="0"/>
                <a:cs typeface="Arial" panose="020B0604020202020204" pitchFamily="34" charset="0"/>
              </a:rPr>
              <a:t>.</a:t>
            </a:r>
            <a:r>
              <a:rPr lang="en-US" altLang="en-US" sz="1050" dirty="0">
                <a:solidFill>
                  <a:schemeClr val="tx1"/>
                </a:solidFill>
                <a:latin typeface="Arial" panose="020B0604020202020204" pitchFamily="34" charset="0"/>
                <a:cs typeface="Arial" panose="020B0604020202020204" pitchFamily="34" charset="0"/>
              </a:rPr>
              <a:t> </a:t>
            </a:r>
          </a:p>
          <a:p>
            <a:endParaRPr lang="en-US" altLang="ko-KR" sz="1050" b="1" dirty="0">
              <a:solidFill>
                <a:schemeClr val="tx1"/>
              </a:solidFill>
              <a:latin typeface="Arial" panose="020B0604020202020204" pitchFamily="34" charset="0"/>
              <a:cs typeface="Arial" panose="020B0604020202020204" pitchFamily="34" charset="0"/>
            </a:endParaRPr>
          </a:p>
          <a:p>
            <a:r>
              <a:rPr lang="en-US" altLang="en-US" sz="1050" b="1" dirty="0">
                <a:solidFill>
                  <a:schemeClr val="tx1"/>
                </a:solidFill>
                <a:latin typeface="Arial" panose="020B0604020202020204" pitchFamily="34" charset="0"/>
                <a:cs typeface="Arial" panose="020B0604020202020204" pitchFamily="34" charset="0"/>
              </a:rPr>
              <a:t>3) Simple </a:t>
            </a:r>
            <a:r>
              <a:rPr lang="en-US" altLang="ko-KR" sz="1050" b="1" dirty="0">
                <a:solidFill>
                  <a:schemeClr val="tx1"/>
                </a:solidFill>
                <a:latin typeface="Arial" panose="020B0604020202020204" pitchFamily="34" charset="0"/>
                <a:cs typeface="Arial" panose="020B0604020202020204" pitchFamily="34" charset="0"/>
              </a:rPr>
              <a:t>usage</a:t>
            </a:r>
            <a:endParaRPr lang="en-US" altLang="en-US" sz="1050" b="1" dirty="0">
              <a:solidFill>
                <a:schemeClr val="tx1"/>
              </a:solidFill>
              <a:latin typeface="Arial" panose="020B0604020202020204" pitchFamily="34" charset="0"/>
              <a:cs typeface="Arial" panose="020B0604020202020204" pitchFamily="34" charset="0"/>
            </a:endParaRPr>
          </a:p>
          <a:p>
            <a:r>
              <a:rPr lang="en-US" altLang="en-US" sz="1050" dirty="0">
                <a:solidFill>
                  <a:schemeClr val="tx1"/>
                </a:solidFill>
                <a:latin typeface="Arial" panose="020B0604020202020204" pitchFamily="34" charset="0"/>
                <a:cs typeface="Arial" panose="020B0604020202020204" pitchFamily="34" charset="0"/>
              </a:rPr>
              <a:t>This allows users to use it conveniently by placing control buttons similar to</a:t>
            </a:r>
            <a:r>
              <a:rPr lang="en-US" altLang="ko-KR" sz="1050" dirty="0">
                <a:solidFill>
                  <a:schemeClr val="tx1"/>
                </a:solidFill>
                <a:latin typeface="Arial" panose="020B0604020202020204" pitchFamily="34" charset="0"/>
                <a:cs typeface="Arial" panose="020B0604020202020204" pitchFamily="34" charset="0"/>
              </a:rPr>
              <a:t> </a:t>
            </a:r>
            <a:r>
              <a:rPr lang="en-US" altLang="en-US" sz="1050" dirty="0" smtClean="0">
                <a:solidFill>
                  <a:schemeClr val="tx1"/>
                </a:solidFill>
                <a:latin typeface="Arial" panose="020B0604020202020204" pitchFamily="34" charset="0"/>
                <a:cs typeface="Arial" panose="020B0604020202020204" pitchFamily="34" charset="0"/>
              </a:rPr>
              <a:t>existing</a:t>
            </a:r>
            <a:r>
              <a:rPr lang="en-US" altLang="en-US" sz="1050" dirty="0">
                <a:solidFill>
                  <a:schemeClr val="tx1"/>
                </a:solidFill>
                <a:latin typeface="Arial" panose="020B0604020202020204" pitchFamily="34" charset="0"/>
                <a:cs typeface="Arial" panose="020B0604020202020204" pitchFamily="34" charset="0"/>
              </a:rPr>
              <a:t> </a:t>
            </a:r>
            <a:r>
              <a:rPr lang="en-US" altLang="en-US" sz="1050" dirty="0" smtClean="0">
                <a:solidFill>
                  <a:schemeClr val="tx1"/>
                </a:solidFill>
                <a:latin typeface="Arial" panose="020B0604020202020204" pitchFamily="34" charset="0"/>
                <a:cs typeface="Arial" panose="020B0604020202020204" pitchFamily="34" charset="0"/>
              </a:rPr>
              <a:t>ones </a:t>
            </a:r>
            <a:r>
              <a:rPr lang="en-US" altLang="en-US" sz="1050" dirty="0">
                <a:solidFill>
                  <a:schemeClr val="tx1"/>
                </a:solidFill>
                <a:latin typeface="Arial" panose="020B0604020202020204" pitchFamily="34" charset="0"/>
                <a:cs typeface="Arial" panose="020B0604020202020204" pitchFamily="34" charset="0"/>
              </a:rPr>
              <a:t>on VCR, and users can easily learn </a:t>
            </a:r>
            <a:r>
              <a:rPr lang="en-US" altLang="ko-KR" sz="1050" dirty="0">
                <a:solidFill>
                  <a:schemeClr val="tx1"/>
                </a:solidFill>
                <a:latin typeface="Arial" panose="020B0604020202020204" pitchFamily="34" charset="0"/>
                <a:cs typeface="Arial" panose="020B0604020202020204" pitchFamily="34" charset="0"/>
              </a:rPr>
              <a:t>the usage</a:t>
            </a:r>
            <a:r>
              <a:rPr lang="en-US" altLang="en-US" sz="1050" dirty="0">
                <a:solidFill>
                  <a:schemeClr val="tx1"/>
                </a:solidFill>
                <a:latin typeface="Arial" panose="020B0604020202020204" pitchFamily="34" charset="0"/>
                <a:cs typeface="Arial" panose="020B0604020202020204" pitchFamily="34" charset="0"/>
              </a:rPr>
              <a:t>. </a:t>
            </a:r>
          </a:p>
          <a:p>
            <a:endParaRPr lang="en-US" altLang="ko-KR" sz="1050" dirty="0">
              <a:solidFill>
                <a:schemeClr val="tx1"/>
              </a:solidFill>
              <a:latin typeface="Arial" panose="020B0604020202020204" pitchFamily="34" charset="0"/>
              <a:cs typeface="Arial" panose="020B0604020202020204" pitchFamily="34" charset="0"/>
            </a:endParaRPr>
          </a:p>
          <a:p>
            <a:r>
              <a:rPr lang="en-US" altLang="ko-KR" sz="1050" b="1" dirty="0">
                <a:solidFill>
                  <a:schemeClr val="tx1"/>
                </a:solidFill>
                <a:latin typeface="Arial" panose="020B0604020202020204" pitchFamily="34" charset="0"/>
                <a:cs typeface="Arial" panose="020B0604020202020204" pitchFamily="34" charset="0"/>
              </a:rPr>
              <a:t>4) </a:t>
            </a:r>
            <a:r>
              <a:rPr lang="en-US" altLang="ko-KR" sz="1050" b="1" dirty="0" err="1">
                <a:solidFill>
                  <a:schemeClr val="tx1"/>
                </a:solidFill>
                <a:latin typeface="Arial" panose="020B0604020202020204" pitchFamily="34" charset="0"/>
                <a:cs typeface="Arial" panose="020B0604020202020204" pitchFamily="34" charset="0"/>
              </a:rPr>
              <a:t>Pentaplex</a:t>
            </a:r>
            <a:r>
              <a:rPr lang="en-US" altLang="ko-KR" sz="1050" b="1" dirty="0">
                <a:solidFill>
                  <a:schemeClr val="tx1"/>
                </a:solidFill>
                <a:latin typeface="Arial" panose="020B0604020202020204" pitchFamily="34" charset="0"/>
                <a:cs typeface="Arial" panose="020B0604020202020204" pitchFamily="34" charset="0"/>
              </a:rPr>
              <a:t> System</a:t>
            </a:r>
          </a:p>
          <a:p>
            <a:r>
              <a:rPr lang="en-US" altLang="ko-KR" sz="1050" dirty="0" err="1">
                <a:solidFill>
                  <a:schemeClr val="tx1"/>
                </a:solidFill>
                <a:latin typeface="Arial" panose="020B0604020202020204" pitchFamily="34" charset="0"/>
                <a:cs typeface="Arial" panose="020B0604020202020204" pitchFamily="34" charset="0"/>
              </a:rPr>
              <a:t>Pentaplex</a:t>
            </a:r>
            <a:r>
              <a:rPr lang="en-US" altLang="ko-KR" sz="1050" dirty="0">
                <a:solidFill>
                  <a:schemeClr val="tx1"/>
                </a:solidFill>
                <a:latin typeface="Arial" panose="020B0604020202020204" pitchFamily="34" charset="0"/>
                <a:cs typeface="Arial" panose="020B0604020202020204" pitchFamily="34" charset="0"/>
              </a:rPr>
              <a:t> System allows live, recording, backup, networking and playback simultaneously. </a:t>
            </a:r>
          </a:p>
          <a:p>
            <a:endParaRPr lang="en-US" altLang="ko-KR" sz="1050" dirty="0">
              <a:solidFill>
                <a:schemeClr val="tx1"/>
              </a:solidFill>
              <a:latin typeface="Arial" panose="020B0604020202020204" pitchFamily="34" charset="0"/>
              <a:cs typeface="Arial" panose="020B0604020202020204" pitchFamily="34" charset="0"/>
            </a:endParaRPr>
          </a:p>
          <a:p>
            <a:r>
              <a:rPr lang="en-US" altLang="ko-KR" sz="1050" b="1" dirty="0">
                <a:solidFill>
                  <a:schemeClr val="tx1"/>
                </a:solidFill>
                <a:latin typeface="Arial" panose="020B0604020202020204" pitchFamily="34" charset="0"/>
                <a:cs typeface="Arial" panose="020B0604020202020204" pitchFamily="34" charset="0"/>
              </a:rPr>
              <a:t>5) Selectable recording setup</a:t>
            </a:r>
          </a:p>
          <a:p>
            <a:r>
              <a:rPr lang="en-US" altLang="ko-KR" sz="1050" dirty="0">
                <a:solidFill>
                  <a:schemeClr val="tx1"/>
                </a:solidFill>
                <a:latin typeface="Arial" panose="020B0604020202020204" pitchFamily="34" charset="0"/>
                <a:cs typeface="Arial" panose="020B0604020202020204" pitchFamily="34" charset="0"/>
              </a:rPr>
              <a:t>For recording methods, users can select the frame rate, resolution and video quality individually in order to be appropriate for user's environment. </a:t>
            </a:r>
          </a:p>
          <a:p>
            <a:endParaRPr lang="en-US" altLang="ko-KR" sz="1050" dirty="0">
              <a:solidFill>
                <a:schemeClr val="tx1"/>
              </a:solidFill>
              <a:latin typeface="Arial" panose="020B0604020202020204" pitchFamily="34" charset="0"/>
              <a:cs typeface="Arial" panose="020B0604020202020204" pitchFamily="34" charset="0"/>
            </a:endParaRPr>
          </a:p>
          <a:p>
            <a:r>
              <a:rPr lang="en-US" altLang="en-US" sz="1050" b="1" dirty="0">
                <a:solidFill>
                  <a:schemeClr val="tx1"/>
                </a:solidFill>
                <a:latin typeface="Arial" panose="020B0604020202020204" pitchFamily="34" charset="0"/>
                <a:cs typeface="Arial" panose="020B0604020202020204" pitchFamily="34" charset="0"/>
              </a:rPr>
              <a:t>6) Remote monitoring </a:t>
            </a:r>
            <a:endParaRPr lang="en-US" altLang="ko-KR" sz="1050" b="1" dirty="0">
              <a:solidFill>
                <a:schemeClr val="tx1"/>
              </a:solidFill>
              <a:latin typeface="Arial" panose="020B0604020202020204" pitchFamily="34" charset="0"/>
              <a:cs typeface="Arial" panose="020B0604020202020204" pitchFamily="34" charset="0"/>
            </a:endParaRPr>
          </a:p>
          <a:p>
            <a:r>
              <a:rPr lang="en-US" altLang="en-US" sz="1050" dirty="0">
                <a:solidFill>
                  <a:schemeClr val="tx1"/>
                </a:solidFill>
                <a:latin typeface="Arial" panose="020B0604020202020204" pitchFamily="34" charset="0"/>
                <a:cs typeface="Arial" panose="020B0604020202020204" pitchFamily="34" charset="0"/>
              </a:rPr>
              <a:t>With using exclusive line or Internet network, you can search or monitor recorded </a:t>
            </a:r>
            <a:r>
              <a:rPr lang="en-US" altLang="en-US" sz="1050" dirty="0" smtClean="0">
                <a:solidFill>
                  <a:schemeClr val="tx1"/>
                </a:solidFill>
                <a:latin typeface="Arial" panose="020B0604020202020204" pitchFamily="34" charset="0"/>
                <a:cs typeface="Arial" panose="020B0604020202020204" pitchFamily="34" charset="0"/>
              </a:rPr>
              <a:t>im</a:t>
            </a:r>
            <a:r>
              <a:rPr lang="en-US" altLang="ko-KR" sz="1050" dirty="0" smtClean="0">
                <a:solidFill>
                  <a:schemeClr val="tx1"/>
                </a:solidFill>
                <a:latin typeface="Arial" panose="020B0604020202020204" pitchFamily="34" charset="0"/>
                <a:cs typeface="Arial" panose="020B0604020202020204" pitchFamily="34" charset="0"/>
              </a:rPr>
              <a:t>a</a:t>
            </a:r>
            <a:r>
              <a:rPr lang="en-US" altLang="en-US" sz="1050" dirty="0" smtClean="0">
                <a:solidFill>
                  <a:schemeClr val="tx1"/>
                </a:solidFill>
                <a:latin typeface="Arial" panose="020B0604020202020204" pitchFamily="34" charset="0"/>
                <a:cs typeface="Arial" panose="020B0604020202020204" pitchFamily="34" charset="0"/>
              </a:rPr>
              <a:t>ges </a:t>
            </a:r>
            <a:r>
              <a:rPr lang="en-US" altLang="en-US" sz="1050" dirty="0">
                <a:solidFill>
                  <a:schemeClr val="tx1"/>
                </a:solidFill>
                <a:latin typeface="Arial" panose="020B0604020202020204" pitchFamily="34" charset="0"/>
                <a:cs typeface="Arial" panose="020B0604020202020204" pitchFamily="34" charset="0"/>
              </a:rPr>
              <a:t>remotely by installing exclusive client program on Windows PC or Mac.</a:t>
            </a:r>
            <a:r>
              <a:rPr lang="en-US" altLang="ko-KR" sz="1050" dirty="0">
                <a:solidFill>
                  <a:schemeClr val="tx1"/>
                </a:solidFill>
                <a:latin typeface="Arial" panose="020B0604020202020204" pitchFamily="34" charset="0"/>
                <a:cs typeface="Arial" panose="020B0604020202020204" pitchFamily="34" charset="0"/>
              </a:rPr>
              <a:t> </a:t>
            </a:r>
          </a:p>
          <a:p>
            <a:endParaRPr lang="en-US" altLang="ko-KR" sz="1050" dirty="0">
              <a:solidFill>
                <a:schemeClr val="tx1"/>
              </a:solidFill>
              <a:latin typeface="Arial" panose="020B0604020202020204" pitchFamily="34" charset="0"/>
              <a:cs typeface="Arial" panose="020B0604020202020204" pitchFamily="34" charset="0"/>
            </a:endParaRPr>
          </a:p>
          <a:p>
            <a:r>
              <a:rPr lang="en-US" altLang="en-US" sz="1050" b="1" dirty="0">
                <a:solidFill>
                  <a:schemeClr val="tx1"/>
                </a:solidFill>
                <a:latin typeface="Arial" panose="020B0604020202020204" pitchFamily="34" charset="0"/>
                <a:cs typeface="Arial" panose="020B0604020202020204" pitchFamily="34" charset="0"/>
              </a:rPr>
              <a:t>7) </a:t>
            </a:r>
            <a:r>
              <a:rPr lang="en-US" altLang="ko-KR" sz="1050" b="1" dirty="0">
                <a:solidFill>
                  <a:schemeClr val="tx1"/>
                </a:solidFill>
                <a:latin typeface="Arial" panose="020B0604020202020204" pitchFamily="34" charset="0"/>
                <a:cs typeface="Arial" panose="020B0604020202020204" pitchFamily="34" charset="0"/>
              </a:rPr>
              <a:t>Backup</a:t>
            </a:r>
            <a:endParaRPr lang="en-US" altLang="en-US" sz="1050" b="1" dirty="0">
              <a:solidFill>
                <a:schemeClr val="tx1"/>
              </a:solidFill>
              <a:latin typeface="Arial" panose="020B0604020202020204" pitchFamily="34" charset="0"/>
              <a:cs typeface="Arial" panose="020B0604020202020204" pitchFamily="34" charset="0"/>
            </a:endParaRPr>
          </a:p>
          <a:p>
            <a:r>
              <a:rPr lang="en-US" altLang="ko-KR" sz="1050" dirty="0">
                <a:solidFill>
                  <a:schemeClr val="tx1"/>
                </a:solidFill>
                <a:latin typeface="Arial" panose="020B0604020202020204" pitchFamily="34" charset="0"/>
                <a:cs typeface="Arial" panose="020B0604020202020204" pitchFamily="34" charset="0"/>
              </a:rPr>
              <a:t>You can backup with a </a:t>
            </a:r>
            <a:r>
              <a:rPr lang="en-US" altLang="ko-KR" sz="1050" dirty="0" err="1">
                <a:solidFill>
                  <a:schemeClr val="tx1"/>
                </a:solidFill>
                <a:latin typeface="Arial" panose="020B0604020202020204" pitchFamily="34" charset="0"/>
                <a:cs typeface="Arial" panose="020B0604020202020204" pitchFamily="34" charset="0"/>
              </a:rPr>
              <a:t>versitile</a:t>
            </a:r>
            <a:r>
              <a:rPr lang="en-US" altLang="ko-KR" sz="1050" dirty="0">
                <a:solidFill>
                  <a:schemeClr val="tx1"/>
                </a:solidFill>
                <a:latin typeface="Arial" panose="020B0604020202020204" pitchFamily="34" charset="0"/>
                <a:cs typeface="Arial" panose="020B0604020202020204" pitchFamily="34" charset="0"/>
              </a:rPr>
              <a:t> external USB devices.</a:t>
            </a:r>
            <a:r>
              <a:rPr lang="en-US" altLang="en-US" sz="1050" dirty="0">
                <a:solidFill>
                  <a:schemeClr val="tx1"/>
                </a:solidFill>
                <a:latin typeface="Arial" panose="020B0604020202020204" pitchFamily="34" charset="0"/>
                <a:cs typeface="Arial" panose="020B0604020202020204" pitchFamily="34" charset="0"/>
              </a:rPr>
              <a:t> </a:t>
            </a:r>
          </a:p>
          <a:p>
            <a:endParaRPr lang="en-US" altLang="ko-KR" sz="1050" dirty="0">
              <a:solidFill>
                <a:schemeClr val="tx1"/>
              </a:solidFill>
              <a:latin typeface="Arial" panose="020B0604020202020204" pitchFamily="34" charset="0"/>
              <a:cs typeface="Arial" panose="020B0604020202020204" pitchFamily="34" charset="0"/>
            </a:endParaRPr>
          </a:p>
          <a:p>
            <a:r>
              <a:rPr lang="en-US" altLang="en-US" sz="1050" b="1" dirty="0">
                <a:solidFill>
                  <a:schemeClr val="tx1"/>
                </a:solidFill>
                <a:latin typeface="Arial" panose="020B0604020202020204" pitchFamily="34" charset="0"/>
                <a:cs typeface="Arial" panose="020B0604020202020204" pitchFamily="34" charset="0"/>
              </a:rPr>
              <a:t>8) </a:t>
            </a:r>
            <a:r>
              <a:rPr lang="en-US" altLang="ko-KR" sz="1050" b="1" dirty="0">
                <a:solidFill>
                  <a:schemeClr val="tx1"/>
                </a:solidFill>
                <a:latin typeface="Arial" panose="020B0604020202020204" pitchFamily="34" charset="0"/>
                <a:cs typeface="Arial" panose="020B0604020202020204" pitchFamily="34" charset="0"/>
              </a:rPr>
              <a:t>Audio</a:t>
            </a:r>
            <a:r>
              <a:rPr lang="en-US" altLang="en-US" sz="1050" b="1" dirty="0">
                <a:solidFill>
                  <a:schemeClr val="tx1"/>
                </a:solidFill>
                <a:latin typeface="Arial" panose="020B0604020202020204" pitchFamily="34" charset="0"/>
                <a:cs typeface="Arial" panose="020B0604020202020204" pitchFamily="34" charset="0"/>
              </a:rPr>
              <a:t> recording</a:t>
            </a:r>
          </a:p>
          <a:p>
            <a:r>
              <a:rPr lang="en-US" altLang="en-US" sz="1050" dirty="0">
                <a:solidFill>
                  <a:schemeClr val="tx1"/>
                </a:solidFill>
                <a:latin typeface="Arial" panose="020B0604020202020204" pitchFamily="34" charset="0"/>
                <a:cs typeface="Arial" panose="020B0604020202020204" pitchFamily="34" charset="0"/>
              </a:rPr>
              <a:t>You can record </a:t>
            </a:r>
            <a:r>
              <a:rPr lang="en-US" altLang="en-US" sz="1050" dirty="0" smtClean="0">
                <a:solidFill>
                  <a:schemeClr val="tx1"/>
                </a:solidFill>
                <a:latin typeface="Arial" panose="020B0604020202020204" pitchFamily="34" charset="0"/>
                <a:cs typeface="Arial" panose="020B0604020202020204" pitchFamily="34" charset="0"/>
              </a:rPr>
              <a:t>all</a:t>
            </a:r>
            <a:r>
              <a:rPr lang="en-US" altLang="ko-KR" sz="1050" dirty="0" smtClean="0">
                <a:solidFill>
                  <a:schemeClr val="tx1"/>
                </a:solidFill>
                <a:latin typeface="Arial" panose="020B0604020202020204" pitchFamily="34" charset="0"/>
                <a:cs typeface="Arial" panose="020B0604020202020204" pitchFamily="34" charset="0"/>
              </a:rPr>
              <a:t> </a:t>
            </a:r>
            <a:r>
              <a:rPr lang="en-US" altLang="en-US" sz="1050" dirty="0">
                <a:solidFill>
                  <a:schemeClr val="tx1"/>
                </a:solidFill>
                <a:latin typeface="Arial" panose="020B0604020202020204" pitchFamily="34" charset="0"/>
                <a:cs typeface="Arial" panose="020B0604020202020204" pitchFamily="34" charset="0"/>
              </a:rPr>
              <a:t>sound inputs simultaneously. Moreover, you can listen</a:t>
            </a:r>
            <a:r>
              <a:rPr lang="en-US" altLang="ko-KR" sz="1050" dirty="0">
                <a:solidFill>
                  <a:schemeClr val="tx1"/>
                </a:solidFill>
                <a:latin typeface="Arial" panose="020B0604020202020204" pitchFamily="34" charset="0"/>
                <a:cs typeface="Arial" panose="020B0604020202020204" pitchFamily="34" charset="0"/>
              </a:rPr>
              <a:t> </a:t>
            </a:r>
            <a:r>
              <a:rPr lang="en-US" altLang="en-US" sz="1050" dirty="0">
                <a:solidFill>
                  <a:schemeClr val="tx1"/>
                </a:solidFill>
                <a:latin typeface="Arial" panose="020B0604020202020204" pitchFamily="34" charset="0"/>
                <a:cs typeface="Arial" panose="020B0604020202020204" pitchFamily="34" charset="0"/>
              </a:rPr>
              <a:t> to the </a:t>
            </a:r>
            <a:r>
              <a:rPr lang="en-US" altLang="en-US" sz="1050" dirty="0" smtClean="0">
                <a:solidFill>
                  <a:schemeClr val="tx1"/>
                </a:solidFill>
                <a:latin typeface="Arial" panose="020B0604020202020204" pitchFamily="34" charset="0"/>
                <a:cs typeface="Arial" panose="020B0604020202020204" pitchFamily="34" charset="0"/>
              </a:rPr>
              <a:t>sound </a:t>
            </a:r>
            <a:r>
              <a:rPr lang="en-US" altLang="en-US" sz="1050" dirty="0">
                <a:solidFill>
                  <a:schemeClr val="tx1"/>
                </a:solidFill>
                <a:latin typeface="Arial" panose="020B0604020202020204" pitchFamily="34" charset="0"/>
                <a:cs typeface="Arial" panose="020B0604020202020204" pitchFamily="34" charset="0"/>
              </a:rPr>
              <a:t>in search and live monitoring and play mode. </a:t>
            </a:r>
          </a:p>
          <a:p>
            <a:endParaRPr lang="en-US" altLang="ko-KR" sz="1050" dirty="0">
              <a:solidFill>
                <a:schemeClr val="tx1"/>
              </a:solidFill>
              <a:latin typeface="Arial" panose="020B0604020202020204" pitchFamily="34" charset="0"/>
              <a:cs typeface="Arial" panose="020B0604020202020204" pitchFamily="34" charset="0"/>
            </a:endParaRPr>
          </a:p>
          <a:p>
            <a:r>
              <a:rPr lang="en-US" altLang="ko-KR" sz="1050" b="1" dirty="0">
                <a:solidFill>
                  <a:schemeClr val="tx1"/>
                </a:solidFill>
                <a:latin typeface="Arial" panose="020B0604020202020204" pitchFamily="34" charset="0"/>
                <a:cs typeface="Arial" panose="020B0604020202020204" pitchFamily="34" charset="0"/>
              </a:rPr>
              <a:t>9</a:t>
            </a:r>
            <a:r>
              <a:rPr lang="en-US" altLang="en-US" sz="1050" b="1" dirty="0">
                <a:solidFill>
                  <a:schemeClr val="tx1"/>
                </a:solidFill>
                <a:latin typeface="Arial" panose="020B0604020202020204" pitchFamily="34" charset="0"/>
                <a:cs typeface="Arial" panose="020B0604020202020204" pitchFamily="34" charset="0"/>
              </a:rPr>
              <a:t>) Various recording methods</a:t>
            </a:r>
          </a:p>
          <a:p>
            <a:r>
              <a:rPr lang="en-US" altLang="en-US" sz="1050" dirty="0">
                <a:solidFill>
                  <a:schemeClr val="tx1"/>
                </a:solidFill>
                <a:latin typeface="Arial" panose="020B0604020202020204" pitchFamily="34" charset="0"/>
                <a:cs typeface="Arial" panose="020B0604020202020204" pitchFamily="34" charset="0"/>
              </a:rPr>
              <a:t>This provides convenient use with manual recording, recording by dates and days, </a:t>
            </a:r>
            <a:r>
              <a:rPr lang="en-US" altLang="en-US" sz="1050" dirty="0" smtClean="0">
                <a:solidFill>
                  <a:schemeClr val="tx1"/>
                </a:solidFill>
                <a:latin typeface="Arial" panose="020B0604020202020204" pitchFamily="34" charset="0"/>
                <a:cs typeface="Arial" panose="020B0604020202020204" pitchFamily="34" charset="0"/>
              </a:rPr>
              <a:t>hourly </a:t>
            </a:r>
            <a:r>
              <a:rPr lang="en-US" altLang="en-US" sz="1050" dirty="0">
                <a:solidFill>
                  <a:schemeClr val="tx1"/>
                </a:solidFill>
                <a:latin typeface="Arial" panose="020B0604020202020204" pitchFamily="34" charset="0"/>
                <a:cs typeface="Arial" panose="020B0604020202020204" pitchFamily="34" charset="0"/>
              </a:rPr>
              <a:t>schedule recording, sensor and motion detection event recording and </a:t>
            </a:r>
            <a:endParaRPr lang="en-US" altLang="en-US" sz="1050" dirty="0" smtClean="0">
              <a:solidFill>
                <a:schemeClr val="tx1"/>
              </a:solidFill>
              <a:latin typeface="Arial" panose="020B0604020202020204" pitchFamily="34" charset="0"/>
              <a:cs typeface="Arial" panose="020B0604020202020204" pitchFamily="34" charset="0"/>
            </a:endParaRPr>
          </a:p>
          <a:p>
            <a:r>
              <a:rPr lang="en-US" altLang="en-US" sz="1050" dirty="0" smtClean="0">
                <a:solidFill>
                  <a:schemeClr val="tx1"/>
                </a:solidFill>
                <a:latin typeface="Arial" panose="020B0604020202020204" pitchFamily="34" charset="0"/>
                <a:cs typeface="Arial" panose="020B0604020202020204" pitchFamily="34" charset="0"/>
              </a:rPr>
              <a:t>others </a:t>
            </a:r>
            <a:r>
              <a:rPr lang="en-US" altLang="en-US" sz="1050" dirty="0">
                <a:solidFill>
                  <a:schemeClr val="tx1"/>
                </a:solidFill>
                <a:latin typeface="Arial" panose="020B0604020202020204" pitchFamily="34" charset="0"/>
                <a:cs typeface="Arial" panose="020B0604020202020204" pitchFamily="34" charset="0"/>
              </a:rPr>
              <a:t>to enable unmanned monitoring. </a:t>
            </a:r>
            <a:endParaRPr lang="en-US" altLang="ko-KR" sz="1050" dirty="0">
              <a:solidFill>
                <a:schemeClr val="tx1"/>
              </a:solidFill>
              <a:latin typeface="Arial" panose="020B0604020202020204" pitchFamily="34" charset="0"/>
              <a:cs typeface="Arial" panose="020B0604020202020204" pitchFamily="34" charset="0"/>
            </a:endParaRPr>
          </a:p>
          <a:p>
            <a:endParaRPr lang="en-US" altLang="ko-KR" sz="1050" dirty="0">
              <a:solidFill>
                <a:schemeClr val="tx1"/>
              </a:solidFill>
              <a:latin typeface="Arial" panose="020B0604020202020204" pitchFamily="34" charset="0"/>
              <a:cs typeface="Arial" panose="020B0604020202020204" pitchFamily="34" charset="0"/>
            </a:endParaRPr>
          </a:p>
          <a:p>
            <a:r>
              <a:rPr lang="en-US" altLang="en-US" sz="1050" b="1" dirty="0">
                <a:solidFill>
                  <a:schemeClr val="tx1"/>
                </a:solidFill>
                <a:latin typeface="Arial" panose="020B0604020202020204" pitchFamily="34" charset="0"/>
                <a:cs typeface="Arial" panose="020B0604020202020204" pitchFamily="34" charset="0"/>
              </a:rPr>
              <a:t>1</a:t>
            </a:r>
            <a:r>
              <a:rPr lang="en-US" altLang="ko-KR" sz="1050" b="1" dirty="0">
                <a:solidFill>
                  <a:schemeClr val="tx1"/>
                </a:solidFill>
                <a:latin typeface="Arial" panose="020B0604020202020204" pitchFamily="34" charset="0"/>
                <a:cs typeface="Arial" panose="020B0604020202020204" pitchFamily="34" charset="0"/>
              </a:rPr>
              <a:t>0</a:t>
            </a:r>
            <a:r>
              <a:rPr lang="en-US" altLang="en-US" sz="1050" b="1" dirty="0">
                <a:solidFill>
                  <a:schemeClr val="tx1"/>
                </a:solidFill>
                <a:latin typeface="Arial" panose="020B0604020202020204" pitchFamily="34" charset="0"/>
                <a:cs typeface="Arial" panose="020B0604020202020204" pitchFamily="34" charset="0"/>
              </a:rPr>
              <a:t>) Various total monitoring features</a:t>
            </a:r>
          </a:p>
          <a:p>
            <a:r>
              <a:rPr lang="en-US" altLang="en-US" sz="1050" dirty="0">
                <a:solidFill>
                  <a:schemeClr val="tx1"/>
                </a:solidFill>
                <a:latin typeface="Arial" panose="020B0604020202020204" pitchFamily="34" charset="0"/>
                <a:cs typeface="Arial" panose="020B0604020202020204" pitchFamily="34" charset="0"/>
              </a:rPr>
              <a:t>You can cover any security scenario through various sensor inputs and contact </a:t>
            </a:r>
            <a:endParaRPr lang="en-US" altLang="en-US" sz="1050" dirty="0" smtClean="0">
              <a:solidFill>
                <a:schemeClr val="tx1"/>
              </a:solidFill>
              <a:latin typeface="Arial" panose="020B0604020202020204" pitchFamily="34" charset="0"/>
              <a:cs typeface="Arial" panose="020B0604020202020204" pitchFamily="34" charset="0"/>
            </a:endParaRPr>
          </a:p>
          <a:p>
            <a:r>
              <a:rPr lang="en-US" altLang="en-US" sz="1050" dirty="0" smtClean="0">
                <a:solidFill>
                  <a:schemeClr val="tx1"/>
                </a:solidFill>
                <a:latin typeface="Arial" panose="020B0604020202020204" pitchFamily="34" charset="0"/>
                <a:cs typeface="Arial" panose="020B0604020202020204" pitchFamily="34" charset="0"/>
              </a:rPr>
              <a:t>output </a:t>
            </a:r>
            <a:r>
              <a:rPr lang="en-US" altLang="en-US" sz="1050" dirty="0">
                <a:solidFill>
                  <a:schemeClr val="tx1"/>
                </a:solidFill>
                <a:latin typeface="Arial" panose="020B0604020202020204" pitchFamily="34" charset="0"/>
                <a:cs typeface="Arial" panose="020B0604020202020204" pitchFamily="34" charset="0"/>
              </a:rPr>
              <a:t>control. </a:t>
            </a:r>
          </a:p>
        </p:txBody>
      </p:sp>
      <p:sp>
        <p:nvSpPr>
          <p:cNvPr id="9" name="Text Box 6"/>
          <p:cNvSpPr txBox="1">
            <a:spLocks noChangeArrowheads="1"/>
          </p:cNvSpPr>
          <p:nvPr/>
        </p:nvSpPr>
        <p:spPr bwMode="auto">
          <a:xfrm>
            <a:off x="2808288" y="482600"/>
            <a:ext cx="3052762"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1  Product Introduction</a:t>
            </a:r>
          </a:p>
        </p:txBody>
      </p:sp>
      <p:sp>
        <p:nvSpPr>
          <p:cNvPr id="10" name="AutoShape 4"/>
          <p:cNvSpPr>
            <a:spLocks noChangeArrowheads="1"/>
          </p:cNvSpPr>
          <p:nvPr/>
        </p:nvSpPr>
        <p:spPr bwMode="auto">
          <a:xfrm>
            <a:off x="790677" y="839798"/>
            <a:ext cx="3455988" cy="360362"/>
          </a:xfrm>
          <a:prstGeom prst="roundRect">
            <a:avLst>
              <a:gd name="adj" fmla="val 16667"/>
            </a:avLst>
          </a:prstGeom>
          <a:solidFill>
            <a:schemeClr val="accent1"/>
          </a:solidFill>
          <a:ln w="9525">
            <a:solidFill>
              <a:schemeClr val="tx1"/>
            </a:solidFill>
            <a:round/>
            <a:headEnd/>
            <a:tailEnd/>
          </a:ln>
        </p:spPr>
        <p:txBody>
          <a:bodyPr wrap="none" anchor="ctr"/>
          <a:lstStyle/>
          <a:p>
            <a:pPr>
              <a:spcBef>
                <a:spcPct val="50000"/>
              </a:spcBef>
            </a:pPr>
            <a:r>
              <a:rPr lang="en-US" altLang="en-US" sz="1400" b="1" dirty="0" smtClean="0">
                <a:solidFill>
                  <a:schemeClr val="tx1"/>
                </a:solidFill>
                <a:latin typeface="Arial" charset="0"/>
              </a:rPr>
              <a:t>1-2. </a:t>
            </a:r>
            <a:r>
              <a:rPr lang="en-US" altLang="en-US" sz="1400" b="1" dirty="0">
                <a:solidFill>
                  <a:schemeClr val="tx1"/>
                </a:solidFill>
                <a:latin typeface="Arial" charset="0"/>
              </a:rPr>
              <a:t>Product Characteristics</a:t>
            </a:r>
            <a:endParaRPr lang="en-US" altLang="ko-KR" sz="1400" b="1" dirty="0">
              <a:solidFill>
                <a:schemeClr val="tx1"/>
              </a:solidFill>
              <a:latin typeface="Arial"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슬라이드 번호 개체 틀 1"/>
          <p:cNvSpPr>
            <a:spLocks noGrp="1"/>
          </p:cNvSpPr>
          <p:nvPr>
            <p:ph type="sldNum" sz="quarter" idx="10"/>
          </p:nvPr>
        </p:nvSpPr>
        <p:spPr/>
        <p:txBody>
          <a:bodyPr/>
          <a:lstStyle/>
          <a:p>
            <a:fld id="{89B6F9E2-F4A6-4DDA-921B-909B823ED24A}" type="slidenum">
              <a:rPr lang="en-US" altLang="ko-KR"/>
              <a:pPr/>
              <a:t>60</a:t>
            </a:fld>
            <a:endParaRPr lang="en-US" altLang="ko-KR"/>
          </a:p>
        </p:txBody>
      </p:sp>
      <p:sp>
        <p:nvSpPr>
          <p:cNvPr id="8" name="Text Box 70"/>
          <p:cNvSpPr txBox="1">
            <a:spLocks noChangeArrowheads="1"/>
          </p:cNvSpPr>
          <p:nvPr/>
        </p:nvSpPr>
        <p:spPr bwMode="auto">
          <a:xfrm>
            <a:off x="720725" y="841826"/>
            <a:ext cx="4968875" cy="1615827"/>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9</a:t>
            </a:r>
            <a:r>
              <a:rPr lang="en-US" altLang="ko-KR" b="1" dirty="0" smtClean="0">
                <a:solidFill>
                  <a:schemeClr val="tx1"/>
                </a:solidFill>
                <a:latin typeface="Arial" panose="020B0604020202020204" pitchFamily="34" charset="0"/>
                <a:cs typeface="Arial" panose="020B0604020202020204" pitchFamily="34" charset="0"/>
              </a:rPr>
              <a:t>) Controller</a:t>
            </a:r>
          </a:p>
          <a:p>
            <a:r>
              <a:rPr lang="en-US" altLang="ko-KR" dirty="0">
                <a:solidFill>
                  <a:schemeClr val="tx1"/>
                </a:solidFill>
                <a:latin typeface="Arial" panose="020B0604020202020204" pitchFamily="34" charset="0"/>
                <a:cs typeface="Arial" panose="020B0604020202020204" pitchFamily="34" charset="0"/>
              </a:rPr>
              <a:t>This sets the ID of remote control. If you have many </a:t>
            </a:r>
            <a:r>
              <a:rPr lang="en-US" altLang="ko-KR" dirty="0" smtClean="0">
                <a:solidFill>
                  <a:schemeClr val="tx1"/>
                </a:solidFill>
                <a:latin typeface="Arial" panose="020B0604020202020204" pitchFamily="34" charset="0"/>
                <a:cs typeface="Arial" panose="020B0604020202020204" pitchFamily="34" charset="0"/>
              </a:rPr>
              <a:t>DVRs </a:t>
            </a:r>
            <a:r>
              <a:rPr lang="en-US" altLang="ko-KR" dirty="0">
                <a:solidFill>
                  <a:schemeClr val="tx1"/>
                </a:solidFill>
                <a:latin typeface="Arial" panose="020B0604020202020204" pitchFamily="34" charset="0"/>
                <a:cs typeface="Arial" panose="020B0604020202020204" pitchFamily="34" charset="0"/>
              </a:rPr>
              <a:t>in the same place, you can control separately the </a:t>
            </a:r>
            <a:r>
              <a:rPr lang="en-US" altLang="ko-KR" dirty="0" smtClean="0">
                <a:solidFill>
                  <a:schemeClr val="tx1"/>
                </a:solidFill>
                <a:latin typeface="Arial" panose="020B0604020202020204" pitchFamily="34" charset="0"/>
                <a:cs typeface="Arial" panose="020B0604020202020204" pitchFamily="34" charset="0"/>
              </a:rPr>
              <a:t>DVR </a:t>
            </a:r>
            <a:r>
              <a:rPr lang="en-US" altLang="ko-KR" dirty="0">
                <a:solidFill>
                  <a:schemeClr val="tx1"/>
                </a:solidFill>
                <a:latin typeface="Arial" panose="020B0604020202020204" pitchFamily="34" charset="0"/>
                <a:cs typeface="Arial" panose="020B0604020202020204" pitchFamily="34" charset="0"/>
              </a:rPr>
              <a:t>by different remote control ID.  </a:t>
            </a:r>
          </a:p>
          <a:p>
            <a:endParaRPr lang="en-US" altLang="ko-KR" b="1" dirty="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v"/>
            </a:pPr>
            <a:r>
              <a:rPr lang="en-US" altLang="ko-KR" dirty="0">
                <a:solidFill>
                  <a:schemeClr val="tx1"/>
                </a:solidFill>
                <a:latin typeface="Arial" panose="020B0604020202020204" pitchFamily="34" charset="0"/>
                <a:cs typeface="Arial" panose="020B0604020202020204" pitchFamily="34" charset="0"/>
              </a:rPr>
              <a:t>Remote controller </a:t>
            </a:r>
            <a:r>
              <a:rPr lang="en-US" altLang="ko-KR" dirty="0" smtClean="0">
                <a:solidFill>
                  <a:schemeClr val="tx1"/>
                </a:solidFill>
                <a:latin typeface="Arial" panose="020B0604020202020204" pitchFamily="34" charset="0"/>
                <a:cs typeface="Arial" panose="020B0604020202020204" pitchFamily="34" charset="0"/>
              </a:rPr>
              <a:t>ID setup </a:t>
            </a:r>
          </a:p>
          <a:p>
            <a:r>
              <a:rPr lang="en-US" altLang="ko-KR" dirty="0" smtClean="0">
                <a:solidFill>
                  <a:schemeClr val="tx1"/>
                </a:solidFill>
                <a:latin typeface="Arial" panose="020B0604020202020204" pitchFamily="34" charset="0"/>
                <a:cs typeface="Arial" panose="020B0604020202020204" pitchFamily="34" charset="0"/>
              </a:rPr>
              <a:t>Use </a:t>
            </a:r>
            <a:r>
              <a:rPr lang="en-US" altLang="ko-KR" dirty="0">
                <a:solidFill>
                  <a:schemeClr val="tx1"/>
                </a:solidFill>
                <a:latin typeface="Arial" panose="020B0604020202020204" pitchFamily="34" charset="0"/>
                <a:cs typeface="Arial" panose="020B0604020202020204" pitchFamily="34" charset="0"/>
              </a:rPr>
              <a:t>the ID setup and number key to set the ID of remote control on the remote controller. You may check the ID by pressing the remote control key. The ID should be the same between the </a:t>
            </a:r>
            <a:r>
              <a:rPr lang="en-US" altLang="ko-KR" dirty="0" smtClean="0">
                <a:solidFill>
                  <a:schemeClr val="tx1"/>
                </a:solidFill>
                <a:latin typeface="Arial" panose="020B0604020202020204" pitchFamily="34" charset="0"/>
                <a:cs typeface="Arial" panose="020B0604020202020204" pitchFamily="34" charset="0"/>
              </a:rPr>
              <a:t>DVR </a:t>
            </a:r>
            <a:r>
              <a:rPr lang="en-US" altLang="ko-KR" dirty="0">
                <a:solidFill>
                  <a:schemeClr val="tx1"/>
                </a:solidFill>
                <a:latin typeface="Arial" panose="020B0604020202020204" pitchFamily="34" charset="0"/>
                <a:cs typeface="Arial" panose="020B0604020202020204" pitchFamily="34" charset="0"/>
              </a:rPr>
              <a:t>and remote control.</a:t>
            </a:r>
          </a:p>
          <a:p>
            <a:r>
              <a:rPr lang="en-US" altLang="ko-KR" dirty="0">
                <a:solidFill>
                  <a:schemeClr val="tx1"/>
                </a:solidFill>
                <a:latin typeface="Arial" panose="020B0604020202020204" pitchFamily="34" charset="0"/>
                <a:cs typeface="Arial" panose="020B0604020202020204" pitchFamily="34" charset="0"/>
              </a:rPr>
              <a:t>And you can turn it on/off the key sound</a:t>
            </a:r>
            <a:r>
              <a:rPr lang="en-US" altLang="ko-KR" dirty="0" smtClean="0">
                <a:solidFill>
                  <a:schemeClr val="tx1"/>
                </a:solidFill>
                <a:latin typeface="Arial" panose="020B0604020202020204" pitchFamily="34" charset="0"/>
                <a:cs typeface="Arial" panose="020B0604020202020204" pitchFamily="34" charset="0"/>
              </a:rPr>
              <a:t>.</a:t>
            </a:r>
            <a:endParaRPr lang="en-US" altLang="ko-KR" dirty="0">
              <a:solidFill>
                <a:schemeClr val="tx1"/>
              </a:solidFill>
              <a:latin typeface="Arial" panose="020B0604020202020204" pitchFamily="34" charset="0"/>
              <a:cs typeface="Arial" panose="020B0604020202020204" pitchFamily="34" charset="0"/>
            </a:endParaRPr>
          </a:p>
        </p:txBody>
      </p:sp>
      <p:graphicFrame>
        <p:nvGraphicFramePr>
          <p:cNvPr id="11" name="Group 71"/>
          <p:cNvGraphicFramePr>
            <a:graphicFrameLocks noGrp="1"/>
          </p:cNvGraphicFramePr>
          <p:nvPr>
            <p:extLst/>
          </p:nvPr>
        </p:nvGraphicFramePr>
        <p:xfrm>
          <a:off x="753383" y="6585941"/>
          <a:ext cx="4968875" cy="487680"/>
        </p:xfrm>
        <a:graphic>
          <a:graphicData uri="http://schemas.openxmlformats.org/drawingml/2006/table">
            <a:tbl>
              <a:tblPr/>
              <a:tblGrid>
                <a:gridCol w="2322296"/>
                <a:gridCol w="2646579"/>
              </a:tblGrid>
              <a:tr h="0">
                <a:tc>
                  <a:txBody>
                    <a:bodyPr/>
                    <a:lstStyle/>
                    <a:p>
                      <a:pPr marL="0" marR="0" lvl="0" indent="0" algn="ctr" defTabSz="914400" rtl="0" eaLnBrk="1" fontAlgn="b"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Remote Controller ID</a:t>
                      </a:r>
                      <a:endParaRPr kumimoji="1" lang="ko-KR" altLang="en-US"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All, 00 ~99</a:t>
                      </a:r>
                    </a:p>
                  </a:txBody>
                  <a:tcPr anchor="b"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b"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Key Buzzer</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ON / OFF</a:t>
                      </a:r>
                    </a:p>
                  </a:txBody>
                  <a:tcPr anchor="b"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14"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15" name="그림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78" y="2664036"/>
            <a:ext cx="4887883" cy="2743200"/>
          </a:xfrm>
          <a:prstGeom prst="rect">
            <a:avLst/>
          </a:prstGeom>
        </p:spPr>
      </p:pic>
    </p:spTree>
    <p:extLst>
      <p:ext uri="{BB962C8B-B14F-4D97-AF65-F5344CB8AC3E}">
        <p14:creationId xmlns:p14="http://schemas.microsoft.com/office/powerpoint/2010/main" val="387303179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슬라이드 번호 개체 틀 1"/>
          <p:cNvSpPr>
            <a:spLocks noGrp="1"/>
          </p:cNvSpPr>
          <p:nvPr>
            <p:ph type="sldNum" sz="quarter" idx="10"/>
          </p:nvPr>
        </p:nvSpPr>
        <p:spPr/>
        <p:txBody>
          <a:bodyPr/>
          <a:lstStyle/>
          <a:p>
            <a:fld id="{89B6F9E2-F4A6-4DDA-921B-909B823ED24A}" type="slidenum">
              <a:rPr lang="en-US" altLang="ko-KR"/>
              <a:pPr/>
              <a:t>61</a:t>
            </a:fld>
            <a:endParaRPr lang="en-US" altLang="ko-KR" dirty="0"/>
          </a:p>
        </p:txBody>
      </p:sp>
      <p:sp>
        <p:nvSpPr>
          <p:cNvPr id="8" name="Text Box 13"/>
          <p:cNvSpPr txBox="1">
            <a:spLocks noChangeArrowheads="1"/>
          </p:cNvSpPr>
          <p:nvPr/>
        </p:nvSpPr>
        <p:spPr bwMode="auto">
          <a:xfrm>
            <a:off x="828675" y="1158989"/>
            <a:ext cx="5003800" cy="769441"/>
          </a:xfrm>
          <a:prstGeom prst="rect">
            <a:avLst/>
          </a:prstGeom>
          <a:noFill/>
          <a:ln w="9525">
            <a:noFill/>
            <a:miter lim="800000"/>
            <a:headEnd/>
            <a:tailEnd/>
          </a:ln>
          <a:effectLst/>
        </p:spPr>
        <p:txBody>
          <a:bodyPr wrap="square">
            <a:spAutoFit/>
          </a:bodyPr>
          <a:lstStyle/>
          <a:p>
            <a:r>
              <a:rPr lang="en-US" altLang="ko-KR" b="1" dirty="0" smtClean="0">
                <a:solidFill>
                  <a:schemeClr val="tx1"/>
                </a:solidFill>
                <a:latin typeface="Arial" panose="020B0604020202020204" pitchFamily="34" charset="0"/>
                <a:cs typeface="Arial" panose="020B0604020202020204" pitchFamily="34" charset="0"/>
              </a:rPr>
              <a:t>4-1) Sensor In</a:t>
            </a:r>
            <a:endParaRPr lang="en-US" altLang="ko-KR" b="1" dirty="0">
              <a:solidFill>
                <a:schemeClr val="tx1"/>
              </a:solidFill>
              <a:latin typeface="Arial" panose="020B0604020202020204" pitchFamily="34" charset="0"/>
              <a:cs typeface="Arial" panose="020B0604020202020204" pitchFamily="34" charset="0"/>
            </a:endParaRPr>
          </a:p>
          <a:p>
            <a:endParaRPr lang="en-US" altLang="ko-KR" dirty="0" smtClean="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You can choose the action after sensor in between relay, buzzer sound and pop up. Also you can choose more than one action</a:t>
            </a:r>
            <a:r>
              <a:rPr lang="en-US" altLang="ko-KR" dirty="0" smtClean="0">
                <a:solidFill>
                  <a:schemeClr val="tx1"/>
                </a:solidFill>
                <a:latin typeface="Arial" panose="020B0604020202020204" pitchFamily="34" charset="0"/>
                <a:cs typeface="Arial" panose="020B0604020202020204" pitchFamily="34" charset="0"/>
              </a:rPr>
              <a:t>.</a:t>
            </a:r>
            <a:endParaRPr lang="en-US" altLang="ko-KR" dirty="0">
              <a:solidFill>
                <a:schemeClr val="tx1"/>
              </a:solidFill>
              <a:latin typeface="Arial" panose="020B0604020202020204" pitchFamily="34" charset="0"/>
              <a:cs typeface="Arial" panose="020B0604020202020204" pitchFamily="34" charset="0"/>
            </a:endParaRPr>
          </a:p>
        </p:txBody>
      </p:sp>
      <p:sp>
        <p:nvSpPr>
          <p:cNvPr id="9" name="Text Box 12"/>
          <p:cNvSpPr txBox="1">
            <a:spLocks noChangeArrowheads="1"/>
          </p:cNvSpPr>
          <p:nvPr/>
        </p:nvSpPr>
        <p:spPr bwMode="auto">
          <a:xfrm>
            <a:off x="827799" y="5561624"/>
            <a:ext cx="4968875" cy="430887"/>
          </a:xfrm>
          <a:prstGeom prst="rect">
            <a:avLst/>
          </a:prstGeom>
          <a:noFill/>
          <a:ln w="9525">
            <a:noFill/>
            <a:miter lim="800000"/>
            <a:headEnd/>
            <a:tailEnd/>
          </a:ln>
          <a:effectLst/>
        </p:spPr>
        <p:txBody>
          <a:bodyPr>
            <a:spAutoFit/>
          </a:bodyPr>
          <a:lstStyle/>
          <a:p>
            <a:pPr marL="171450" indent="-171450">
              <a:buFont typeface="Arial" panose="020B0604020202020204" pitchFamily="34" charset="0"/>
              <a:buChar char="•"/>
            </a:pPr>
            <a:r>
              <a:rPr lang="en-US" altLang="ko-KR" dirty="0" smtClean="0">
                <a:solidFill>
                  <a:schemeClr val="tx1"/>
                </a:solidFill>
                <a:latin typeface="Arial" panose="020B0604020202020204" pitchFamily="34" charset="0"/>
                <a:cs typeface="Arial" panose="020B0604020202020204" pitchFamily="34" charset="0"/>
              </a:rPr>
              <a:t>Choose a sensor connected to a channel.</a:t>
            </a:r>
          </a:p>
          <a:p>
            <a:pPr marL="171450" indent="-171450">
              <a:buFont typeface="Arial" panose="020B0604020202020204" pitchFamily="34" charset="0"/>
              <a:buChar char="•"/>
            </a:pPr>
            <a:r>
              <a:rPr lang="en-US" altLang="ko-KR" dirty="0" smtClean="0">
                <a:solidFill>
                  <a:schemeClr val="tx1"/>
                </a:solidFill>
                <a:latin typeface="Arial" panose="020B0604020202020204" pitchFamily="34" charset="0"/>
                <a:cs typeface="Arial" panose="020B0604020202020204" pitchFamily="34" charset="0"/>
              </a:rPr>
              <a:t>If a sensor does not work, please check again the sensor type.</a:t>
            </a:r>
          </a:p>
        </p:txBody>
      </p:sp>
      <p:sp>
        <p:nvSpPr>
          <p:cNvPr id="11"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13" name="Text Box 13"/>
          <p:cNvSpPr txBox="1">
            <a:spLocks noChangeArrowheads="1"/>
          </p:cNvSpPr>
          <p:nvPr/>
        </p:nvSpPr>
        <p:spPr bwMode="auto">
          <a:xfrm>
            <a:off x="792163" y="801688"/>
            <a:ext cx="4968875" cy="260350"/>
          </a:xfrm>
          <a:prstGeom prst="rect">
            <a:avLst/>
          </a:prstGeom>
          <a:noFill/>
          <a:ln w="9525">
            <a:noFill/>
            <a:miter lim="800000"/>
            <a:headEnd/>
            <a:tailEnd/>
          </a:ln>
          <a:effectLst/>
        </p:spPr>
        <p:txBody>
          <a:bodyPr>
            <a:spAutoFit/>
          </a:bodyPr>
          <a:lstStyle/>
          <a:p>
            <a:r>
              <a:rPr lang="en-US" altLang="en-US" b="1" dirty="0" smtClean="0">
                <a:solidFill>
                  <a:schemeClr val="tx1"/>
                </a:solidFill>
                <a:latin typeface="Arial" panose="020B0604020202020204" pitchFamily="34" charset="0"/>
                <a:cs typeface="Arial" panose="020B0604020202020204" pitchFamily="34" charset="0"/>
              </a:rPr>
              <a:t>3-</a:t>
            </a:r>
            <a:r>
              <a:rPr lang="en-US" altLang="ko-KR" b="1" dirty="0" smtClean="0">
                <a:solidFill>
                  <a:schemeClr val="tx1"/>
                </a:solidFill>
                <a:latin typeface="Arial" panose="020B0604020202020204" pitchFamily="34" charset="0"/>
                <a:cs typeface="Arial" panose="020B0604020202020204" pitchFamily="34" charset="0"/>
              </a:rPr>
              <a:t>4</a:t>
            </a:r>
            <a:r>
              <a:rPr lang="en-US" altLang="en-US" b="1" dirty="0" smtClean="0">
                <a:solidFill>
                  <a:schemeClr val="tx1"/>
                </a:solidFill>
                <a:latin typeface="Arial" panose="020B0604020202020204" pitchFamily="34" charset="0"/>
                <a:cs typeface="Arial" panose="020B0604020202020204" pitchFamily="34" charset="0"/>
              </a:rPr>
              <a:t>-</a:t>
            </a:r>
            <a:r>
              <a:rPr lang="en-US" altLang="ko-KR" b="1" dirty="0" smtClean="0">
                <a:solidFill>
                  <a:schemeClr val="tx1"/>
                </a:solidFill>
                <a:latin typeface="Arial" panose="020B0604020202020204" pitchFamily="34" charset="0"/>
                <a:cs typeface="Arial" panose="020B0604020202020204" pitchFamily="34" charset="0"/>
              </a:rPr>
              <a:t>4</a:t>
            </a:r>
            <a:r>
              <a:rPr lang="en-US" altLang="en-US" b="1" dirty="0" smtClean="0">
                <a:solidFill>
                  <a:schemeClr val="tx1"/>
                </a:solidFill>
                <a:latin typeface="Arial" panose="020B0604020202020204" pitchFamily="34" charset="0"/>
                <a:cs typeface="Arial" panose="020B0604020202020204" pitchFamily="34" charset="0"/>
              </a:rPr>
              <a:t>. Alarm</a:t>
            </a:r>
            <a:endParaRPr lang="en-US" altLang="ko-KR" b="1" dirty="0">
              <a:solidFill>
                <a:schemeClr val="tx1"/>
              </a:solidFill>
              <a:latin typeface="Arial" panose="020B0604020202020204" pitchFamily="34" charset="0"/>
              <a:cs typeface="Arial" panose="020B0604020202020204" pitchFamily="34" charset="0"/>
            </a:endParaRPr>
          </a:p>
        </p:txBody>
      </p:sp>
      <p:pic>
        <p:nvPicPr>
          <p:cNvPr id="14" name="그림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814" y="2373427"/>
            <a:ext cx="4887883" cy="2743200"/>
          </a:xfrm>
          <a:prstGeom prst="rect">
            <a:avLst/>
          </a:prstGeom>
        </p:spPr>
      </p:pic>
    </p:spTree>
    <p:extLst>
      <p:ext uri="{BB962C8B-B14F-4D97-AF65-F5344CB8AC3E}">
        <p14:creationId xmlns:p14="http://schemas.microsoft.com/office/powerpoint/2010/main" val="179222331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슬라이드 번호 개체 틀 1"/>
          <p:cNvSpPr>
            <a:spLocks noGrp="1"/>
          </p:cNvSpPr>
          <p:nvPr>
            <p:ph type="sldNum" sz="quarter" idx="10"/>
          </p:nvPr>
        </p:nvSpPr>
        <p:spPr/>
        <p:txBody>
          <a:bodyPr/>
          <a:lstStyle/>
          <a:p>
            <a:fld id="{89B6F9E2-F4A6-4DDA-921B-909B823ED24A}" type="slidenum">
              <a:rPr lang="en-US" altLang="ko-KR"/>
              <a:pPr/>
              <a:t>62</a:t>
            </a:fld>
            <a:endParaRPr lang="en-US" altLang="ko-KR" dirty="0"/>
          </a:p>
        </p:txBody>
      </p:sp>
      <p:sp>
        <p:nvSpPr>
          <p:cNvPr id="8" name="Text Box 13"/>
          <p:cNvSpPr txBox="1">
            <a:spLocks noChangeArrowheads="1"/>
          </p:cNvSpPr>
          <p:nvPr/>
        </p:nvSpPr>
        <p:spPr bwMode="auto">
          <a:xfrm>
            <a:off x="828675" y="806450"/>
            <a:ext cx="4968875" cy="769441"/>
          </a:xfrm>
          <a:prstGeom prst="rect">
            <a:avLst/>
          </a:prstGeom>
          <a:noFill/>
          <a:ln w="9525">
            <a:noFill/>
            <a:miter lim="800000"/>
            <a:headEnd/>
            <a:tailEnd/>
          </a:ln>
          <a:effectLst/>
        </p:spPr>
        <p:txBody>
          <a:bodyPr>
            <a:spAutoFit/>
          </a:bodyPr>
          <a:lstStyle/>
          <a:p>
            <a:endParaRPr lang="en-US" altLang="ko-KR" dirty="0" smtClean="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Also you can choose more than one action. Furthermore you can set the preset position number by motion detection. If you </a:t>
            </a:r>
            <a:r>
              <a:rPr lang="en-US" altLang="ko-KR" dirty="0" smtClean="0">
                <a:solidFill>
                  <a:schemeClr val="tx1"/>
                </a:solidFill>
                <a:latin typeface="Arial" panose="020B0604020202020204" pitchFamily="34" charset="0"/>
                <a:cs typeface="Arial" panose="020B0604020202020204" pitchFamily="34" charset="0"/>
              </a:rPr>
              <a:t>click the </a:t>
            </a:r>
            <a:r>
              <a:rPr lang="en-US" altLang="ko-KR" dirty="0">
                <a:solidFill>
                  <a:schemeClr val="tx1"/>
                </a:solidFill>
                <a:latin typeface="Arial" panose="020B0604020202020204" pitchFamily="34" charset="0"/>
                <a:cs typeface="Arial" panose="020B0604020202020204" pitchFamily="34" charset="0"/>
              </a:rPr>
              <a:t>‘setup</a:t>
            </a:r>
            <a:r>
              <a:rPr lang="en-US" altLang="ko-KR" dirty="0" smtClean="0">
                <a:solidFill>
                  <a:schemeClr val="tx1"/>
                </a:solidFill>
                <a:latin typeface="Arial" panose="020B0604020202020204" pitchFamily="34" charset="0"/>
                <a:cs typeface="Arial" panose="020B0604020202020204" pitchFamily="34" charset="0"/>
              </a:rPr>
              <a:t>’      icon you can </a:t>
            </a:r>
            <a:r>
              <a:rPr lang="en-US" altLang="ko-KR" dirty="0">
                <a:solidFill>
                  <a:schemeClr val="tx1"/>
                </a:solidFill>
                <a:latin typeface="Arial" panose="020B0604020202020204" pitchFamily="34" charset="0"/>
                <a:cs typeface="Arial" panose="020B0604020202020204" pitchFamily="34" charset="0"/>
              </a:rPr>
              <a:t>see the preset screen.</a:t>
            </a:r>
          </a:p>
        </p:txBody>
      </p:sp>
      <p:sp>
        <p:nvSpPr>
          <p:cNvPr id="11"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13" name="Text Box 12"/>
          <p:cNvSpPr txBox="1">
            <a:spLocks noChangeArrowheads="1"/>
          </p:cNvSpPr>
          <p:nvPr/>
        </p:nvSpPr>
        <p:spPr bwMode="auto">
          <a:xfrm>
            <a:off x="791725" y="7370506"/>
            <a:ext cx="4968875" cy="261610"/>
          </a:xfrm>
          <a:prstGeom prst="rect">
            <a:avLst/>
          </a:prstGeom>
          <a:noFill/>
          <a:ln w="9525">
            <a:noFill/>
            <a:miter lim="800000"/>
            <a:headEnd/>
            <a:tailEnd/>
          </a:ln>
          <a:effectLst/>
        </p:spPr>
        <p:txBody>
          <a:bodyPr>
            <a:spAutoFit/>
          </a:bodyPr>
          <a:lstStyle/>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You can assign the preset position individually by specific motion.  </a:t>
            </a:r>
          </a:p>
        </p:txBody>
      </p:sp>
      <p:pic>
        <p:nvPicPr>
          <p:cNvPr id="14" name="그림 13"/>
          <p:cNvPicPr>
            <a:picLocks noChangeAspect="1"/>
          </p:cNvPicPr>
          <p:nvPr/>
        </p:nvPicPr>
        <p:blipFill>
          <a:blip r:embed="rId2"/>
          <a:stretch>
            <a:fillRect/>
          </a:stretch>
        </p:blipFill>
        <p:spPr>
          <a:xfrm>
            <a:off x="5161597" y="1188186"/>
            <a:ext cx="142875" cy="161925"/>
          </a:xfrm>
          <a:prstGeom prst="rect">
            <a:avLst/>
          </a:prstGeom>
        </p:spPr>
      </p:pic>
      <p:pic>
        <p:nvPicPr>
          <p:cNvPr id="15" name="그림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320" y="2052877"/>
            <a:ext cx="4571683" cy="4452938"/>
          </a:xfrm>
          <a:prstGeom prst="rect">
            <a:avLst/>
          </a:prstGeom>
        </p:spPr>
      </p:pic>
    </p:spTree>
    <p:extLst>
      <p:ext uri="{BB962C8B-B14F-4D97-AF65-F5344CB8AC3E}">
        <p14:creationId xmlns:p14="http://schemas.microsoft.com/office/powerpoint/2010/main" val="275040772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슬라이드 번호 개체 틀 1"/>
          <p:cNvSpPr>
            <a:spLocks noGrp="1"/>
          </p:cNvSpPr>
          <p:nvPr>
            <p:ph type="sldNum" sz="quarter" idx="10"/>
          </p:nvPr>
        </p:nvSpPr>
        <p:spPr/>
        <p:txBody>
          <a:bodyPr/>
          <a:lstStyle/>
          <a:p>
            <a:fld id="{89B6F9E2-F4A6-4DDA-921B-909B823ED24A}" type="slidenum">
              <a:rPr lang="en-US" altLang="ko-KR"/>
              <a:pPr/>
              <a:t>63</a:t>
            </a:fld>
            <a:endParaRPr lang="en-US" altLang="ko-KR"/>
          </a:p>
        </p:txBody>
      </p:sp>
      <p:sp>
        <p:nvSpPr>
          <p:cNvPr id="6" name="Text Box 13"/>
          <p:cNvSpPr txBox="1">
            <a:spLocks noChangeArrowheads="1"/>
          </p:cNvSpPr>
          <p:nvPr/>
        </p:nvSpPr>
        <p:spPr bwMode="auto">
          <a:xfrm>
            <a:off x="828675" y="806450"/>
            <a:ext cx="4968875" cy="769441"/>
          </a:xfrm>
          <a:prstGeom prst="rect">
            <a:avLst/>
          </a:prstGeom>
          <a:noFill/>
          <a:ln w="9525">
            <a:noFill/>
            <a:miter lim="800000"/>
            <a:headEnd/>
            <a:tailEnd/>
          </a:ln>
          <a:effectLst/>
        </p:spPr>
        <p:txBody>
          <a:bodyPr>
            <a:spAutoFit/>
          </a:bodyPr>
          <a:lstStyle/>
          <a:p>
            <a:r>
              <a:rPr lang="en-US" altLang="ko-KR" b="1" dirty="0" smtClean="0">
                <a:solidFill>
                  <a:schemeClr val="tx1"/>
                </a:solidFill>
                <a:latin typeface="Arial" panose="020B0604020202020204" pitchFamily="34" charset="0"/>
                <a:cs typeface="Arial" panose="020B0604020202020204" pitchFamily="34" charset="0"/>
              </a:rPr>
              <a:t>4-2) Motion Detection</a:t>
            </a:r>
            <a:endParaRPr lang="en-US" altLang="ko-KR" b="1" dirty="0">
              <a:solidFill>
                <a:schemeClr val="tx1"/>
              </a:solidFill>
              <a:latin typeface="Arial" panose="020B0604020202020204" pitchFamily="34" charset="0"/>
              <a:cs typeface="Arial" panose="020B0604020202020204" pitchFamily="34" charset="0"/>
            </a:endParaRPr>
          </a:p>
          <a:p>
            <a:endParaRPr lang="en-US" altLang="ko-KR" dirty="0" smtClean="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You can choose the action after motion detection between relay, buzzer sound and pop up.</a:t>
            </a:r>
          </a:p>
        </p:txBody>
      </p:sp>
      <p:sp>
        <p:nvSpPr>
          <p:cNvPr id="7"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9" name="그림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9170" y="2112518"/>
            <a:ext cx="4887883" cy="2743200"/>
          </a:xfrm>
          <a:prstGeom prst="rect">
            <a:avLst/>
          </a:prstGeom>
        </p:spPr>
      </p:pic>
    </p:spTree>
    <p:extLst>
      <p:ext uri="{BB962C8B-B14F-4D97-AF65-F5344CB8AC3E}">
        <p14:creationId xmlns:p14="http://schemas.microsoft.com/office/powerpoint/2010/main" val="346660276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슬라이드 번호 개체 틀 1"/>
          <p:cNvSpPr>
            <a:spLocks noGrp="1"/>
          </p:cNvSpPr>
          <p:nvPr>
            <p:ph type="sldNum" sz="quarter" idx="10"/>
          </p:nvPr>
        </p:nvSpPr>
        <p:spPr/>
        <p:txBody>
          <a:bodyPr/>
          <a:lstStyle/>
          <a:p>
            <a:fld id="{89B6F9E2-F4A6-4DDA-921B-909B823ED24A}" type="slidenum">
              <a:rPr lang="en-US" altLang="ko-KR"/>
              <a:pPr/>
              <a:t>64</a:t>
            </a:fld>
            <a:endParaRPr lang="en-US" altLang="ko-KR"/>
          </a:p>
        </p:txBody>
      </p:sp>
      <p:sp>
        <p:nvSpPr>
          <p:cNvPr id="13"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14" name="Text Box 12"/>
          <p:cNvSpPr txBox="1">
            <a:spLocks noChangeArrowheads="1"/>
          </p:cNvSpPr>
          <p:nvPr/>
        </p:nvSpPr>
        <p:spPr bwMode="auto">
          <a:xfrm>
            <a:off x="828674" y="8275632"/>
            <a:ext cx="4968875" cy="261610"/>
          </a:xfrm>
          <a:prstGeom prst="rect">
            <a:avLst/>
          </a:prstGeom>
          <a:noFill/>
          <a:ln w="9525">
            <a:noFill/>
            <a:miter lim="800000"/>
            <a:headEnd/>
            <a:tailEnd/>
          </a:ln>
          <a:effectLst/>
        </p:spPr>
        <p:txBody>
          <a:bodyPr>
            <a:spAutoFit/>
          </a:bodyPr>
          <a:lstStyle/>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You can assign the preset position individually by specific motion.  </a:t>
            </a:r>
          </a:p>
        </p:txBody>
      </p:sp>
      <p:sp>
        <p:nvSpPr>
          <p:cNvPr id="15" name="Text Box 13"/>
          <p:cNvSpPr txBox="1">
            <a:spLocks noChangeArrowheads="1"/>
          </p:cNvSpPr>
          <p:nvPr/>
        </p:nvSpPr>
        <p:spPr bwMode="auto">
          <a:xfrm>
            <a:off x="828675" y="806450"/>
            <a:ext cx="4968875" cy="769441"/>
          </a:xfrm>
          <a:prstGeom prst="rect">
            <a:avLst/>
          </a:prstGeom>
          <a:noFill/>
          <a:ln w="9525">
            <a:noFill/>
            <a:miter lim="800000"/>
            <a:headEnd/>
            <a:tailEnd/>
          </a:ln>
          <a:effectLst/>
        </p:spPr>
        <p:txBody>
          <a:bodyPr>
            <a:spAutoFit/>
          </a:bodyPr>
          <a:lstStyle/>
          <a:p>
            <a:endParaRPr lang="en-US" altLang="ko-KR" dirty="0" smtClean="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Also you can choose more than one action. Furthermore you can set the preset position number by motion detection. If you </a:t>
            </a:r>
            <a:r>
              <a:rPr lang="en-US" altLang="ko-KR" dirty="0" smtClean="0">
                <a:solidFill>
                  <a:schemeClr val="tx1"/>
                </a:solidFill>
                <a:latin typeface="Arial" panose="020B0604020202020204" pitchFamily="34" charset="0"/>
                <a:cs typeface="Arial" panose="020B0604020202020204" pitchFamily="34" charset="0"/>
              </a:rPr>
              <a:t>click the </a:t>
            </a:r>
            <a:r>
              <a:rPr lang="en-US" altLang="ko-KR" dirty="0">
                <a:solidFill>
                  <a:schemeClr val="tx1"/>
                </a:solidFill>
                <a:latin typeface="Arial" panose="020B0604020202020204" pitchFamily="34" charset="0"/>
                <a:cs typeface="Arial" panose="020B0604020202020204" pitchFamily="34" charset="0"/>
              </a:rPr>
              <a:t>‘setup</a:t>
            </a:r>
            <a:r>
              <a:rPr lang="en-US" altLang="ko-KR" dirty="0" smtClean="0">
                <a:solidFill>
                  <a:schemeClr val="tx1"/>
                </a:solidFill>
                <a:latin typeface="Arial" panose="020B0604020202020204" pitchFamily="34" charset="0"/>
                <a:cs typeface="Arial" panose="020B0604020202020204" pitchFamily="34" charset="0"/>
              </a:rPr>
              <a:t>’      icon you can </a:t>
            </a:r>
            <a:r>
              <a:rPr lang="en-US" altLang="ko-KR" dirty="0">
                <a:solidFill>
                  <a:schemeClr val="tx1"/>
                </a:solidFill>
                <a:latin typeface="Arial" panose="020B0604020202020204" pitchFamily="34" charset="0"/>
                <a:cs typeface="Arial" panose="020B0604020202020204" pitchFamily="34" charset="0"/>
              </a:rPr>
              <a:t>see the preset screen.</a:t>
            </a:r>
          </a:p>
        </p:txBody>
      </p:sp>
      <p:pic>
        <p:nvPicPr>
          <p:cNvPr id="16" name="그림 15"/>
          <p:cNvPicPr>
            <a:picLocks noChangeAspect="1"/>
          </p:cNvPicPr>
          <p:nvPr/>
        </p:nvPicPr>
        <p:blipFill>
          <a:blip r:embed="rId2"/>
          <a:stretch>
            <a:fillRect/>
          </a:stretch>
        </p:blipFill>
        <p:spPr>
          <a:xfrm>
            <a:off x="4523422" y="1198790"/>
            <a:ext cx="142875" cy="161925"/>
          </a:xfrm>
          <a:prstGeom prst="rect">
            <a:avLst/>
          </a:prstGeom>
        </p:spPr>
      </p:pic>
      <p:pic>
        <p:nvPicPr>
          <p:cNvPr id="17" name="그림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151" y="2207416"/>
            <a:ext cx="4693920" cy="4572000"/>
          </a:xfrm>
          <a:prstGeom prst="rect">
            <a:avLst/>
          </a:prstGeom>
        </p:spPr>
      </p:pic>
    </p:spTree>
    <p:extLst>
      <p:ext uri="{BB962C8B-B14F-4D97-AF65-F5344CB8AC3E}">
        <p14:creationId xmlns:p14="http://schemas.microsoft.com/office/powerpoint/2010/main" val="278183830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슬라이드 번호 개체 틀 1"/>
          <p:cNvSpPr>
            <a:spLocks noGrp="1"/>
          </p:cNvSpPr>
          <p:nvPr>
            <p:ph type="sldNum" sz="quarter" idx="10"/>
          </p:nvPr>
        </p:nvSpPr>
        <p:spPr/>
        <p:txBody>
          <a:bodyPr/>
          <a:lstStyle/>
          <a:p>
            <a:fld id="{89B6F9E2-F4A6-4DDA-921B-909B823ED24A}" type="slidenum">
              <a:rPr lang="en-US" altLang="ko-KR"/>
              <a:pPr/>
              <a:t>65</a:t>
            </a:fld>
            <a:endParaRPr lang="en-US" altLang="ko-KR"/>
          </a:p>
        </p:txBody>
      </p:sp>
      <p:sp>
        <p:nvSpPr>
          <p:cNvPr id="6" name="Text Box 13"/>
          <p:cNvSpPr txBox="1">
            <a:spLocks noChangeArrowheads="1"/>
          </p:cNvSpPr>
          <p:nvPr/>
        </p:nvSpPr>
        <p:spPr bwMode="auto">
          <a:xfrm>
            <a:off x="828675" y="806450"/>
            <a:ext cx="4968875" cy="769441"/>
          </a:xfrm>
          <a:prstGeom prst="rect">
            <a:avLst/>
          </a:prstGeom>
          <a:noFill/>
          <a:ln w="9525">
            <a:noFill/>
            <a:miter lim="800000"/>
            <a:headEnd/>
            <a:tailEnd/>
          </a:ln>
          <a:effectLst/>
        </p:spPr>
        <p:txBody>
          <a:bodyPr>
            <a:spAutoFit/>
          </a:bodyPr>
          <a:lstStyle/>
          <a:p>
            <a:r>
              <a:rPr lang="en-US" altLang="ko-KR" b="1" dirty="0" smtClean="0">
                <a:solidFill>
                  <a:schemeClr val="tx1"/>
                </a:solidFill>
                <a:latin typeface="Arial" panose="020B0604020202020204" pitchFamily="34" charset="0"/>
                <a:cs typeface="Arial" panose="020B0604020202020204" pitchFamily="34" charset="0"/>
              </a:rPr>
              <a:t>4-3) Motion Detection + Sensor In</a:t>
            </a:r>
            <a:endParaRPr lang="en-US" altLang="ko-KR" b="1" dirty="0">
              <a:solidFill>
                <a:schemeClr val="tx1"/>
              </a:solidFill>
              <a:latin typeface="Arial" panose="020B0604020202020204" pitchFamily="34" charset="0"/>
              <a:cs typeface="Arial" panose="020B0604020202020204" pitchFamily="34" charset="0"/>
            </a:endParaRPr>
          </a:p>
          <a:p>
            <a:endParaRPr lang="en-US" altLang="ko-KR" dirty="0" smtClean="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You can choose the action after motion </a:t>
            </a:r>
            <a:r>
              <a:rPr lang="en-US" altLang="ko-KR" dirty="0" smtClean="0">
                <a:solidFill>
                  <a:schemeClr val="tx1"/>
                </a:solidFill>
                <a:latin typeface="Arial" panose="020B0604020202020204" pitchFamily="34" charset="0"/>
                <a:cs typeface="Arial" panose="020B0604020202020204" pitchFamily="34" charset="0"/>
              </a:rPr>
              <a:t>and sensor detection</a:t>
            </a:r>
            <a:r>
              <a:rPr lang="ko-KR" altLang="en-US" dirty="0" smtClean="0">
                <a:solidFill>
                  <a:schemeClr val="tx1"/>
                </a:solidFill>
                <a:latin typeface="Arial" panose="020B0604020202020204" pitchFamily="34" charset="0"/>
                <a:cs typeface="Arial" panose="020B0604020202020204" pitchFamily="34" charset="0"/>
              </a:rPr>
              <a:t> </a:t>
            </a:r>
            <a:r>
              <a:rPr lang="en-US" altLang="ko-KR" dirty="0">
                <a:solidFill>
                  <a:schemeClr val="tx1"/>
                </a:solidFill>
                <a:latin typeface="Arial" panose="020B0604020202020204" pitchFamily="34" charset="0"/>
                <a:cs typeface="Arial" panose="020B0604020202020204" pitchFamily="34" charset="0"/>
              </a:rPr>
              <a:t>between relay, buzzer sound and pop up.</a:t>
            </a:r>
            <a:endParaRPr lang="en-US" altLang="ko-KR" dirty="0" smtClean="0">
              <a:solidFill>
                <a:schemeClr val="tx1"/>
              </a:solidFill>
              <a:latin typeface="Arial" panose="020B0604020202020204" pitchFamily="34" charset="0"/>
              <a:cs typeface="Arial" panose="020B0604020202020204" pitchFamily="34" charset="0"/>
            </a:endParaRPr>
          </a:p>
        </p:txBody>
      </p:sp>
      <p:sp>
        <p:nvSpPr>
          <p:cNvPr id="7"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9" name="그림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9170" y="2216741"/>
            <a:ext cx="4887883" cy="2743200"/>
          </a:xfrm>
          <a:prstGeom prst="rect">
            <a:avLst/>
          </a:prstGeom>
        </p:spPr>
      </p:pic>
    </p:spTree>
    <p:extLst>
      <p:ext uri="{BB962C8B-B14F-4D97-AF65-F5344CB8AC3E}">
        <p14:creationId xmlns:p14="http://schemas.microsoft.com/office/powerpoint/2010/main" val="246331114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슬라이드 번호 개체 틀 1"/>
          <p:cNvSpPr>
            <a:spLocks noGrp="1"/>
          </p:cNvSpPr>
          <p:nvPr>
            <p:ph type="sldNum" sz="quarter" idx="10"/>
          </p:nvPr>
        </p:nvSpPr>
        <p:spPr/>
        <p:txBody>
          <a:bodyPr/>
          <a:lstStyle/>
          <a:p>
            <a:fld id="{89B6F9E2-F4A6-4DDA-921B-909B823ED24A}" type="slidenum">
              <a:rPr lang="en-US" altLang="ko-KR"/>
              <a:pPr/>
              <a:t>66</a:t>
            </a:fld>
            <a:endParaRPr lang="en-US" altLang="ko-KR"/>
          </a:p>
        </p:txBody>
      </p:sp>
      <p:sp>
        <p:nvSpPr>
          <p:cNvPr id="12"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13" name="Text Box 12"/>
          <p:cNvSpPr txBox="1">
            <a:spLocks noChangeArrowheads="1"/>
          </p:cNvSpPr>
          <p:nvPr/>
        </p:nvSpPr>
        <p:spPr bwMode="auto">
          <a:xfrm>
            <a:off x="828674" y="8275632"/>
            <a:ext cx="4968875" cy="261610"/>
          </a:xfrm>
          <a:prstGeom prst="rect">
            <a:avLst/>
          </a:prstGeom>
          <a:noFill/>
          <a:ln w="9525">
            <a:noFill/>
            <a:miter lim="800000"/>
            <a:headEnd/>
            <a:tailEnd/>
          </a:ln>
          <a:effectLst/>
        </p:spPr>
        <p:txBody>
          <a:bodyPr>
            <a:spAutoFit/>
          </a:bodyPr>
          <a:lstStyle/>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You can assign the preset position individually by specific motion.  </a:t>
            </a:r>
          </a:p>
        </p:txBody>
      </p:sp>
      <p:sp>
        <p:nvSpPr>
          <p:cNvPr id="14" name="Text Box 13"/>
          <p:cNvSpPr txBox="1">
            <a:spLocks noChangeArrowheads="1"/>
          </p:cNvSpPr>
          <p:nvPr/>
        </p:nvSpPr>
        <p:spPr bwMode="auto">
          <a:xfrm>
            <a:off x="828675" y="806450"/>
            <a:ext cx="4968875" cy="769441"/>
          </a:xfrm>
          <a:prstGeom prst="rect">
            <a:avLst/>
          </a:prstGeom>
          <a:noFill/>
          <a:ln w="9525">
            <a:noFill/>
            <a:miter lim="800000"/>
            <a:headEnd/>
            <a:tailEnd/>
          </a:ln>
          <a:effectLst/>
        </p:spPr>
        <p:txBody>
          <a:bodyPr>
            <a:spAutoFit/>
          </a:bodyPr>
          <a:lstStyle/>
          <a:p>
            <a:endParaRPr lang="en-US" altLang="ko-KR" dirty="0" smtClean="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Also you can choose more than one action. Furthermore you can set the preset position number by motion detection. If you </a:t>
            </a:r>
            <a:r>
              <a:rPr lang="en-US" altLang="ko-KR" dirty="0" smtClean="0">
                <a:solidFill>
                  <a:schemeClr val="tx1"/>
                </a:solidFill>
                <a:latin typeface="Arial" panose="020B0604020202020204" pitchFamily="34" charset="0"/>
                <a:cs typeface="Arial" panose="020B0604020202020204" pitchFamily="34" charset="0"/>
              </a:rPr>
              <a:t>click the </a:t>
            </a:r>
            <a:r>
              <a:rPr lang="en-US" altLang="ko-KR" dirty="0">
                <a:solidFill>
                  <a:schemeClr val="tx1"/>
                </a:solidFill>
                <a:latin typeface="Arial" panose="020B0604020202020204" pitchFamily="34" charset="0"/>
                <a:cs typeface="Arial" panose="020B0604020202020204" pitchFamily="34" charset="0"/>
              </a:rPr>
              <a:t>‘setup</a:t>
            </a:r>
            <a:r>
              <a:rPr lang="en-US" altLang="ko-KR" dirty="0" smtClean="0">
                <a:solidFill>
                  <a:schemeClr val="tx1"/>
                </a:solidFill>
                <a:latin typeface="Arial" panose="020B0604020202020204" pitchFamily="34" charset="0"/>
                <a:cs typeface="Arial" panose="020B0604020202020204" pitchFamily="34" charset="0"/>
              </a:rPr>
              <a:t>’      icon you can </a:t>
            </a:r>
            <a:r>
              <a:rPr lang="en-US" altLang="ko-KR" dirty="0">
                <a:solidFill>
                  <a:schemeClr val="tx1"/>
                </a:solidFill>
                <a:latin typeface="Arial" panose="020B0604020202020204" pitchFamily="34" charset="0"/>
                <a:cs typeface="Arial" panose="020B0604020202020204" pitchFamily="34" charset="0"/>
              </a:rPr>
              <a:t>see the preset screen.</a:t>
            </a:r>
          </a:p>
        </p:txBody>
      </p:sp>
      <p:pic>
        <p:nvPicPr>
          <p:cNvPr id="15" name="그림 14"/>
          <p:cNvPicPr>
            <a:picLocks noChangeAspect="1"/>
          </p:cNvPicPr>
          <p:nvPr/>
        </p:nvPicPr>
        <p:blipFill>
          <a:blip r:embed="rId2"/>
          <a:stretch>
            <a:fillRect/>
          </a:stretch>
        </p:blipFill>
        <p:spPr>
          <a:xfrm>
            <a:off x="4523422" y="1198790"/>
            <a:ext cx="142875" cy="161925"/>
          </a:xfrm>
          <a:prstGeom prst="rect">
            <a:avLst/>
          </a:prstGeom>
        </p:spPr>
      </p:pic>
      <p:pic>
        <p:nvPicPr>
          <p:cNvPr id="16" name="그림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640" y="1968231"/>
            <a:ext cx="4693920" cy="4572000"/>
          </a:xfrm>
          <a:prstGeom prst="rect">
            <a:avLst/>
          </a:prstGeom>
        </p:spPr>
      </p:pic>
    </p:spTree>
    <p:extLst>
      <p:ext uri="{BB962C8B-B14F-4D97-AF65-F5344CB8AC3E}">
        <p14:creationId xmlns:p14="http://schemas.microsoft.com/office/powerpoint/2010/main" val="177841720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슬라이드 번호 개체 틀 1"/>
          <p:cNvSpPr>
            <a:spLocks noGrp="1"/>
          </p:cNvSpPr>
          <p:nvPr>
            <p:ph type="sldNum" sz="quarter" idx="10"/>
          </p:nvPr>
        </p:nvSpPr>
        <p:spPr/>
        <p:txBody>
          <a:bodyPr/>
          <a:lstStyle/>
          <a:p>
            <a:fld id="{89B6F9E2-F4A6-4DDA-921B-909B823ED24A}" type="slidenum">
              <a:rPr lang="en-US" altLang="ko-KR"/>
              <a:pPr/>
              <a:t>67</a:t>
            </a:fld>
            <a:endParaRPr lang="en-US" altLang="ko-KR"/>
          </a:p>
        </p:txBody>
      </p:sp>
      <p:sp>
        <p:nvSpPr>
          <p:cNvPr id="8" name="Text Box 13"/>
          <p:cNvSpPr txBox="1">
            <a:spLocks noChangeArrowheads="1"/>
          </p:cNvSpPr>
          <p:nvPr/>
        </p:nvSpPr>
        <p:spPr bwMode="auto">
          <a:xfrm>
            <a:off x="828675" y="806450"/>
            <a:ext cx="5032375" cy="769441"/>
          </a:xfrm>
          <a:prstGeom prst="rect">
            <a:avLst/>
          </a:prstGeom>
          <a:noFill/>
          <a:ln w="9525">
            <a:noFill/>
            <a:miter lim="800000"/>
            <a:headEnd/>
            <a:tailEnd/>
          </a:ln>
          <a:effectLst/>
        </p:spPr>
        <p:txBody>
          <a:bodyPr wrap="square">
            <a:spAutoFit/>
          </a:bodyPr>
          <a:lstStyle/>
          <a:p>
            <a:r>
              <a:rPr lang="en-US" altLang="ko-KR" b="1" dirty="0" smtClean="0">
                <a:solidFill>
                  <a:schemeClr val="tx1"/>
                </a:solidFill>
                <a:latin typeface="Arial" panose="020B0604020202020204" pitchFamily="34" charset="0"/>
                <a:cs typeface="Arial" panose="020B0604020202020204" pitchFamily="34" charset="0"/>
              </a:rPr>
              <a:t>4-4) Video Loss</a:t>
            </a:r>
            <a:endParaRPr lang="en-US" altLang="ko-KR" b="1" dirty="0">
              <a:solidFill>
                <a:schemeClr val="tx1"/>
              </a:solidFill>
              <a:latin typeface="Arial" panose="020B0604020202020204" pitchFamily="34" charset="0"/>
              <a:cs typeface="Arial" panose="020B0604020202020204" pitchFamily="34" charset="0"/>
            </a:endParaRPr>
          </a:p>
          <a:p>
            <a:endParaRPr lang="en-US" altLang="ko-KR" dirty="0" smtClean="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You can choose the action after </a:t>
            </a:r>
            <a:r>
              <a:rPr lang="en-US" altLang="ko-KR" dirty="0" smtClean="0">
                <a:solidFill>
                  <a:schemeClr val="tx1"/>
                </a:solidFill>
                <a:latin typeface="Arial" panose="020B0604020202020204" pitchFamily="34" charset="0"/>
                <a:cs typeface="Arial" panose="020B0604020202020204" pitchFamily="34" charset="0"/>
              </a:rPr>
              <a:t>video loss </a:t>
            </a:r>
            <a:r>
              <a:rPr lang="en-US" altLang="ko-KR" dirty="0">
                <a:solidFill>
                  <a:schemeClr val="tx1"/>
                </a:solidFill>
                <a:latin typeface="Arial" panose="020B0604020202020204" pitchFamily="34" charset="0"/>
                <a:cs typeface="Arial" panose="020B0604020202020204" pitchFamily="34" charset="0"/>
              </a:rPr>
              <a:t>between relay, buzzer </a:t>
            </a:r>
            <a:r>
              <a:rPr lang="en-US" altLang="ko-KR" dirty="0" smtClean="0">
                <a:solidFill>
                  <a:schemeClr val="tx1"/>
                </a:solidFill>
                <a:latin typeface="Arial" panose="020B0604020202020204" pitchFamily="34" charset="0"/>
                <a:cs typeface="Arial" panose="020B0604020202020204" pitchFamily="34" charset="0"/>
              </a:rPr>
              <a:t>sound, and pop up.</a:t>
            </a:r>
            <a:endParaRPr lang="en-US" altLang="ko-KR" dirty="0">
              <a:solidFill>
                <a:schemeClr val="tx1"/>
              </a:solidFill>
              <a:latin typeface="Arial" panose="020B0604020202020204" pitchFamily="34" charset="0"/>
              <a:cs typeface="Arial" panose="020B0604020202020204" pitchFamily="34" charset="0"/>
            </a:endParaRPr>
          </a:p>
        </p:txBody>
      </p:sp>
      <p:sp>
        <p:nvSpPr>
          <p:cNvPr id="9" name="Text Box 12"/>
          <p:cNvSpPr txBox="1">
            <a:spLocks noChangeArrowheads="1"/>
          </p:cNvSpPr>
          <p:nvPr/>
        </p:nvSpPr>
        <p:spPr bwMode="auto">
          <a:xfrm>
            <a:off x="827799" y="5652923"/>
            <a:ext cx="4968875" cy="261610"/>
          </a:xfrm>
          <a:prstGeom prst="rect">
            <a:avLst/>
          </a:prstGeom>
          <a:noFill/>
          <a:ln w="9525">
            <a:noFill/>
            <a:miter lim="800000"/>
            <a:headEnd/>
            <a:tailEnd/>
          </a:ln>
          <a:effectLst/>
        </p:spPr>
        <p:txBody>
          <a:bodyPr>
            <a:spAutoFit/>
          </a:bodyPr>
          <a:lstStyle/>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Also you can choose more than one action.</a:t>
            </a:r>
          </a:p>
        </p:txBody>
      </p:sp>
      <p:sp>
        <p:nvSpPr>
          <p:cNvPr id="11"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12" name="그림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8294" y="2214309"/>
            <a:ext cx="4887883" cy="2743200"/>
          </a:xfrm>
          <a:prstGeom prst="rect">
            <a:avLst/>
          </a:prstGeom>
        </p:spPr>
      </p:pic>
    </p:spTree>
    <p:extLst>
      <p:ext uri="{BB962C8B-B14F-4D97-AF65-F5344CB8AC3E}">
        <p14:creationId xmlns:p14="http://schemas.microsoft.com/office/powerpoint/2010/main" val="317978130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슬라이드 번호 개체 틀 1"/>
          <p:cNvSpPr>
            <a:spLocks noGrp="1"/>
          </p:cNvSpPr>
          <p:nvPr>
            <p:ph type="sldNum" sz="quarter" idx="10"/>
          </p:nvPr>
        </p:nvSpPr>
        <p:spPr/>
        <p:txBody>
          <a:bodyPr/>
          <a:lstStyle/>
          <a:p>
            <a:fld id="{89B6F9E2-F4A6-4DDA-921B-909B823ED24A}" type="slidenum">
              <a:rPr lang="en-US" altLang="ko-KR"/>
              <a:pPr/>
              <a:t>68</a:t>
            </a:fld>
            <a:endParaRPr lang="en-US" altLang="ko-KR"/>
          </a:p>
        </p:txBody>
      </p:sp>
      <p:sp>
        <p:nvSpPr>
          <p:cNvPr id="8" name="Text Box 13"/>
          <p:cNvSpPr txBox="1">
            <a:spLocks noChangeArrowheads="1"/>
          </p:cNvSpPr>
          <p:nvPr/>
        </p:nvSpPr>
        <p:spPr bwMode="auto">
          <a:xfrm>
            <a:off x="828675" y="806450"/>
            <a:ext cx="4968875" cy="769441"/>
          </a:xfrm>
          <a:prstGeom prst="rect">
            <a:avLst/>
          </a:prstGeom>
          <a:noFill/>
          <a:ln w="9525">
            <a:noFill/>
            <a:miter lim="800000"/>
            <a:headEnd/>
            <a:tailEnd/>
          </a:ln>
          <a:effectLst/>
        </p:spPr>
        <p:txBody>
          <a:bodyPr>
            <a:spAutoFit/>
          </a:bodyPr>
          <a:lstStyle/>
          <a:p>
            <a:r>
              <a:rPr lang="en-US" altLang="ko-KR" b="1" dirty="0" smtClean="0">
                <a:solidFill>
                  <a:schemeClr val="tx1"/>
                </a:solidFill>
                <a:latin typeface="Arial" panose="020B0604020202020204" pitchFamily="34" charset="0"/>
                <a:cs typeface="Arial" panose="020B0604020202020204" pitchFamily="34" charset="0"/>
              </a:rPr>
              <a:t>4-5) POS</a:t>
            </a:r>
            <a:endParaRPr lang="en-US" altLang="ko-KR" b="1" dirty="0">
              <a:solidFill>
                <a:schemeClr val="tx1"/>
              </a:solidFill>
              <a:latin typeface="Arial" panose="020B0604020202020204" pitchFamily="34" charset="0"/>
              <a:cs typeface="Arial" panose="020B0604020202020204" pitchFamily="34" charset="0"/>
            </a:endParaRPr>
          </a:p>
          <a:p>
            <a:endParaRPr lang="en-US" altLang="ko-KR" dirty="0" smtClean="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You can choose the action after POS transaction or video loss between relay, buzzer </a:t>
            </a:r>
            <a:r>
              <a:rPr lang="en-US" altLang="ko-KR" dirty="0" smtClean="0">
                <a:solidFill>
                  <a:schemeClr val="tx1"/>
                </a:solidFill>
                <a:latin typeface="Arial" panose="020B0604020202020204" pitchFamily="34" charset="0"/>
                <a:cs typeface="Arial" panose="020B0604020202020204" pitchFamily="34" charset="0"/>
              </a:rPr>
              <a:t>sound and pop up.</a:t>
            </a:r>
            <a:endParaRPr lang="en-US" altLang="ko-KR" dirty="0">
              <a:solidFill>
                <a:schemeClr val="tx1"/>
              </a:solidFill>
              <a:latin typeface="Arial" panose="020B0604020202020204" pitchFamily="34" charset="0"/>
              <a:cs typeface="Arial" panose="020B0604020202020204" pitchFamily="34" charset="0"/>
            </a:endParaRPr>
          </a:p>
        </p:txBody>
      </p:sp>
      <p:sp>
        <p:nvSpPr>
          <p:cNvPr id="9" name="Text Box 12"/>
          <p:cNvSpPr txBox="1">
            <a:spLocks noChangeArrowheads="1"/>
          </p:cNvSpPr>
          <p:nvPr/>
        </p:nvSpPr>
        <p:spPr bwMode="auto">
          <a:xfrm>
            <a:off x="827799" y="5654025"/>
            <a:ext cx="4968875" cy="261610"/>
          </a:xfrm>
          <a:prstGeom prst="rect">
            <a:avLst/>
          </a:prstGeom>
          <a:noFill/>
          <a:ln w="9525">
            <a:noFill/>
            <a:miter lim="800000"/>
            <a:headEnd/>
            <a:tailEnd/>
          </a:ln>
          <a:effectLst/>
        </p:spPr>
        <p:txBody>
          <a:bodyPr>
            <a:spAutoFit/>
          </a:bodyPr>
          <a:lstStyle/>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Also you can choose more than one action.</a:t>
            </a:r>
          </a:p>
        </p:txBody>
      </p:sp>
      <p:sp>
        <p:nvSpPr>
          <p:cNvPr id="11"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12" name="그림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8294" y="2243358"/>
            <a:ext cx="4887883" cy="2743200"/>
          </a:xfrm>
          <a:prstGeom prst="rect">
            <a:avLst/>
          </a:prstGeom>
        </p:spPr>
      </p:pic>
    </p:spTree>
    <p:extLst>
      <p:ext uri="{BB962C8B-B14F-4D97-AF65-F5344CB8AC3E}">
        <p14:creationId xmlns:p14="http://schemas.microsoft.com/office/powerpoint/2010/main" val="243247138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슬라이드 번호 개체 틀 1"/>
          <p:cNvSpPr>
            <a:spLocks noGrp="1"/>
          </p:cNvSpPr>
          <p:nvPr>
            <p:ph type="sldNum" sz="quarter" idx="10"/>
          </p:nvPr>
        </p:nvSpPr>
        <p:spPr/>
        <p:txBody>
          <a:bodyPr/>
          <a:lstStyle/>
          <a:p>
            <a:fld id="{89B6F9E2-F4A6-4DDA-921B-909B823ED24A}" type="slidenum">
              <a:rPr lang="en-US" altLang="ko-KR"/>
              <a:pPr/>
              <a:t>69</a:t>
            </a:fld>
            <a:endParaRPr lang="en-US" altLang="ko-KR"/>
          </a:p>
        </p:txBody>
      </p:sp>
      <p:sp>
        <p:nvSpPr>
          <p:cNvPr id="6" name="Text Box 13"/>
          <p:cNvSpPr txBox="1">
            <a:spLocks noChangeArrowheads="1"/>
          </p:cNvSpPr>
          <p:nvPr/>
        </p:nvSpPr>
        <p:spPr bwMode="auto">
          <a:xfrm>
            <a:off x="828675" y="806450"/>
            <a:ext cx="4968875" cy="600164"/>
          </a:xfrm>
          <a:prstGeom prst="rect">
            <a:avLst/>
          </a:prstGeom>
          <a:noFill/>
          <a:ln w="9525">
            <a:noFill/>
            <a:miter lim="800000"/>
            <a:headEnd/>
            <a:tailEnd/>
          </a:ln>
          <a:effectLst/>
        </p:spPr>
        <p:txBody>
          <a:bodyPr>
            <a:spAutoFit/>
          </a:bodyPr>
          <a:lstStyle/>
          <a:p>
            <a:r>
              <a:rPr lang="en-US" altLang="ko-KR" b="1" dirty="0" smtClean="0">
                <a:solidFill>
                  <a:schemeClr val="tx1"/>
                </a:solidFill>
                <a:latin typeface="Arial" panose="020B0604020202020204" pitchFamily="34" charset="0"/>
                <a:cs typeface="Arial" panose="020B0604020202020204" pitchFamily="34" charset="0"/>
              </a:rPr>
              <a:t>4-6) Snapshot</a:t>
            </a:r>
            <a:endParaRPr lang="en-US" altLang="ko-KR" b="1" dirty="0">
              <a:solidFill>
                <a:schemeClr val="tx1"/>
              </a:solidFill>
              <a:latin typeface="Arial" panose="020B0604020202020204" pitchFamily="34" charset="0"/>
              <a:cs typeface="Arial" panose="020B0604020202020204" pitchFamily="34" charset="0"/>
            </a:endParaRPr>
          </a:p>
          <a:p>
            <a:endParaRPr lang="en-US" altLang="ko-KR" dirty="0" smtClean="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Set up snapshot </a:t>
            </a:r>
            <a:r>
              <a:rPr lang="en-US" altLang="ko-KR" dirty="0" smtClean="0">
                <a:solidFill>
                  <a:schemeClr val="tx1"/>
                </a:solidFill>
                <a:latin typeface="Arial" panose="020B0604020202020204" pitchFamily="34" charset="0"/>
                <a:cs typeface="Arial" panose="020B0604020202020204" pitchFamily="34" charset="0"/>
              </a:rPr>
              <a:t>according </a:t>
            </a:r>
            <a:r>
              <a:rPr lang="en-US" altLang="ko-KR" dirty="0">
                <a:solidFill>
                  <a:schemeClr val="tx1"/>
                </a:solidFill>
                <a:latin typeface="Arial" panose="020B0604020202020204" pitchFamily="34" charset="0"/>
                <a:cs typeface="Arial" panose="020B0604020202020204" pitchFamily="34" charset="0"/>
              </a:rPr>
              <a:t>to the set email settings</a:t>
            </a:r>
          </a:p>
        </p:txBody>
      </p:sp>
      <p:sp>
        <p:nvSpPr>
          <p:cNvPr id="8"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9" name="그림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9170" y="2323351"/>
            <a:ext cx="4887883" cy="2743200"/>
          </a:xfrm>
          <a:prstGeom prst="rect">
            <a:avLst/>
          </a:prstGeom>
        </p:spPr>
      </p:pic>
    </p:spTree>
    <p:extLst>
      <p:ext uri="{BB962C8B-B14F-4D97-AF65-F5344CB8AC3E}">
        <p14:creationId xmlns:p14="http://schemas.microsoft.com/office/powerpoint/2010/main" val="33313498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슬라이드 번호 개체 틀 1"/>
          <p:cNvSpPr>
            <a:spLocks noGrp="1"/>
          </p:cNvSpPr>
          <p:nvPr>
            <p:ph type="sldNum" sz="quarter" idx="10"/>
          </p:nvPr>
        </p:nvSpPr>
        <p:spPr>
          <a:xfrm>
            <a:off x="720725" y="8726488"/>
            <a:ext cx="5111750" cy="179387"/>
          </a:xfrm>
        </p:spPr>
        <p:txBody>
          <a:bodyPr/>
          <a:lstStyle/>
          <a:p>
            <a:fld id="{A076E7C7-84EC-4BDA-9F29-02C0B62C059D}" type="slidenum">
              <a:rPr lang="en-US" altLang="ko-KR"/>
              <a:pPr/>
              <a:t>7</a:t>
            </a:fld>
            <a:endParaRPr lang="en-US" altLang="ko-KR"/>
          </a:p>
        </p:txBody>
      </p:sp>
      <p:sp>
        <p:nvSpPr>
          <p:cNvPr id="7" name="Text Box 6"/>
          <p:cNvSpPr txBox="1">
            <a:spLocks noChangeArrowheads="1"/>
          </p:cNvSpPr>
          <p:nvPr/>
        </p:nvSpPr>
        <p:spPr bwMode="auto">
          <a:xfrm>
            <a:off x="2808288" y="482600"/>
            <a:ext cx="3052762"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1  Product Introduction</a:t>
            </a:r>
          </a:p>
        </p:txBody>
      </p:sp>
      <p:sp>
        <p:nvSpPr>
          <p:cNvPr id="8" name="Text Box 4"/>
          <p:cNvSpPr txBox="1">
            <a:spLocks noChangeArrowheads="1"/>
          </p:cNvSpPr>
          <p:nvPr/>
        </p:nvSpPr>
        <p:spPr bwMode="auto">
          <a:xfrm>
            <a:off x="792163" y="1341897"/>
            <a:ext cx="4968875" cy="4662815"/>
          </a:xfrm>
          <a:prstGeom prst="rect">
            <a:avLst/>
          </a:prstGeom>
          <a:noFill/>
          <a:ln w="9525">
            <a:noFill/>
            <a:miter lim="800000"/>
            <a:headEnd/>
            <a:tailEnd/>
          </a:ln>
          <a:effectLst/>
        </p:spPr>
        <p:txBody>
          <a:bodyPr>
            <a:spAutoFit/>
          </a:bodyPr>
          <a:lstStyle/>
          <a:p>
            <a:r>
              <a:rPr lang="en-US" altLang="en-US" b="1" dirty="0">
                <a:solidFill>
                  <a:schemeClr val="tx1"/>
                </a:solidFill>
                <a:latin typeface="Arial" panose="020B0604020202020204" pitchFamily="34" charset="0"/>
                <a:cs typeface="Arial" panose="020B0604020202020204" pitchFamily="34" charset="0"/>
              </a:rPr>
              <a:t>1</a:t>
            </a:r>
            <a:r>
              <a:rPr lang="en-US" altLang="ko-KR" b="1" dirty="0">
                <a:solidFill>
                  <a:schemeClr val="tx1"/>
                </a:solidFill>
                <a:latin typeface="Arial" panose="020B0604020202020204" pitchFamily="34" charset="0"/>
                <a:cs typeface="Arial" panose="020B0604020202020204" pitchFamily="34" charset="0"/>
              </a:rPr>
              <a:t>1</a:t>
            </a:r>
            <a:r>
              <a:rPr lang="en-US" altLang="en-US" b="1" dirty="0">
                <a:solidFill>
                  <a:schemeClr val="tx1"/>
                </a:solidFill>
                <a:latin typeface="Arial" panose="020B0604020202020204" pitchFamily="34" charset="0"/>
                <a:cs typeface="Arial" panose="020B0604020202020204" pitchFamily="34" charset="0"/>
              </a:rPr>
              <a:t>) Display information in easy-to-understand information method</a:t>
            </a:r>
          </a:p>
          <a:p>
            <a:r>
              <a:rPr lang="en-US" altLang="en-US" dirty="0">
                <a:solidFill>
                  <a:schemeClr val="tx1"/>
                </a:solidFill>
                <a:latin typeface="Arial" panose="020B0604020202020204" pitchFamily="34" charset="0"/>
                <a:cs typeface="Arial" panose="020B0604020202020204" pitchFamily="34" charset="0"/>
              </a:rPr>
              <a:t>This enhanced convenience of user by displaying information (date, time, recording method, recording frame number, HDD capacity and others) in monitoring, recording and playing mode in easy-to-understand way.  </a:t>
            </a:r>
          </a:p>
          <a:p>
            <a:endParaRPr lang="en-US" altLang="ko-KR" b="1" dirty="0">
              <a:solidFill>
                <a:schemeClr val="tx1"/>
              </a:solidFill>
              <a:latin typeface="Arial" panose="020B0604020202020204" pitchFamily="34" charset="0"/>
              <a:cs typeface="Arial" panose="020B0604020202020204" pitchFamily="34" charset="0"/>
            </a:endParaRPr>
          </a:p>
          <a:p>
            <a:r>
              <a:rPr lang="en-US" altLang="en-US" b="1" dirty="0">
                <a:solidFill>
                  <a:schemeClr val="tx1"/>
                </a:solidFill>
                <a:latin typeface="Arial" panose="020B0604020202020204" pitchFamily="34" charset="0"/>
                <a:cs typeface="Arial" panose="020B0604020202020204" pitchFamily="34" charset="0"/>
              </a:rPr>
              <a:t>1</a:t>
            </a:r>
            <a:r>
              <a:rPr lang="en-US" altLang="ko-KR" b="1" dirty="0">
                <a:solidFill>
                  <a:schemeClr val="tx1"/>
                </a:solidFill>
                <a:latin typeface="Arial" panose="020B0604020202020204" pitchFamily="34" charset="0"/>
                <a:cs typeface="Arial" panose="020B0604020202020204" pitchFamily="34" charset="0"/>
              </a:rPr>
              <a:t>2</a:t>
            </a:r>
            <a:r>
              <a:rPr lang="en-US" altLang="en-US" b="1" dirty="0">
                <a:solidFill>
                  <a:schemeClr val="tx1"/>
                </a:solidFill>
                <a:latin typeface="Arial" panose="020B0604020202020204" pitchFamily="34" charset="0"/>
                <a:cs typeface="Arial" panose="020B0604020202020204" pitchFamily="34" charset="0"/>
              </a:rPr>
              <a:t>) P/T/Z control</a:t>
            </a:r>
          </a:p>
          <a:p>
            <a:r>
              <a:rPr lang="en-US" altLang="en-US" dirty="0">
                <a:solidFill>
                  <a:schemeClr val="tx1"/>
                </a:solidFill>
                <a:latin typeface="Arial" panose="020B0604020202020204" pitchFamily="34" charset="0"/>
                <a:cs typeface="Arial" panose="020B0604020202020204" pitchFamily="34" charset="0"/>
              </a:rPr>
              <a:t>By built in RS485, various P/T/Z cameras can be used. </a:t>
            </a:r>
            <a:endParaRPr lang="en-US" altLang="ko-KR" dirty="0">
              <a:solidFill>
                <a:schemeClr val="tx1"/>
              </a:solidFill>
              <a:latin typeface="Arial" panose="020B0604020202020204" pitchFamily="34" charset="0"/>
              <a:cs typeface="Arial" panose="020B0604020202020204" pitchFamily="34" charset="0"/>
            </a:endParaRPr>
          </a:p>
          <a:p>
            <a:endParaRPr lang="en-US" altLang="ko-KR" dirty="0">
              <a:solidFill>
                <a:schemeClr val="tx1"/>
              </a:solidFill>
              <a:latin typeface="Arial" panose="020B0604020202020204" pitchFamily="34" charset="0"/>
              <a:cs typeface="Arial" panose="020B0604020202020204" pitchFamily="34" charset="0"/>
            </a:endParaRPr>
          </a:p>
          <a:p>
            <a:r>
              <a:rPr lang="en-US" altLang="ko-KR" b="1" dirty="0">
                <a:solidFill>
                  <a:schemeClr val="tx1"/>
                </a:solidFill>
                <a:latin typeface="Arial" panose="020B0604020202020204" pitchFamily="34" charset="0"/>
                <a:cs typeface="Arial" panose="020B0604020202020204" pitchFamily="34" charset="0"/>
              </a:rPr>
              <a:t>13) Dual CODEC for video transmission</a:t>
            </a:r>
            <a:r>
              <a:rPr lang="en-US" altLang="ko-KR" dirty="0">
                <a:solidFill>
                  <a:schemeClr val="tx1"/>
                </a:solidFill>
                <a:latin typeface="Arial" panose="020B0604020202020204" pitchFamily="34" charset="0"/>
                <a:cs typeface="Arial" panose="020B0604020202020204" pitchFamily="34" charset="0"/>
              </a:rPr>
              <a:t> </a:t>
            </a:r>
          </a:p>
          <a:p>
            <a:r>
              <a:rPr lang="en-US" altLang="ko-KR" dirty="0" smtClean="0">
                <a:solidFill>
                  <a:schemeClr val="tx1"/>
                </a:solidFill>
                <a:latin typeface="Arial" panose="020B0604020202020204" pitchFamily="34" charset="0"/>
                <a:cs typeface="Arial" panose="020B0604020202020204" pitchFamily="34" charset="0"/>
              </a:rPr>
              <a:t>DVR </a:t>
            </a:r>
            <a:r>
              <a:rPr lang="en-US" altLang="ko-KR" dirty="0">
                <a:solidFill>
                  <a:schemeClr val="tx1"/>
                </a:solidFill>
                <a:latin typeface="Arial" panose="020B0604020202020204" pitchFamily="34" charset="0"/>
                <a:cs typeface="Arial" panose="020B0604020202020204" pitchFamily="34" charset="0"/>
              </a:rPr>
              <a:t>can send 120 fps (based on CIF) regardless of the local recording and viewing setup regardless with recording setup.</a:t>
            </a:r>
          </a:p>
          <a:p>
            <a:endParaRPr lang="en-US" altLang="ko-KR" dirty="0">
              <a:solidFill>
                <a:schemeClr val="tx1"/>
              </a:solidFill>
              <a:latin typeface="Arial" panose="020B0604020202020204" pitchFamily="34" charset="0"/>
              <a:cs typeface="Arial" panose="020B0604020202020204" pitchFamily="34" charset="0"/>
            </a:endParaRPr>
          </a:p>
          <a:p>
            <a:r>
              <a:rPr lang="en-US" altLang="ko-KR" b="1" dirty="0">
                <a:solidFill>
                  <a:schemeClr val="tx1"/>
                </a:solidFill>
                <a:latin typeface="Arial" panose="020B0604020202020204" pitchFamily="34" charset="0"/>
                <a:cs typeface="Arial" panose="020B0604020202020204" pitchFamily="34" charset="0"/>
              </a:rPr>
              <a:t>14) Web browser support</a:t>
            </a:r>
          </a:p>
          <a:p>
            <a:r>
              <a:rPr lang="en-US" altLang="ko-KR" dirty="0">
                <a:solidFill>
                  <a:schemeClr val="tx1"/>
                </a:solidFill>
                <a:latin typeface="Arial" panose="020B0604020202020204" pitchFamily="34" charset="0"/>
                <a:cs typeface="Arial" panose="020B0604020202020204" pitchFamily="34" charset="0"/>
              </a:rPr>
              <a:t>You can monitor and playback the video and control the PTZ camera by internet explorer.</a:t>
            </a:r>
          </a:p>
          <a:p>
            <a:endParaRPr lang="en-US" altLang="ko-KR" dirty="0">
              <a:solidFill>
                <a:schemeClr val="tx1"/>
              </a:solidFill>
              <a:latin typeface="Arial" panose="020B0604020202020204" pitchFamily="34" charset="0"/>
              <a:cs typeface="Arial" panose="020B0604020202020204" pitchFamily="34" charset="0"/>
            </a:endParaRPr>
          </a:p>
          <a:p>
            <a:r>
              <a:rPr lang="en-US" altLang="ko-KR" b="1" dirty="0">
                <a:solidFill>
                  <a:schemeClr val="tx1"/>
                </a:solidFill>
                <a:latin typeface="Arial" panose="020B0604020202020204" pitchFamily="34" charset="0"/>
                <a:cs typeface="Arial" panose="020B0604020202020204" pitchFamily="34" charset="0"/>
              </a:rPr>
              <a:t>15) Built in S.M.A.R.T. </a:t>
            </a:r>
          </a:p>
          <a:p>
            <a:r>
              <a:rPr lang="en-US" altLang="ko-KR" dirty="0">
                <a:solidFill>
                  <a:schemeClr val="tx1"/>
                </a:solidFill>
                <a:latin typeface="Arial" panose="020B0604020202020204" pitchFamily="34" charset="0"/>
                <a:cs typeface="Arial" panose="020B0604020202020204" pitchFamily="34" charset="0"/>
              </a:rPr>
              <a:t>You can automatically check the health of the hard disk drives. </a:t>
            </a:r>
          </a:p>
          <a:p>
            <a:endParaRPr lang="en-US" altLang="ko-KR" dirty="0">
              <a:solidFill>
                <a:schemeClr val="tx1"/>
              </a:solidFill>
              <a:latin typeface="Arial" panose="020B0604020202020204" pitchFamily="34" charset="0"/>
              <a:cs typeface="Arial" panose="020B0604020202020204" pitchFamily="34" charset="0"/>
            </a:endParaRPr>
          </a:p>
          <a:p>
            <a:r>
              <a:rPr lang="en-US" altLang="ko-KR" b="1" dirty="0">
                <a:solidFill>
                  <a:schemeClr val="tx1"/>
                </a:solidFill>
                <a:latin typeface="Arial" panose="020B0604020202020204" pitchFamily="34" charset="0"/>
                <a:cs typeface="Arial" panose="020B0604020202020204" pitchFamily="34" charset="0"/>
              </a:rPr>
              <a:t>16) Language pack</a:t>
            </a:r>
          </a:p>
          <a:p>
            <a:r>
              <a:rPr lang="en-US" altLang="ko-KR" dirty="0">
                <a:solidFill>
                  <a:schemeClr val="tx1"/>
                </a:solidFill>
                <a:latin typeface="Arial" panose="020B0604020202020204" pitchFamily="34" charset="0"/>
                <a:cs typeface="Arial" panose="020B0604020202020204" pitchFamily="34" charset="0"/>
              </a:rPr>
              <a:t>Basically </a:t>
            </a:r>
            <a:r>
              <a:rPr lang="en-US" altLang="ko-KR" dirty="0" smtClean="0">
                <a:solidFill>
                  <a:schemeClr val="tx1"/>
                </a:solidFill>
                <a:latin typeface="Arial" panose="020B0604020202020204" pitchFamily="34" charset="0"/>
                <a:cs typeface="Arial" panose="020B0604020202020204" pitchFamily="34" charset="0"/>
              </a:rPr>
              <a:t>DVR </a:t>
            </a:r>
            <a:r>
              <a:rPr lang="en-US" altLang="ko-KR" dirty="0">
                <a:solidFill>
                  <a:schemeClr val="tx1"/>
                </a:solidFill>
                <a:latin typeface="Arial" panose="020B0604020202020204" pitchFamily="34" charset="0"/>
                <a:cs typeface="Arial" panose="020B0604020202020204" pitchFamily="34" charset="0"/>
              </a:rPr>
              <a:t>has multiple language set, furthermore you can choose the language set if you want</a:t>
            </a:r>
            <a:r>
              <a:rPr lang="en-US" altLang="ko-KR" dirty="0" smtClean="0">
                <a:solidFill>
                  <a:schemeClr val="tx1"/>
                </a:solidFill>
                <a:latin typeface="Arial" panose="020B0604020202020204" pitchFamily="34" charset="0"/>
                <a:cs typeface="Arial" panose="020B0604020202020204" pitchFamily="34" charset="0"/>
              </a:rPr>
              <a:t>.</a:t>
            </a:r>
            <a:endParaRPr lang="en-US" altLang="ko-KR" b="1" dirty="0" smtClean="0">
              <a:solidFill>
                <a:schemeClr val="tx1"/>
              </a:solidFill>
              <a:latin typeface="Arial" panose="020B0604020202020204" pitchFamily="34" charset="0"/>
              <a:cs typeface="Arial" panose="020B0604020202020204" pitchFamily="34" charset="0"/>
            </a:endParaRPr>
          </a:p>
          <a:p>
            <a:endParaRPr lang="en-US" altLang="ko-KR" b="1" dirty="0">
              <a:solidFill>
                <a:schemeClr val="tx1"/>
              </a:solidFill>
              <a:latin typeface="Arial" panose="020B0604020202020204" pitchFamily="34" charset="0"/>
              <a:cs typeface="Arial" panose="020B0604020202020204" pitchFamily="34" charset="0"/>
            </a:endParaRPr>
          </a:p>
          <a:p>
            <a:r>
              <a:rPr lang="en-US" altLang="en-US" b="1" dirty="0" smtClean="0">
                <a:solidFill>
                  <a:schemeClr val="tx1"/>
                </a:solidFill>
                <a:latin typeface="Arial" panose="020B0604020202020204" pitchFamily="34" charset="0"/>
                <a:cs typeface="Arial" panose="020B0604020202020204" pitchFamily="34" charset="0"/>
              </a:rPr>
              <a:t>17) </a:t>
            </a:r>
            <a:r>
              <a:rPr lang="en-US" altLang="en-US" b="1" dirty="0">
                <a:solidFill>
                  <a:schemeClr val="tx1"/>
                </a:solidFill>
                <a:latin typeface="Arial" panose="020B0604020202020204" pitchFamily="34" charset="0"/>
                <a:cs typeface="Arial" panose="020B0604020202020204" pitchFamily="34" charset="0"/>
              </a:rPr>
              <a:t>Spot monitoring</a:t>
            </a:r>
          </a:p>
          <a:p>
            <a:r>
              <a:rPr lang="en-US" altLang="en-US" dirty="0">
                <a:solidFill>
                  <a:schemeClr val="tx1"/>
                </a:solidFill>
                <a:latin typeface="Arial" panose="020B0604020202020204" pitchFamily="34" charset="0"/>
                <a:cs typeface="Arial" panose="020B0604020202020204" pitchFamily="34" charset="0"/>
              </a:rPr>
              <a:t>Spot out </a:t>
            </a:r>
            <a:r>
              <a:rPr lang="en-US" altLang="ko-KR" dirty="0">
                <a:solidFill>
                  <a:schemeClr val="tx1"/>
                </a:solidFill>
                <a:latin typeface="Arial" panose="020B0604020202020204" pitchFamily="34" charset="0"/>
                <a:cs typeface="Arial" panose="020B0604020202020204" pitchFamily="34" charset="0"/>
              </a:rPr>
              <a:t>can </a:t>
            </a:r>
            <a:r>
              <a:rPr lang="en-US" altLang="en-US" dirty="0">
                <a:solidFill>
                  <a:schemeClr val="tx1"/>
                </a:solidFill>
                <a:latin typeface="Arial" panose="020B0604020202020204" pitchFamily="34" charset="0"/>
                <a:cs typeface="Arial" panose="020B0604020202020204" pitchFamily="34" charset="0"/>
              </a:rPr>
              <a:t>be enable to monitor sequentially in other place.</a:t>
            </a:r>
          </a:p>
          <a:p>
            <a:endParaRPr lang="en-US" altLang="ko-KR" dirty="0">
              <a:solidFill>
                <a:schemeClr val="tx1"/>
              </a:solidFill>
              <a:cs typeface="Times New Roman" panose="02020603050405020304" pitchFamily="18" charset="0"/>
            </a:endParaRPr>
          </a:p>
          <a:p>
            <a:endParaRPr lang="en-US" altLang="en-US" dirty="0">
              <a:solidFill>
                <a:schemeClr val="tx1"/>
              </a:solidFill>
            </a:endParaRPr>
          </a:p>
        </p:txBody>
      </p:sp>
    </p:spTree>
    <p:extLst>
      <p:ext uri="{BB962C8B-B14F-4D97-AF65-F5344CB8AC3E}">
        <p14:creationId xmlns:p14="http://schemas.microsoft.com/office/powerpoint/2010/main" val="18731898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슬라이드 번호 개체 틀 1"/>
          <p:cNvSpPr>
            <a:spLocks noGrp="1"/>
          </p:cNvSpPr>
          <p:nvPr>
            <p:ph type="sldNum" sz="quarter" idx="10"/>
          </p:nvPr>
        </p:nvSpPr>
        <p:spPr/>
        <p:txBody>
          <a:bodyPr/>
          <a:lstStyle/>
          <a:p>
            <a:fld id="{89B6F9E2-F4A6-4DDA-921B-909B823ED24A}" type="slidenum">
              <a:rPr lang="en-US" altLang="ko-KR"/>
              <a:pPr/>
              <a:t>70</a:t>
            </a:fld>
            <a:endParaRPr lang="en-US" altLang="ko-KR"/>
          </a:p>
        </p:txBody>
      </p:sp>
      <p:sp>
        <p:nvSpPr>
          <p:cNvPr id="6" name="Text Box 13"/>
          <p:cNvSpPr txBox="1">
            <a:spLocks noChangeArrowheads="1"/>
          </p:cNvSpPr>
          <p:nvPr/>
        </p:nvSpPr>
        <p:spPr bwMode="auto">
          <a:xfrm>
            <a:off x="828675" y="806450"/>
            <a:ext cx="4968875" cy="600164"/>
          </a:xfrm>
          <a:prstGeom prst="rect">
            <a:avLst/>
          </a:prstGeom>
          <a:noFill/>
          <a:ln w="9525">
            <a:noFill/>
            <a:miter lim="800000"/>
            <a:headEnd/>
            <a:tailEnd/>
          </a:ln>
          <a:effectLst/>
        </p:spPr>
        <p:txBody>
          <a:bodyPr>
            <a:spAutoFit/>
          </a:bodyPr>
          <a:lstStyle/>
          <a:p>
            <a:r>
              <a:rPr lang="en-US" altLang="ko-KR" b="1" dirty="0" smtClean="0">
                <a:solidFill>
                  <a:schemeClr val="tx1"/>
                </a:solidFill>
                <a:latin typeface="Arial" panose="020B0604020202020204" pitchFamily="34" charset="0"/>
                <a:cs typeface="Arial" panose="020B0604020202020204" pitchFamily="34" charset="0"/>
              </a:rPr>
              <a:t>4-7) HDD</a:t>
            </a:r>
            <a:endParaRPr lang="en-US" altLang="ko-KR" b="1" dirty="0">
              <a:solidFill>
                <a:schemeClr val="tx1"/>
              </a:solidFill>
              <a:latin typeface="Arial" panose="020B0604020202020204" pitchFamily="34" charset="0"/>
              <a:cs typeface="Arial" panose="020B0604020202020204" pitchFamily="34" charset="0"/>
            </a:endParaRPr>
          </a:p>
          <a:p>
            <a:endParaRPr lang="en-US" altLang="ko-KR" dirty="0" smtClean="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Set an alarm or buzzer when </a:t>
            </a:r>
            <a:r>
              <a:rPr lang="en-US" altLang="ko-KR" dirty="0" smtClean="0">
                <a:solidFill>
                  <a:schemeClr val="tx1"/>
                </a:solidFill>
                <a:latin typeface="Arial" panose="020B0604020202020204" pitchFamily="34" charset="0"/>
                <a:cs typeface="Arial" panose="020B0604020202020204" pitchFamily="34" charset="0"/>
              </a:rPr>
              <a:t>S.M.A.R.T error occurs </a:t>
            </a:r>
            <a:r>
              <a:rPr lang="en-US" altLang="ko-KR" dirty="0">
                <a:solidFill>
                  <a:schemeClr val="tx1"/>
                </a:solidFill>
                <a:latin typeface="Arial" panose="020B0604020202020204" pitchFamily="34" charset="0"/>
                <a:cs typeface="Arial" panose="020B0604020202020204" pitchFamily="34" charset="0"/>
              </a:rPr>
              <a:t>in the HDD</a:t>
            </a:r>
          </a:p>
        </p:txBody>
      </p:sp>
      <p:sp>
        <p:nvSpPr>
          <p:cNvPr id="8"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9" name="그림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9170" y="2323351"/>
            <a:ext cx="4887883" cy="2743200"/>
          </a:xfrm>
          <a:prstGeom prst="rect">
            <a:avLst/>
          </a:prstGeom>
        </p:spPr>
      </p:pic>
    </p:spTree>
    <p:extLst>
      <p:ext uri="{BB962C8B-B14F-4D97-AF65-F5344CB8AC3E}">
        <p14:creationId xmlns:p14="http://schemas.microsoft.com/office/powerpoint/2010/main" val="354911607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슬라이드 번호 개체 틀 1"/>
          <p:cNvSpPr>
            <a:spLocks noGrp="1"/>
          </p:cNvSpPr>
          <p:nvPr>
            <p:ph type="sldNum" sz="quarter" idx="10"/>
          </p:nvPr>
        </p:nvSpPr>
        <p:spPr/>
        <p:txBody>
          <a:bodyPr/>
          <a:lstStyle/>
          <a:p>
            <a:fld id="{89B6F9E2-F4A6-4DDA-921B-909B823ED24A}" type="slidenum">
              <a:rPr lang="en-US" altLang="ko-KR"/>
              <a:pPr/>
              <a:t>71</a:t>
            </a:fld>
            <a:endParaRPr lang="en-US" altLang="ko-KR"/>
          </a:p>
        </p:txBody>
      </p:sp>
      <p:sp>
        <p:nvSpPr>
          <p:cNvPr id="9" name="Text Box 13"/>
          <p:cNvSpPr txBox="1">
            <a:spLocks noChangeArrowheads="1"/>
          </p:cNvSpPr>
          <p:nvPr/>
        </p:nvSpPr>
        <p:spPr bwMode="auto">
          <a:xfrm>
            <a:off x="828675" y="806450"/>
            <a:ext cx="4968875" cy="938719"/>
          </a:xfrm>
          <a:prstGeom prst="rect">
            <a:avLst/>
          </a:prstGeom>
          <a:noFill/>
          <a:ln w="9525">
            <a:noFill/>
            <a:miter lim="800000"/>
            <a:headEnd/>
            <a:tailEnd/>
          </a:ln>
          <a:effectLst/>
        </p:spPr>
        <p:txBody>
          <a:bodyPr>
            <a:spAutoFit/>
          </a:bodyPr>
          <a:lstStyle/>
          <a:p>
            <a:r>
              <a:rPr lang="en-US" altLang="ko-KR" b="1" dirty="0" smtClean="0">
                <a:solidFill>
                  <a:schemeClr val="tx1"/>
                </a:solidFill>
                <a:latin typeface="Arial" panose="020B0604020202020204" pitchFamily="34" charset="0"/>
                <a:cs typeface="Arial" panose="020B0604020202020204" pitchFamily="34" charset="0"/>
              </a:rPr>
              <a:t>4-8) Alarm</a:t>
            </a:r>
          </a:p>
          <a:p>
            <a:endParaRPr lang="en-US" altLang="ko-KR" dirty="0" smtClean="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You can choose the </a:t>
            </a:r>
            <a:r>
              <a:rPr lang="en-US" altLang="ko-KR" dirty="0" smtClean="0">
                <a:solidFill>
                  <a:schemeClr val="tx1"/>
                </a:solidFill>
                <a:latin typeface="Arial" panose="020B0604020202020204" pitchFamily="34" charset="0"/>
                <a:cs typeface="Arial" panose="020B0604020202020204" pitchFamily="34" charset="0"/>
              </a:rPr>
              <a:t>duration time from 5 to 60 seconds </a:t>
            </a:r>
            <a:r>
              <a:rPr lang="en-US" altLang="ko-KR" dirty="0">
                <a:solidFill>
                  <a:schemeClr val="tx1"/>
                </a:solidFill>
                <a:latin typeface="Arial" panose="020B0604020202020204" pitchFamily="34" charset="0"/>
                <a:cs typeface="Arial" panose="020B0604020202020204" pitchFamily="34" charset="0"/>
              </a:rPr>
              <a:t>after motion detection between relay, buzzer sound, pop </a:t>
            </a:r>
            <a:r>
              <a:rPr lang="en-US" altLang="ko-KR" dirty="0" smtClean="0">
                <a:solidFill>
                  <a:schemeClr val="tx1"/>
                </a:solidFill>
                <a:latin typeface="Arial" panose="020B0604020202020204" pitchFamily="34" charset="0"/>
                <a:cs typeface="Arial" panose="020B0604020202020204" pitchFamily="34" charset="0"/>
              </a:rPr>
              <a:t>up and preset.</a:t>
            </a:r>
          </a:p>
          <a:p>
            <a:pPr marL="171450" indent="-171450">
              <a:buFont typeface="Arial" panose="020B0604020202020204" pitchFamily="34" charset="0"/>
              <a:buChar char="•"/>
            </a:pPr>
            <a:r>
              <a:rPr lang="en-US" altLang="ko-KR" dirty="0">
                <a:solidFill>
                  <a:schemeClr val="tx1"/>
                </a:solidFill>
                <a:latin typeface="Arial" panose="020B0604020202020204" pitchFamily="34" charset="0"/>
                <a:cs typeface="Arial" panose="020B0604020202020204" pitchFamily="34" charset="0"/>
              </a:rPr>
              <a:t>You can set a name of the alarms</a:t>
            </a:r>
            <a:r>
              <a:rPr lang="en-US" altLang="ko-KR" dirty="0" smtClean="0">
                <a:solidFill>
                  <a:schemeClr val="tx1"/>
                </a:solidFill>
                <a:latin typeface="Arial" panose="020B0604020202020204" pitchFamily="34" charset="0"/>
                <a:cs typeface="Arial" panose="020B0604020202020204" pitchFamily="34" charset="0"/>
              </a:rPr>
              <a:t>.</a:t>
            </a:r>
            <a:endParaRPr lang="en-US" altLang="ko-KR" dirty="0">
              <a:solidFill>
                <a:schemeClr val="tx1"/>
              </a:solidFill>
              <a:latin typeface="Arial" panose="020B0604020202020204" pitchFamily="34" charset="0"/>
              <a:cs typeface="Arial" panose="020B0604020202020204" pitchFamily="34" charset="0"/>
            </a:endParaRPr>
          </a:p>
        </p:txBody>
      </p:sp>
      <p:sp>
        <p:nvSpPr>
          <p:cNvPr id="12"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13" name="Text Box 4"/>
          <p:cNvSpPr txBox="1">
            <a:spLocks noChangeArrowheads="1"/>
          </p:cNvSpPr>
          <p:nvPr/>
        </p:nvSpPr>
        <p:spPr bwMode="auto">
          <a:xfrm>
            <a:off x="828675" y="4831730"/>
            <a:ext cx="4968875" cy="430887"/>
          </a:xfrm>
          <a:prstGeom prst="rect">
            <a:avLst/>
          </a:prstGeom>
          <a:noFill/>
          <a:ln w="9525">
            <a:noFill/>
            <a:miter lim="800000"/>
            <a:headEnd/>
            <a:tailEnd/>
          </a:ln>
          <a:effectLst/>
        </p:spPr>
        <p:txBody>
          <a:bodyPr>
            <a:spAutoFit/>
          </a:bodyPr>
          <a:lstStyle/>
          <a:p>
            <a:pPr marL="171450" indent="-171450">
              <a:buFont typeface="Wingdings" panose="05000000000000000000" pitchFamily="2" charset="2"/>
              <a:buChar char="v"/>
            </a:pPr>
            <a:r>
              <a:rPr lang="en-US" altLang="ko-KR" b="1" dirty="0" smtClean="0">
                <a:solidFill>
                  <a:schemeClr val="tx1"/>
                </a:solidFill>
                <a:latin typeface="Arial" panose="020B0604020202020204" pitchFamily="34" charset="0"/>
                <a:cs typeface="Arial" panose="020B0604020202020204" pitchFamily="34" charset="0"/>
              </a:rPr>
              <a:t>Email</a:t>
            </a:r>
            <a:endParaRPr lang="en-US" altLang="ko-KR" b="1" dirty="0">
              <a:solidFill>
                <a:schemeClr val="tx1"/>
              </a:solidFill>
              <a:latin typeface="Arial" panose="020B0604020202020204" pitchFamily="34" charset="0"/>
              <a:cs typeface="Arial" panose="020B0604020202020204" pitchFamily="34" charset="0"/>
            </a:endParaRPr>
          </a:p>
          <a:p>
            <a:r>
              <a:rPr lang="en-US" altLang="ko-KR" dirty="0" smtClean="0">
                <a:solidFill>
                  <a:schemeClr val="tx1"/>
                </a:solidFill>
                <a:latin typeface="Arial" panose="020B0604020202020204" pitchFamily="34" charset="0"/>
                <a:cs typeface="Arial" panose="020B0604020202020204" pitchFamily="34" charset="0"/>
              </a:rPr>
              <a:t>Set events to send the email.</a:t>
            </a:r>
          </a:p>
        </p:txBody>
      </p:sp>
      <p:pic>
        <p:nvPicPr>
          <p:cNvPr id="14" name="그림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369" y="5358544"/>
            <a:ext cx="4693060" cy="1999948"/>
          </a:xfrm>
          <a:prstGeom prst="rect">
            <a:avLst/>
          </a:prstGeom>
        </p:spPr>
      </p:pic>
      <p:graphicFrame>
        <p:nvGraphicFramePr>
          <p:cNvPr id="15" name="Group 109"/>
          <p:cNvGraphicFramePr>
            <a:graphicFrameLocks noGrp="1"/>
          </p:cNvGraphicFramePr>
          <p:nvPr>
            <p:extLst>
              <p:ext uri="{D42A27DB-BD31-4B8C-83A1-F6EECF244321}">
                <p14:modId xmlns:p14="http://schemas.microsoft.com/office/powerpoint/2010/main" val="3745935067"/>
              </p:ext>
            </p:extLst>
          </p:nvPr>
        </p:nvGraphicFramePr>
        <p:xfrm>
          <a:off x="828675" y="7650060"/>
          <a:ext cx="4913272" cy="731520"/>
        </p:xfrm>
        <a:graphic>
          <a:graphicData uri="http://schemas.openxmlformats.org/drawingml/2006/table">
            <a:tbl>
              <a:tblPr/>
              <a:tblGrid>
                <a:gridCol w="1712872"/>
                <a:gridCol w="3200400"/>
              </a:tblGrid>
              <a:tr h="19543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Interval</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lang="en-US" altLang="ko-KR" sz="100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Set an interval for sending emails.</a:t>
                      </a:r>
                      <a:endPar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192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Add Image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Send a snapshot of events to the email.</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192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Schedule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Set schedule.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pic>
        <p:nvPicPr>
          <p:cNvPr id="16" name="그림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369" y="1873232"/>
            <a:ext cx="4887883" cy="2743200"/>
          </a:xfrm>
          <a:prstGeom prst="rect">
            <a:avLst/>
          </a:prstGeom>
        </p:spPr>
      </p:pic>
    </p:spTree>
    <p:extLst>
      <p:ext uri="{BB962C8B-B14F-4D97-AF65-F5344CB8AC3E}">
        <p14:creationId xmlns:p14="http://schemas.microsoft.com/office/powerpoint/2010/main" val="260641712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슬라이드 번호 개체 틀 1"/>
          <p:cNvSpPr>
            <a:spLocks noGrp="1"/>
          </p:cNvSpPr>
          <p:nvPr>
            <p:ph type="sldNum" sz="quarter" idx="10"/>
          </p:nvPr>
        </p:nvSpPr>
        <p:spPr/>
        <p:txBody>
          <a:bodyPr/>
          <a:lstStyle/>
          <a:p>
            <a:fld id="{3C5B52B0-E1AD-42FC-B9D5-428B230F890A}" type="slidenum">
              <a:rPr lang="en-US" altLang="ko-KR"/>
              <a:pPr/>
              <a:t>72</a:t>
            </a:fld>
            <a:endParaRPr lang="en-US" altLang="ko-KR"/>
          </a:p>
        </p:txBody>
      </p:sp>
      <p:graphicFrame>
        <p:nvGraphicFramePr>
          <p:cNvPr id="13" name="Group 109"/>
          <p:cNvGraphicFramePr>
            <a:graphicFrameLocks noGrp="1"/>
          </p:cNvGraphicFramePr>
          <p:nvPr>
            <p:extLst>
              <p:ext uri="{D42A27DB-BD31-4B8C-83A1-F6EECF244321}">
                <p14:modId xmlns:p14="http://schemas.microsoft.com/office/powerpoint/2010/main" val="546423211"/>
              </p:ext>
            </p:extLst>
          </p:nvPr>
        </p:nvGraphicFramePr>
        <p:xfrm>
          <a:off x="792163" y="4720709"/>
          <a:ext cx="4951372" cy="2956560"/>
        </p:xfrm>
        <a:graphic>
          <a:graphicData uri="http://schemas.openxmlformats.org/drawingml/2006/table">
            <a:tbl>
              <a:tblPr/>
              <a:tblGrid>
                <a:gridCol w="1217572"/>
                <a:gridCol w="3733800"/>
              </a:tblGrid>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NVR Name</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Type the URL of NVR using virtual keyboard.</a:t>
                      </a:r>
                      <a:endParaRPr kumimoji="1" lang="en-US" altLang="ko-KR" sz="1000" b="0" i="0" u="none" strike="noStrike" kern="1200" cap="none" spc="0" normalizeH="0" baseline="0" noProof="0" dirty="0">
                        <a:ln>
                          <a:noFill/>
                        </a:ln>
                        <a:solidFill>
                          <a:srgbClr val="000000"/>
                        </a:solidFill>
                        <a:effectLst/>
                        <a:uLnTx/>
                        <a:uFillTx/>
                        <a:latin typeface="Times New Roman" pitchFamily="18" charset="0"/>
                        <a:ea typeface="굴림"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MAC Address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lang="en-US" altLang="ko-KR" sz="1000" b="0" i="0" kern="1200" dirty="0" smtClean="0">
                          <a:solidFill>
                            <a:schemeClr val="tx1"/>
                          </a:solidFill>
                          <a:effectLst/>
                          <a:latin typeface="Times New Roman" panose="02020603050405020304" pitchFamily="18" charset="0"/>
                          <a:ea typeface="+mn-ea"/>
                          <a:cs typeface="Times New Roman" panose="02020603050405020304" pitchFamily="18" charset="0"/>
                        </a:rPr>
                        <a:t>Display the MAC address of the NVR</a:t>
                      </a:r>
                      <a:endParaRPr kumimoji="1" lang="en-US" altLang="ko-KR" sz="1000" b="0" i="0" u="none" strike="noStrike" kern="1200" cap="none" spc="0" normalizeH="0" baseline="0" noProof="0" dirty="0">
                        <a:ln>
                          <a:noFill/>
                        </a:ln>
                        <a:solidFill>
                          <a:srgbClr val="000000"/>
                        </a:solidFill>
                        <a:effectLst/>
                        <a:uLnTx/>
                        <a:uFillTx/>
                        <a:latin typeface="Times New Roman" panose="02020603050405020304" pitchFamily="18" charset="0"/>
                        <a:ea typeface="굴림"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DHCP</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20000"/>
                        </a:lnSpc>
                        <a:spcBef>
                          <a:spcPct val="0"/>
                        </a:spcBef>
                        <a:spcAft>
                          <a:spcPct val="0"/>
                        </a:spcAft>
                        <a:buClrTx/>
                        <a:buSzTx/>
                        <a:buFontTx/>
                        <a:buNone/>
                        <a:tabLst/>
                        <a:defRPr/>
                      </a:pPr>
                      <a:endParaRPr kumimoji="1" lang="en-US" altLang="ko-KR" sz="1000" b="0" i="0" u="none" strike="noStrike" kern="1200" cap="none" spc="0" normalizeH="0" baseline="0" noProof="0" dirty="0">
                        <a:ln>
                          <a:noFill/>
                        </a:ln>
                        <a:solidFill>
                          <a:srgbClr val="000000"/>
                        </a:solidFill>
                        <a:effectLst/>
                        <a:uLnTx/>
                        <a:uFillTx/>
                        <a:latin typeface="Times New Roman" pitchFamily="18" charset="0"/>
                        <a:ea typeface="굴림"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Auto IP</a:t>
                      </a:r>
                      <a:endParaRPr kumimoji="1" lang="en-US" altLang="ko-KR" sz="1000" b="0" i="0" u="none" strike="noStrike" kern="1200" cap="none" spc="0" normalizeH="0" baseline="0" noProof="0" dirty="0">
                        <a:ln>
                          <a:noFill/>
                        </a:ln>
                        <a:solidFill>
                          <a:srgbClr val="000000"/>
                        </a:solidFill>
                        <a:effectLst/>
                        <a:uLnTx/>
                        <a:uFillTx/>
                        <a:latin typeface="Times New Roman" pitchFamily="18" charset="0"/>
                        <a:ea typeface="굴림"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20000"/>
                        </a:lnSpc>
                        <a:spcBef>
                          <a:spcPct val="0"/>
                        </a:spcBef>
                        <a:spcAft>
                          <a:spcPct val="0"/>
                        </a:spcAft>
                        <a:buClrTx/>
                        <a:buSzTx/>
                        <a:buFontTx/>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Assign IP automatically or manually enter IP, subnet mask, gateway</a:t>
                      </a:r>
                      <a:endParaRPr kumimoji="1" lang="en-US" altLang="ko-KR" sz="1000" b="0" i="0" u="none" strike="noStrike" kern="1200" cap="none" spc="0" normalizeH="0" baseline="0" noProof="0" dirty="0">
                        <a:ln>
                          <a:noFill/>
                        </a:ln>
                        <a:solidFill>
                          <a:srgbClr val="000000"/>
                        </a:solidFill>
                        <a:effectLst/>
                        <a:uLnTx/>
                        <a:uFillTx/>
                        <a:latin typeface="Times New Roman" pitchFamily="18" charset="0"/>
                        <a:ea typeface="굴림"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IP</a:t>
                      </a:r>
                      <a:r>
                        <a:rPr lang="ko-KR" altLang="en-US" sz="100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a:t>
                      </a:r>
                      <a:endPar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Type the IP address.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Subnet Mask</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Type the subnet mask.</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Gateway</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Type a gateway.</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DNS</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Auto</a:t>
                      </a:r>
                      <a:endPar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20000"/>
                        </a:lnSpc>
                        <a:spcBef>
                          <a:spcPct val="0"/>
                        </a:spcBef>
                        <a:spcAft>
                          <a:spcPct val="0"/>
                        </a:spcAft>
                        <a:buClrTx/>
                        <a:buSzTx/>
                        <a:buFontTx/>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 If you connect LAN after setting it to On, DNS IP is allocated automatically. If you set it to Off, you have to input DNS IP. </a:t>
                      </a: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DNS IP</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Type the DNS IP.</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192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PING Test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lang="en-US" altLang="ko-KR" sz="1000" b="0" i="0" kern="1200" dirty="0" smtClean="0">
                          <a:solidFill>
                            <a:schemeClr val="tx1"/>
                          </a:solidFill>
                          <a:effectLst/>
                          <a:latin typeface="Times New Roman" panose="02020603050405020304" pitchFamily="18" charset="0"/>
                          <a:ea typeface="+mn-ea"/>
                          <a:cs typeface="Times New Roman" panose="02020603050405020304" pitchFamily="18" charset="0"/>
                        </a:rPr>
                        <a:t>Run the ping test with the currently set DNS IP</a:t>
                      </a: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2192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Status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Ping Test Results Display</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pic>
        <p:nvPicPr>
          <p:cNvPr id="8" name="그림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907" y="1805520"/>
            <a:ext cx="4887883" cy="2743200"/>
          </a:xfrm>
          <a:prstGeom prst="rect">
            <a:avLst/>
          </a:prstGeom>
        </p:spPr>
      </p:pic>
      <p:sp>
        <p:nvSpPr>
          <p:cNvPr id="11" name="Text Box 2"/>
          <p:cNvSpPr txBox="1">
            <a:spLocks noChangeArrowheads="1"/>
          </p:cNvSpPr>
          <p:nvPr/>
        </p:nvSpPr>
        <p:spPr bwMode="auto">
          <a:xfrm>
            <a:off x="792163" y="809625"/>
            <a:ext cx="4968875" cy="498598"/>
          </a:xfrm>
          <a:prstGeom prst="rect">
            <a:avLst/>
          </a:prstGeom>
          <a:noFill/>
          <a:ln w="9525">
            <a:noFill/>
            <a:miter lim="800000"/>
            <a:headEnd/>
            <a:tailEnd/>
          </a:ln>
          <a:effectLst/>
        </p:spPr>
        <p:txBody>
          <a:bodyPr>
            <a:spAutoFit/>
          </a:bodyPr>
          <a:lstStyle/>
          <a:p>
            <a:pPr>
              <a:lnSpc>
                <a:spcPct val="120000"/>
              </a:lnSpc>
            </a:pPr>
            <a:r>
              <a:rPr lang="en-US" altLang="ko-KR" b="1" dirty="0" smtClean="0">
                <a:solidFill>
                  <a:schemeClr val="tx1"/>
                </a:solidFill>
                <a:latin typeface="Arial" panose="020B0604020202020204" pitchFamily="34" charset="0"/>
                <a:cs typeface="Arial" panose="020B0604020202020204" pitchFamily="34" charset="0"/>
              </a:rPr>
              <a:t>3-4-5. </a:t>
            </a:r>
            <a:r>
              <a:rPr lang="en-US" altLang="ko-KR" b="1" dirty="0">
                <a:solidFill>
                  <a:schemeClr val="tx1"/>
                </a:solidFill>
                <a:latin typeface="Arial" panose="020B0604020202020204" pitchFamily="34" charset="0"/>
                <a:cs typeface="Arial" panose="020B0604020202020204" pitchFamily="34" charset="0"/>
              </a:rPr>
              <a:t>NETWORK</a:t>
            </a:r>
          </a:p>
          <a:p>
            <a:pPr>
              <a:lnSpc>
                <a:spcPct val="120000"/>
              </a:lnSpc>
            </a:pPr>
            <a:r>
              <a:rPr lang="en-US" altLang="ko-KR" dirty="0" smtClean="0">
                <a:solidFill>
                  <a:schemeClr val="tx1"/>
                </a:solidFill>
                <a:latin typeface="Arial" panose="020B0604020202020204" pitchFamily="34" charset="0"/>
                <a:cs typeface="Arial" panose="020B0604020202020204" pitchFamily="34" charset="0"/>
              </a:rPr>
              <a:t>Configure </a:t>
            </a:r>
            <a:r>
              <a:rPr lang="en-US" altLang="ko-KR" dirty="0">
                <a:solidFill>
                  <a:schemeClr val="tx1"/>
                </a:solidFill>
                <a:latin typeface="Arial" panose="020B0604020202020204" pitchFamily="34" charset="0"/>
                <a:cs typeface="Arial" panose="020B0604020202020204" pitchFamily="34" charset="0"/>
              </a:rPr>
              <a:t>and view Address, Port, DDNS, E-mail, Control and Status </a:t>
            </a:r>
            <a:r>
              <a:rPr lang="en-US" altLang="ko-KR" dirty="0" smtClean="0">
                <a:solidFill>
                  <a:schemeClr val="tx1"/>
                </a:solidFill>
                <a:latin typeface="Arial" panose="020B0604020202020204" pitchFamily="34" charset="0"/>
                <a:cs typeface="Arial" panose="020B0604020202020204" pitchFamily="34" charset="0"/>
              </a:rPr>
              <a:t>settings.</a:t>
            </a:r>
            <a:endParaRPr lang="en-US" altLang="ko-KR" dirty="0">
              <a:solidFill>
                <a:schemeClr val="tx1"/>
              </a:solidFill>
              <a:latin typeface="Arial" panose="020B0604020202020204" pitchFamily="34" charset="0"/>
              <a:cs typeface="Arial" panose="020B0604020202020204" pitchFamily="34" charset="0"/>
            </a:endParaRPr>
          </a:p>
        </p:txBody>
      </p:sp>
      <p:sp>
        <p:nvSpPr>
          <p:cNvPr id="12" name="Text Box 7"/>
          <p:cNvSpPr txBox="1">
            <a:spLocks noChangeArrowheads="1"/>
          </p:cNvSpPr>
          <p:nvPr/>
        </p:nvSpPr>
        <p:spPr bwMode="auto">
          <a:xfrm>
            <a:off x="828675" y="1317618"/>
            <a:ext cx="4968875" cy="430887"/>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1) </a:t>
            </a:r>
            <a:r>
              <a:rPr lang="en-US" altLang="ko-KR" b="1" dirty="0" smtClean="0">
                <a:solidFill>
                  <a:schemeClr val="tx1"/>
                </a:solidFill>
                <a:latin typeface="Arial" panose="020B0604020202020204" pitchFamily="34" charset="0"/>
                <a:cs typeface="Arial" panose="020B0604020202020204" pitchFamily="34" charset="0"/>
              </a:rPr>
              <a:t>Address</a:t>
            </a:r>
            <a:endParaRPr lang="en-US" altLang="ko-KR" b="1" dirty="0">
              <a:solidFill>
                <a:schemeClr val="tx1"/>
              </a:solidFill>
              <a:latin typeface="Arial" panose="020B0604020202020204" pitchFamily="34" charset="0"/>
              <a:cs typeface="Arial" panose="020B0604020202020204" pitchFamily="34" charset="0"/>
            </a:endParaRPr>
          </a:p>
          <a:p>
            <a:r>
              <a:rPr lang="en-US" altLang="ko-KR" dirty="0">
                <a:solidFill>
                  <a:schemeClr val="tx1"/>
                </a:solidFill>
                <a:latin typeface="Arial" panose="020B0604020202020204" pitchFamily="34" charset="0"/>
                <a:cs typeface="Arial" panose="020B0604020202020204" pitchFamily="34" charset="0"/>
              </a:rPr>
              <a:t>Configure Network information for Remote client </a:t>
            </a:r>
            <a:r>
              <a:rPr lang="en-US" altLang="ko-KR" dirty="0" smtClean="0">
                <a:solidFill>
                  <a:schemeClr val="tx1"/>
                </a:solidFill>
                <a:latin typeface="Arial" panose="020B0604020202020204" pitchFamily="34" charset="0"/>
                <a:cs typeface="Arial" panose="020B0604020202020204" pitchFamily="34" charset="0"/>
              </a:rPr>
              <a:t>connection</a:t>
            </a:r>
            <a:r>
              <a:rPr lang="en-US" altLang="ko-KR" dirty="0">
                <a:solidFill>
                  <a:schemeClr val="tx1"/>
                </a:solidFill>
                <a:latin typeface="Arial" panose="020B0604020202020204" pitchFamily="34" charset="0"/>
                <a:cs typeface="Arial" panose="020B0604020202020204" pitchFamily="34" charset="0"/>
              </a:rPr>
              <a:t>.</a:t>
            </a:r>
          </a:p>
        </p:txBody>
      </p:sp>
      <p:sp>
        <p:nvSpPr>
          <p:cNvPr id="14"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슬라이드 번호 개체 틀 1"/>
          <p:cNvSpPr>
            <a:spLocks noGrp="1"/>
          </p:cNvSpPr>
          <p:nvPr>
            <p:ph type="sldNum" sz="quarter" idx="10"/>
          </p:nvPr>
        </p:nvSpPr>
        <p:spPr/>
        <p:txBody>
          <a:bodyPr/>
          <a:lstStyle/>
          <a:p>
            <a:fld id="{3C5B52B0-E1AD-42FC-B9D5-428B230F890A}" type="slidenum">
              <a:rPr lang="en-US" altLang="ko-KR"/>
              <a:pPr/>
              <a:t>73</a:t>
            </a:fld>
            <a:endParaRPr lang="en-US" altLang="ko-KR"/>
          </a:p>
        </p:txBody>
      </p:sp>
      <p:sp>
        <p:nvSpPr>
          <p:cNvPr id="10" name="Text Box 9"/>
          <p:cNvSpPr txBox="1">
            <a:spLocks noChangeArrowheads="1"/>
          </p:cNvSpPr>
          <p:nvPr/>
        </p:nvSpPr>
        <p:spPr bwMode="auto">
          <a:xfrm>
            <a:off x="720725" y="838050"/>
            <a:ext cx="4968875" cy="1446550"/>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2</a:t>
            </a:r>
            <a:r>
              <a:rPr lang="en-US" altLang="ko-KR" b="1" dirty="0" smtClean="0">
                <a:solidFill>
                  <a:schemeClr val="tx1"/>
                </a:solidFill>
                <a:latin typeface="Arial" panose="020B0604020202020204" pitchFamily="34" charset="0"/>
                <a:cs typeface="Arial" panose="020B0604020202020204" pitchFamily="34" charset="0"/>
              </a:rPr>
              <a:t>) </a:t>
            </a:r>
            <a:r>
              <a:rPr lang="en-US" altLang="ko-KR" b="1" dirty="0">
                <a:solidFill>
                  <a:schemeClr val="tx1"/>
                </a:solidFill>
                <a:latin typeface="Arial" panose="020B0604020202020204" pitchFamily="34" charset="0"/>
                <a:cs typeface="Arial" panose="020B0604020202020204" pitchFamily="34" charset="0"/>
              </a:rPr>
              <a:t>Port</a:t>
            </a:r>
          </a:p>
          <a:p>
            <a:endParaRPr lang="en-US" altLang="ko-KR" b="1" dirty="0">
              <a:solidFill>
                <a:schemeClr val="tx1"/>
              </a:solidFill>
              <a:latin typeface="Arial" panose="020B0604020202020204" pitchFamily="34" charset="0"/>
              <a:cs typeface="Arial" panose="020B0604020202020204" pitchFamily="34" charset="0"/>
            </a:endParaRPr>
          </a:p>
          <a:p>
            <a:r>
              <a:rPr lang="en-US" altLang="ko-KR" dirty="0">
                <a:solidFill>
                  <a:schemeClr val="tx1"/>
                </a:solidFill>
                <a:latin typeface="Arial" panose="020B0604020202020204" pitchFamily="34" charset="0"/>
                <a:cs typeface="Arial" panose="020B0604020202020204" pitchFamily="34" charset="0"/>
              </a:rPr>
              <a:t>There are 4 kinds of ports for the case such as watch, search, setup and web. You can individually set the port number of the </a:t>
            </a:r>
            <a:r>
              <a:rPr lang="en-US" altLang="ko-KR" dirty="0" smtClean="0">
                <a:solidFill>
                  <a:schemeClr val="tx1"/>
                </a:solidFill>
                <a:latin typeface="Arial" panose="020B0604020202020204" pitchFamily="34" charset="0"/>
                <a:cs typeface="Arial" panose="020B0604020202020204" pitchFamily="34" charset="0"/>
              </a:rPr>
              <a:t>DVR. </a:t>
            </a:r>
            <a:r>
              <a:rPr lang="en-US" altLang="ko-KR" dirty="0">
                <a:solidFill>
                  <a:schemeClr val="tx1"/>
                </a:solidFill>
                <a:latin typeface="Arial" panose="020B0604020202020204" pitchFamily="34" charset="0"/>
                <a:cs typeface="Arial" panose="020B0604020202020204" pitchFamily="34" charset="0"/>
              </a:rPr>
              <a:t>The default is 8000. You can choose from 8000 to 9999</a:t>
            </a:r>
            <a:r>
              <a:rPr lang="en-US" altLang="ko-KR" dirty="0" smtClean="0">
                <a:solidFill>
                  <a:schemeClr val="tx1"/>
                </a:solidFill>
                <a:latin typeface="Arial" panose="020B0604020202020204" pitchFamily="34" charset="0"/>
                <a:cs typeface="Arial" panose="020B0604020202020204" pitchFamily="34" charset="0"/>
              </a:rPr>
              <a:t>.</a:t>
            </a:r>
          </a:p>
          <a:p>
            <a:endParaRPr lang="en-US" altLang="ko-KR" dirty="0">
              <a:solidFill>
                <a:schemeClr val="tx1"/>
              </a:solidFill>
              <a:latin typeface="Arial" panose="020B0604020202020204" pitchFamily="34" charset="0"/>
              <a:cs typeface="Arial" panose="020B0604020202020204" pitchFamily="34" charset="0"/>
            </a:endParaRPr>
          </a:p>
          <a:p>
            <a:r>
              <a:rPr lang="en-US" altLang="ko-KR" dirty="0">
                <a:solidFill>
                  <a:schemeClr val="tx1"/>
                </a:solidFill>
                <a:latin typeface="Arial" panose="020B0604020202020204" pitchFamily="34" charset="0"/>
                <a:cs typeface="Arial" panose="020B0604020202020204" pitchFamily="34" charset="0"/>
              </a:rPr>
              <a:t>If you activate ‘</a:t>
            </a:r>
            <a:r>
              <a:rPr lang="en-US" altLang="ko-KR" dirty="0" err="1">
                <a:solidFill>
                  <a:schemeClr val="tx1"/>
                </a:solidFill>
                <a:latin typeface="Arial" panose="020B0604020202020204" pitchFamily="34" charset="0"/>
                <a:cs typeface="Arial" panose="020B0604020202020204" pitchFamily="34" charset="0"/>
              </a:rPr>
              <a:t>uPNP</a:t>
            </a:r>
            <a:r>
              <a:rPr lang="en-US" altLang="ko-KR" dirty="0">
                <a:solidFill>
                  <a:schemeClr val="tx1"/>
                </a:solidFill>
                <a:latin typeface="Arial" panose="020B0604020202020204" pitchFamily="34" charset="0"/>
                <a:cs typeface="Arial" panose="020B0604020202020204" pitchFamily="34" charset="0"/>
              </a:rPr>
              <a:t> (Universal plug and play)’ box, </a:t>
            </a:r>
            <a:r>
              <a:rPr lang="en-US" altLang="ko-KR" dirty="0" smtClean="0">
                <a:solidFill>
                  <a:schemeClr val="tx1"/>
                </a:solidFill>
                <a:latin typeface="Arial" panose="020B0604020202020204" pitchFamily="34" charset="0"/>
                <a:cs typeface="Arial" panose="020B0604020202020204" pitchFamily="34" charset="0"/>
              </a:rPr>
              <a:t>DVR </a:t>
            </a:r>
            <a:r>
              <a:rPr lang="en-US" altLang="ko-KR" dirty="0">
                <a:solidFill>
                  <a:schemeClr val="tx1"/>
                </a:solidFill>
                <a:latin typeface="Arial" panose="020B0604020202020204" pitchFamily="34" charset="0"/>
                <a:cs typeface="Arial" panose="020B0604020202020204" pitchFamily="34" charset="0"/>
              </a:rPr>
              <a:t>connects the router automatically with these port number. You don’t have to setup the router.</a:t>
            </a:r>
            <a:endParaRPr lang="ko-KR" altLang="ko-KR" dirty="0">
              <a:solidFill>
                <a:schemeClr val="tx1"/>
              </a:solidFill>
              <a:latin typeface="Arial" panose="020B0604020202020204" pitchFamily="34" charset="0"/>
              <a:cs typeface="Arial" panose="020B0604020202020204" pitchFamily="34" charset="0"/>
            </a:endParaRPr>
          </a:p>
        </p:txBody>
      </p:sp>
      <p:graphicFrame>
        <p:nvGraphicFramePr>
          <p:cNvPr id="11" name="Group 109"/>
          <p:cNvGraphicFramePr>
            <a:graphicFrameLocks noGrp="1"/>
          </p:cNvGraphicFramePr>
          <p:nvPr>
            <p:extLst>
              <p:ext uri="{D42A27DB-BD31-4B8C-83A1-F6EECF244321}">
                <p14:modId xmlns:p14="http://schemas.microsoft.com/office/powerpoint/2010/main" val="573631543"/>
              </p:ext>
            </p:extLst>
          </p:nvPr>
        </p:nvGraphicFramePr>
        <p:xfrm>
          <a:off x="906180" y="5976416"/>
          <a:ext cx="4768584" cy="1950720"/>
        </p:xfrm>
        <a:graphic>
          <a:graphicData uri="http://schemas.openxmlformats.org/drawingml/2006/table">
            <a:tbl>
              <a:tblPr/>
              <a:tblGrid>
                <a:gridCol w="1661827"/>
                <a:gridCol w="3106757"/>
              </a:tblGrid>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맑은 고딕" panose="020B0503020000020004" pitchFamily="50" charset="-127"/>
                          <a:ea typeface="맑은 고딕" panose="020B0503020000020004" pitchFamily="50" charset="-127"/>
                        </a:rPr>
                        <a:t>Watch</a:t>
                      </a:r>
                      <a:endParaRPr kumimoji="1" lang="ko-KR" altLang="ko-KR" sz="1000" b="0" i="0" u="none" strike="noStrike" cap="none" normalizeH="0" baseline="0" dirty="0" smtClean="0">
                        <a:ln>
                          <a:noFill/>
                        </a:ln>
                        <a:solidFill>
                          <a:schemeClr val="tx1"/>
                        </a:solidFill>
                        <a:effectLst/>
                        <a:latin typeface="맑은 고딕" panose="020B0503020000020004" pitchFamily="50" charset="-127"/>
                        <a:ea typeface="맑은 고딕" panose="020B0503020000020004" pitchFamily="50"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lang="en-US" altLang="ko-KR" sz="1000" dirty="0" smtClean="0">
                          <a:solidFill>
                            <a:schemeClr val="tx1"/>
                          </a:solidFill>
                          <a:latin typeface="맑은 고딕" panose="020B0503020000020004" pitchFamily="50" charset="-127"/>
                          <a:ea typeface="맑은 고딕" panose="020B0503020000020004" pitchFamily="50" charset="-127"/>
                        </a:rPr>
                        <a:t>Type</a:t>
                      </a:r>
                      <a:r>
                        <a:rPr lang="en-US" altLang="ko-KR" sz="1000" baseline="0" dirty="0" smtClean="0">
                          <a:solidFill>
                            <a:schemeClr val="tx1"/>
                          </a:solidFill>
                          <a:latin typeface="맑은 고딕" panose="020B0503020000020004" pitchFamily="50" charset="-127"/>
                          <a:ea typeface="맑은 고딕" panose="020B0503020000020004" pitchFamily="50" charset="-127"/>
                        </a:rPr>
                        <a:t> the port.</a:t>
                      </a:r>
                      <a:r>
                        <a:rPr lang="ko-KR" altLang="en-US" sz="1000" smtClean="0">
                          <a:solidFill>
                            <a:schemeClr val="tx1"/>
                          </a:solidFill>
                          <a:latin typeface="맑은 고딕" panose="020B0503020000020004" pitchFamily="50" charset="-127"/>
                          <a:ea typeface="맑은 고딕" panose="020B0503020000020004" pitchFamily="50" charset="-127"/>
                        </a:rPr>
                        <a:t> </a:t>
                      </a:r>
                      <a:r>
                        <a:rPr lang="en-US" altLang="ko-KR" sz="1000" dirty="0" smtClean="0">
                          <a:solidFill>
                            <a:schemeClr val="tx1"/>
                          </a:solidFill>
                          <a:latin typeface="맑은 고딕" panose="020B0503020000020004" pitchFamily="50" charset="-127"/>
                          <a:ea typeface="맑은 고딕" panose="020B0503020000020004" pitchFamily="50" charset="-127"/>
                        </a:rPr>
                        <a:t>(1000~40000)</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맑은 고딕" panose="020B0503020000020004" pitchFamily="50" charset="-127"/>
                          <a:ea typeface="맑은 고딕" panose="020B0503020000020004" pitchFamily="50" charset="-127"/>
                        </a:rPr>
                        <a:t>Search</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lang="en-US" altLang="ko-KR" sz="1000" dirty="0" smtClean="0">
                          <a:solidFill>
                            <a:schemeClr val="tx1"/>
                          </a:solidFill>
                          <a:latin typeface="맑은 고딕" panose="020B0503020000020004" pitchFamily="50" charset="-127"/>
                          <a:ea typeface="맑은 고딕" panose="020B0503020000020004" pitchFamily="50" charset="-127"/>
                        </a:rPr>
                        <a:t>Type</a:t>
                      </a:r>
                      <a:r>
                        <a:rPr lang="en-US" altLang="ko-KR" sz="1000" baseline="0" dirty="0" smtClean="0">
                          <a:solidFill>
                            <a:schemeClr val="tx1"/>
                          </a:solidFill>
                          <a:latin typeface="맑은 고딕" panose="020B0503020000020004" pitchFamily="50" charset="-127"/>
                          <a:ea typeface="맑은 고딕" panose="020B0503020000020004" pitchFamily="50" charset="-127"/>
                        </a:rPr>
                        <a:t> the port.</a:t>
                      </a:r>
                      <a:r>
                        <a:rPr lang="ko-KR" altLang="en-US" sz="1000" smtClean="0">
                          <a:solidFill>
                            <a:schemeClr val="tx1"/>
                          </a:solidFill>
                          <a:latin typeface="맑은 고딕" panose="020B0503020000020004" pitchFamily="50" charset="-127"/>
                          <a:ea typeface="맑은 고딕" panose="020B0503020000020004" pitchFamily="50" charset="-127"/>
                        </a:rPr>
                        <a:t> </a:t>
                      </a:r>
                      <a:r>
                        <a:rPr lang="en-US" altLang="ko-KR" sz="1000" dirty="0" smtClean="0">
                          <a:solidFill>
                            <a:schemeClr val="tx1"/>
                          </a:solidFill>
                          <a:latin typeface="맑은 고딕" panose="020B0503020000020004" pitchFamily="50" charset="-127"/>
                          <a:ea typeface="맑은 고딕" panose="020B0503020000020004" pitchFamily="50" charset="-127"/>
                        </a:rPr>
                        <a:t>(1000~40000)</a:t>
                      </a:r>
                      <a:endParaRPr kumimoji="1" lang="en-US" altLang="ko-KR" sz="1000" b="0" i="0" u="none" strike="noStrike" cap="none" normalizeH="0" baseline="0" dirty="0" smtClean="0">
                        <a:ln>
                          <a:noFill/>
                        </a:ln>
                        <a:solidFill>
                          <a:schemeClr val="tx1"/>
                        </a:solidFill>
                        <a:effectLst/>
                        <a:latin typeface="맑은 고딕" panose="020B0503020000020004" pitchFamily="50" charset="-127"/>
                        <a:ea typeface="맑은 고딕" panose="020B0503020000020004" pitchFamily="50"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맑은 고딕" panose="020B0503020000020004" pitchFamily="50" charset="-127"/>
                          <a:ea typeface="맑은 고딕" panose="020B0503020000020004" pitchFamily="50" charset="-127"/>
                        </a:rPr>
                        <a:t>Setup</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lang="en-US" altLang="ko-KR" sz="1000" dirty="0" smtClean="0">
                          <a:solidFill>
                            <a:schemeClr val="tx1"/>
                          </a:solidFill>
                          <a:latin typeface="맑은 고딕" panose="020B0503020000020004" pitchFamily="50" charset="-127"/>
                          <a:ea typeface="맑은 고딕" panose="020B0503020000020004" pitchFamily="50" charset="-127"/>
                        </a:rPr>
                        <a:t>Type</a:t>
                      </a:r>
                      <a:r>
                        <a:rPr lang="en-US" altLang="ko-KR" sz="1000" baseline="0" dirty="0" smtClean="0">
                          <a:solidFill>
                            <a:schemeClr val="tx1"/>
                          </a:solidFill>
                          <a:latin typeface="맑은 고딕" panose="020B0503020000020004" pitchFamily="50" charset="-127"/>
                          <a:ea typeface="맑은 고딕" panose="020B0503020000020004" pitchFamily="50" charset="-127"/>
                        </a:rPr>
                        <a:t> the port.</a:t>
                      </a:r>
                      <a:r>
                        <a:rPr lang="ko-KR" altLang="en-US" sz="1000" smtClean="0">
                          <a:solidFill>
                            <a:schemeClr val="tx1"/>
                          </a:solidFill>
                          <a:latin typeface="맑은 고딕" panose="020B0503020000020004" pitchFamily="50" charset="-127"/>
                          <a:ea typeface="맑은 고딕" panose="020B0503020000020004" pitchFamily="50" charset="-127"/>
                        </a:rPr>
                        <a:t> </a:t>
                      </a:r>
                      <a:r>
                        <a:rPr lang="en-US" altLang="ko-KR" sz="1000" dirty="0" smtClean="0">
                          <a:solidFill>
                            <a:schemeClr val="tx1"/>
                          </a:solidFill>
                          <a:latin typeface="맑은 고딕" panose="020B0503020000020004" pitchFamily="50" charset="-127"/>
                          <a:ea typeface="맑은 고딕" panose="020B0503020000020004" pitchFamily="50" charset="-127"/>
                        </a:rPr>
                        <a:t>(1000~40000)</a:t>
                      </a:r>
                      <a:endParaRPr kumimoji="1" lang="en-US" altLang="ko-KR" sz="1000" b="0" i="0" u="none" strike="noStrike" cap="none" normalizeH="0" baseline="0" dirty="0" smtClean="0">
                        <a:ln>
                          <a:noFill/>
                        </a:ln>
                        <a:solidFill>
                          <a:schemeClr val="tx1"/>
                        </a:solidFill>
                        <a:effectLst/>
                        <a:latin typeface="맑은 고딕" panose="020B0503020000020004" pitchFamily="50" charset="-127"/>
                        <a:ea typeface="맑은 고딕" panose="020B0503020000020004" pitchFamily="50"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맑은 고딕" panose="020B0503020000020004" pitchFamily="50" charset="-127"/>
                          <a:ea typeface="맑은 고딕" panose="020B0503020000020004" pitchFamily="50" charset="-127"/>
                        </a:rPr>
                        <a:t>Web(</a:t>
                      </a:r>
                      <a:r>
                        <a:rPr lang="en-US" altLang="ko-KR" sz="1000" dirty="0" err="1" smtClean="0">
                          <a:solidFill>
                            <a:schemeClr val="tx1"/>
                          </a:solidFill>
                          <a:latin typeface="맑은 고딕" panose="020B0503020000020004" pitchFamily="50" charset="-127"/>
                          <a:ea typeface="맑은 고딕" panose="020B0503020000020004" pitchFamily="50" charset="-127"/>
                        </a:rPr>
                        <a:t>Onvif</a:t>
                      </a:r>
                      <a:r>
                        <a:rPr lang="en-US" altLang="ko-KR" sz="1000" dirty="0" smtClean="0">
                          <a:solidFill>
                            <a:schemeClr val="tx1"/>
                          </a:solidFill>
                          <a:latin typeface="맑은 고딕" panose="020B0503020000020004" pitchFamily="50" charset="-127"/>
                          <a:ea typeface="맑은 고딕" panose="020B0503020000020004" pitchFamily="50" charset="-127"/>
                        </a:rPr>
                        <a: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lang="en-US" altLang="ko-KR" sz="1000" dirty="0" smtClean="0">
                          <a:solidFill>
                            <a:schemeClr val="tx1"/>
                          </a:solidFill>
                          <a:latin typeface="맑은 고딕" panose="020B0503020000020004" pitchFamily="50" charset="-127"/>
                          <a:ea typeface="맑은 고딕" panose="020B0503020000020004" pitchFamily="50" charset="-127"/>
                        </a:rPr>
                        <a:t>Type</a:t>
                      </a:r>
                      <a:r>
                        <a:rPr lang="en-US" altLang="ko-KR" sz="1000" baseline="0" dirty="0" smtClean="0">
                          <a:solidFill>
                            <a:schemeClr val="tx1"/>
                          </a:solidFill>
                          <a:latin typeface="맑은 고딕" panose="020B0503020000020004" pitchFamily="50" charset="-127"/>
                          <a:ea typeface="맑은 고딕" panose="020B0503020000020004" pitchFamily="50" charset="-127"/>
                        </a:rPr>
                        <a:t> the port.</a:t>
                      </a:r>
                      <a:r>
                        <a:rPr lang="ko-KR" altLang="en-US" sz="1000" smtClean="0">
                          <a:solidFill>
                            <a:schemeClr val="tx1"/>
                          </a:solidFill>
                          <a:latin typeface="맑은 고딕" panose="020B0503020000020004" pitchFamily="50" charset="-127"/>
                          <a:ea typeface="맑은 고딕" panose="020B0503020000020004" pitchFamily="50" charset="-127"/>
                        </a:rPr>
                        <a:t> </a:t>
                      </a:r>
                      <a:r>
                        <a:rPr lang="en-US" altLang="ko-KR" sz="1000" dirty="0" smtClean="0">
                          <a:solidFill>
                            <a:schemeClr val="tx1"/>
                          </a:solidFill>
                          <a:latin typeface="맑은 고딕" panose="020B0503020000020004" pitchFamily="50" charset="-127"/>
                          <a:ea typeface="맑은 고딕" panose="020B0503020000020004" pitchFamily="50" charset="-127"/>
                        </a:rPr>
                        <a:t>(80,</a:t>
                      </a:r>
                      <a:r>
                        <a:rPr lang="en-US" altLang="ko-KR" sz="1000" baseline="0" dirty="0" smtClean="0">
                          <a:solidFill>
                            <a:schemeClr val="tx1"/>
                          </a:solidFill>
                          <a:latin typeface="맑은 고딕" panose="020B0503020000020004" pitchFamily="50" charset="-127"/>
                          <a:ea typeface="맑은 고딕" panose="020B0503020000020004" pitchFamily="50" charset="-127"/>
                        </a:rPr>
                        <a:t> 1000</a:t>
                      </a:r>
                      <a:r>
                        <a:rPr lang="en-US" altLang="ko-KR" sz="1000" dirty="0" smtClean="0">
                          <a:solidFill>
                            <a:schemeClr val="tx1"/>
                          </a:solidFill>
                          <a:latin typeface="맑은 고딕" panose="020B0503020000020004" pitchFamily="50" charset="-127"/>
                          <a:ea typeface="맑은 고딕" panose="020B0503020000020004" pitchFamily="50" charset="-127"/>
                        </a:rPr>
                        <a:t>~40000)</a:t>
                      </a:r>
                      <a:endParaRPr kumimoji="1" lang="en-US" altLang="ko-KR" sz="1000" b="0" i="0" u="none" strike="noStrike" cap="none" normalizeH="0" baseline="0" dirty="0" smtClean="0">
                        <a:ln>
                          <a:noFill/>
                        </a:ln>
                        <a:solidFill>
                          <a:schemeClr val="tx1"/>
                        </a:solidFill>
                        <a:effectLst/>
                        <a:latin typeface="맑은 고딕" panose="020B0503020000020004" pitchFamily="50" charset="-127"/>
                        <a:ea typeface="맑은 고딕" panose="020B0503020000020004" pitchFamily="50"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맑은 고딕" panose="020B0503020000020004" pitchFamily="50" charset="-127"/>
                          <a:ea typeface="맑은 고딕" panose="020B0503020000020004" pitchFamily="50" charset="-127"/>
                        </a:rPr>
                        <a:t>RTSP</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맑은 고딕" panose="020B0503020000020004" pitchFamily="50" charset="-127"/>
                          <a:ea typeface="맑은 고딕" panose="020B0503020000020004" pitchFamily="50" charset="-127"/>
                        </a:rPr>
                        <a:t>Type the port. </a:t>
                      </a:r>
                      <a:r>
                        <a:rPr kumimoji="1" lang="en-US" altLang="ko-KR" sz="1000" b="0" i="0" u="none" strike="noStrike" cap="none" normalizeH="0" baseline="0" smtClean="0">
                          <a:ln>
                            <a:noFill/>
                          </a:ln>
                          <a:solidFill>
                            <a:schemeClr val="tx1"/>
                          </a:solidFill>
                          <a:effectLst/>
                          <a:latin typeface="맑은 고딕" panose="020B0503020000020004" pitchFamily="50" charset="-127"/>
                          <a:ea typeface="맑은 고딕" panose="020B0503020000020004" pitchFamily="50" charset="-127"/>
                        </a:rPr>
                        <a:t>(554, 1000~40000)</a:t>
                      </a:r>
                      <a:endParaRPr kumimoji="1" lang="en-US" altLang="ko-KR" sz="1000" b="0" i="0" u="none" strike="noStrike" cap="none" normalizeH="0" baseline="0" dirty="0" smtClean="0">
                        <a:ln>
                          <a:noFill/>
                        </a:ln>
                        <a:solidFill>
                          <a:schemeClr val="tx1"/>
                        </a:solidFill>
                        <a:effectLst/>
                        <a:latin typeface="맑은 고딕" panose="020B0503020000020004" pitchFamily="50" charset="-127"/>
                        <a:ea typeface="맑은 고딕" panose="020B0503020000020004" pitchFamily="50"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err="1" smtClean="0">
                          <a:solidFill>
                            <a:schemeClr val="tx1"/>
                          </a:solidFill>
                          <a:latin typeface="맑은 고딕" panose="020B0503020000020004" pitchFamily="50" charset="-127"/>
                          <a:ea typeface="맑은 고딕" panose="020B0503020000020004" pitchFamily="50" charset="-127"/>
                        </a:rPr>
                        <a:t>uPNP</a:t>
                      </a:r>
                      <a:endParaRPr lang="en-US" altLang="ko-KR" sz="1000" dirty="0" smtClean="0">
                        <a:solidFill>
                          <a:schemeClr val="tx1"/>
                        </a:solidFill>
                        <a:latin typeface="맑은 고딕" panose="020B0503020000020004" pitchFamily="50" charset="-127"/>
                        <a:ea typeface="맑은 고딕" panose="020B0503020000020004" pitchFamily="50"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맑은 고딕" panose="020B0503020000020004" pitchFamily="50" charset="-127"/>
                          <a:ea typeface="맑은 고딕" panose="020B0503020000020004" pitchFamily="50" charset="-127"/>
                        </a:rPr>
                        <a:t>ON / OFF</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err="1" smtClean="0">
                          <a:solidFill>
                            <a:schemeClr val="tx1"/>
                          </a:solidFill>
                          <a:latin typeface="맑은 고딕" panose="020B0503020000020004" pitchFamily="50" charset="-127"/>
                          <a:ea typeface="맑은 고딕" panose="020B0503020000020004" pitchFamily="50" charset="-127"/>
                        </a:rPr>
                        <a:t>uPNP</a:t>
                      </a:r>
                      <a:r>
                        <a:rPr lang="en-US" altLang="ko-KR" sz="1000" dirty="0" smtClean="0">
                          <a:solidFill>
                            <a:schemeClr val="tx1"/>
                          </a:solidFill>
                          <a:latin typeface="맑은 고딕" panose="020B0503020000020004" pitchFamily="50" charset="-127"/>
                          <a:ea typeface="맑은 고딕" panose="020B0503020000020004" pitchFamily="50" charset="-127"/>
                        </a:rPr>
                        <a:t> Test </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맑은 고딕" panose="020B0503020000020004" pitchFamily="50" charset="-127"/>
                          <a:ea typeface="맑은 고딕" panose="020B0503020000020004" pitchFamily="50" charset="-127"/>
                        </a:rPr>
                        <a:t>Test </a:t>
                      </a:r>
                      <a:r>
                        <a:rPr kumimoji="1" lang="en-US" altLang="ko-KR" sz="1000" b="0" i="0" u="none" strike="noStrike" cap="none" normalizeH="0" baseline="0" dirty="0" err="1" smtClean="0">
                          <a:ln>
                            <a:noFill/>
                          </a:ln>
                          <a:solidFill>
                            <a:schemeClr val="tx1"/>
                          </a:solidFill>
                          <a:effectLst/>
                          <a:latin typeface="맑은 고딕" panose="020B0503020000020004" pitchFamily="50" charset="-127"/>
                          <a:ea typeface="맑은 고딕" panose="020B0503020000020004" pitchFamily="50" charset="-127"/>
                        </a:rPr>
                        <a:t>uPNP</a:t>
                      </a:r>
                      <a:endParaRPr kumimoji="1" lang="en-US" altLang="ko-KR" sz="1000" b="0" i="0" u="none" strike="noStrike" cap="none" normalizeH="0" baseline="0" dirty="0" smtClean="0">
                        <a:ln>
                          <a:noFill/>
                        </a:ln>
                        <a:solidFill>
                          <a:schemeClr val="tx1"/>
                        </a:solidFill>
                        <a:effectLst/>
                        <a:latin typeface="맑은 고딕" panose="020B0503020000020004" pitchFamily="50" charset="-127"/>
                        <a:ea typeface="맑은 고딕" panose="020B0503020000020004" pitchFamily="50"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맑은 고딕" panose="020B0503020000020004" pitchFamily="50" charset="-127"/>
                          <a:ea typeface="맑은 고딕" panose="020B0503020000020004" pitchFamily="50" charset="-127"/>
                        </a:rPr>
                        <a:t>Status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맑은 고딕" panose="020B0503020000020004" pitchFamily="50" charset="-127"/>
                          <a:ea typeface="맑은 고딕" panose="020B0503020000020004" pitchFamily="50" charset="-127"/>
                        </a:rPr>
                        <a:t>It shows the test result of </a:t>
                      </a:r>
                      <a:r>
                        <a:rPr kumimoji="1" lang="en-US" altLang="ko-KR" sz="1000" b="0" i="0" u="none" strike="noStrike" cap="none" normalizeH="0" baseline="0" dirty="0" err="1" smtClean="0">
                          <a:ln>
                            <a:noFill/>
                          </a:ln>
                          <a:solidFill>
                            <a:schemeClr val="tx1"/>
                          </a:solidFill>
                          <a:effectLst/>
                          <a:latin typeface="맑은 고딕" panose="020B0503020000020004" pitchFamily="50" charset="-127"/>
                          <a:ea typeface="맑은 고딕" panose="020B0503020000020004" pitchFamily="50" charset="-127"/>
                        </a:rPr>
                        <a:t>uPNP</a:t>
                      </a:r>
                      <a:r>
                        <a:rPr kumimoji="1" lang="en-US" altLang="ko-KR" sz="1000" b="0" i="0" u="none" strike="noStrike" cap="none" normalizeH="0" baseline="0" dirty="0" smtClean="0">
                          <a:ln>
                            <a:noFill/>
                          </a:ln>
                          <a:solidFill>
                            <a:schemeClr val="tx1"/>
                          </a:solidFill>
                          <a:effectLst/>
                          <a:latin typeface="맑은 고딕" panose="020B0503020000020004" pitchFamily="50" charset="-127"/>
                          <a:ea typeface="맑은 고딕" panose="020B0503020000020004" pitchFamily="50" charset="-127"/>
                        </a:rPr>
                        <a: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13"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14" name="그림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6530" y="2677705"/>
            <a:ext cx="4887883" cy="2743200"/>
          </a:xfrm>
          <a:prstGeom prst="rect">
            <a:avLst/>
          </a:prstGeom>
        </p:spPr>
      </p:pic>
    </p:spTree>
    <p:extLst>
      <p:ext uri="{BB962C8B-B14F-4D97-AF65-F5344CB8AC3E}">
        <p14:creationId xmlns:p14="http://schemas.microsoft.com/office/powerpoint/2010/main" val="192086545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슬라이드 번호 개체 틀 1"/>
          <p:cNvSpPr>
            <a:spLocks noGrp="1"/>
          </p:cNvSpPr>
          <p:nvPr>
            <p:ph type="sldNum" sz="quarter" idx="10"/>
          </p:nvPr>
        </p:nvSpPr>
        <p:spPr/>
        <p:txBody>
          <a:bodyPr/>
          <a:lstStyle/>
          <a:p>
            <a:fld id="{C28639AD-109F-49DB-8BB2-C23ED087AE74}" type="slidenum">
              <a:rPr lang="en-US" altLang="ko-KR"/>
              <a:pPr/>
              <a:t>74</a:t>
            </a:fld>
            <a:endParaRPr lang="en-US" altLang="ko-KR"/>
          </a:p>
        </p:txBody>
      </p:sp>
      <p:sp>
        <p:nvSpPr>
          <p:cNvPr id="11" name="Text Box 4"/>
          <p:cNvSpPr txBox="1">
            <a:spLocks noChangeArrowheads="1"/>
          </p:cNvSpPr>
          <p:nvPr/>
        </p:nvSpPr>
        <p:spPr bwMode="auto">
          <a:xfrm>
            <a:off x="828675" y="738188"/>
            <a:ext cx="4968875" cy="1040285"/>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3</a:t>
            </a:r>
            <a:r>
              <a:rPr lang="en-US" altLang="ko-KR" b="1" dirty="0" smtClean="0">
                <a:solidFill>
                  <a:schemeClr val="tx1"/>
                </a:solidFill>
                <a:latin typeface="Arial" panose="020B0604020202020204" pitchFamily="34" charset="0"/>
                <a:cs typeface="Arial" panose="020B0604020202020204" pitchFamily="34" charset="0"/>
              </a:rPr>
              <a:t>) </a:t>
            </a:r>
            <a:r>
              <a:rPr lang="en-US" altLang="ko-KR" b="1" dirty="0">
                <a:solidFill>
                  <a:schemeClr val="tx1"/>
                </a:solidFill>
                <a:latin typeface="Arial" panose="020B0604020202020204" pitchFamily="34" charset="0"/>
                <a:cs typeface="Arial" panose="020B0604020202020204" pitchFamily="34" charset="0"/>
              </a:rPr>
              <a:t>DDNS</a:t>
            </a:r>
          </a:p>
          <a:p>
            <a:endParaRPr lang="en-US" altLang="ko-KR" b="1" dirty="0">
              <a:solidFill>
                <a:schemeClr val="tx1"/>
              </a:solidFill>
              <a:latin typeface="Arial" panose="020B0604020202020204" pitchFamily="34" charset="0"/>
              <a:cs typeface="Arial" panose="020B0604020202020204" pitchFamily="34" charset="0"/>
            </a:endParaRPr>
          </a:p>
          <a:p>
            <a:pPr>
              <a:lnSpc>
                <a:spcPct val="120000"/>
              </a:lnSpc>
            </a:pPr>
            <a:r>
              <a:rPr lang="en-US" altLang="ko-KR" dirty="0">
                <a:solidFill>
                  <a:schemeClr val="tx1"/>
                </a:solidFill>
                <a:latin typeface="Arial" panose="020B0604020202020204" pitchFamily="34" charset="0"/>
                <a:cs typeface="Arial" panose="020B0604020202020204" pitchFamily="34" charset="0"/>
              </a:rPr>
              <a:t>This is the function to automatically change the IP of  </a:t>
            </a:r>
            <a:r>
              <a:rPr lang="en-US" altLang="ko-KR" dirty="0" smtClean="0">
                <a:solidFill>
                  <a:schemeClr val="tx1"/>
                </a:solidFill>
                <a:latin typeface="Arial" panose="020B0604020202020204" pitchFamily="34" charset="0"/>
                <a:cs typeface="Arial" panose="020B0604020202020204" pitchFamily="34" charset="0"/>
              </a:rPr>
              <a:t>DVR </a:t>
            </a:r>
            <a:r>
              <a:rPr lang="en-US" altLang="ko-KR" dirty="0">
                <a:solidFill>
                  <a:schemeClr val="tx1"/>
                </a:solidFill>
                <a:latin typeface="Arial" panose="020B0604020202020204" pitchFamily="34" charset="0"/>
                <a:cs typeface="Arial" panose="020B0604020202020204" pitchFamily="34" charset="0"/>
              </a:rPr>
              <a:t>to URL. This product supports the automatic DDNS service using manufacture’s internal server. Also you can choose </a:t>
            </a:r>
            <a:r>
              <a:rPr lang="en-US" altLang="ko-KR" dirty="0" err="1">
                <a:solidFill>
                  <a:schemeClr val="tx1"/>
                </a:solidFill>
                <a:latin typeface="Arial" panose="020B0604020202020204" pitchFamily="34" charset="0"/>
                <a:cs typeface="Arial" panose="020B0604020202020204" pitchFamily="34" charset="0"/>
              </a:rPr>
              <a:t>Dyndns</a:t>
            </a:r>
            <a:r>
              <a:rPr lang="en-US" altLang="ko-KR" dirty="0">
                <a:solidFill>
                  <a:schemeClr val="tx1"/>
                </a:solidFill>
                <a:latin typeface="Arial" panose="020B0604020202020204" pitchFamily="34" charset="0"/>
                <a:cs typeface="Arial" panose="020B0604020202020204" pitchFamily="34" charset="0"/>
              </a:rPr>
              <a:t>.</a:t>
            </a:r>
          </a:p>
        </p:txBody>
      </p:sp>
      <p:sp>
        <p:nvSpPr>
          <p:cNvPr id="12"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graphicFrame>
        <p:nvGraphicFramePr>
          <p:cNvPr id="13" name="표 12"/>
          <p:cNvGraphicFramePr>
            <a:graphicFrameLocks noGrp="1"/>
          </p:cNvGraphicFramePr>
          <p:nvPr>
            <p:extLst>
              <p:ext uri="{D42A27DB-BD31-4B8C-83A1-F6EECF244321}">
                <p14:modId xmlns:p14="http://schemas.microsoft.com/office/powerpoint/2010/main" val="2248611837"/>
              </p:ext>
            </p:extLst>
          </p:nvPr>
        </p:nvGraphicFramePr>
        <p:xfrm>
          <a:off x="819962" y="6027688"/>
          <a:ext cx="4913272" cy="2103120"/>
        </p:xfrm>
        <a:graphic>
          <a:graphicData uri="http://schemas.openxmlformats.org/drawingml/2006/table">
            <a:tbl>
              <a:tblPr/>
              <a:tblGrid>
                <a:gridCol w="1712872"/>
                <a:gridCol w="3200400"/>
              </a:tblGrid>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DDNS Type</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Choose a DDNS</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type.</a:t>
                      </a:r>
                      <a:endPar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DDNS Server</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Defend on the DDNS type, it will be auto-typed or disable.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Domain</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name</a:t>
                      </a:r>
                      <a:endPar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Type the port of the email account.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ID</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Defend on the DDNS type, it will be auto-typed or type the ID of your DDNS.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kern="1200" cap="none" spc="0" normalizeH="0" baseline="0" noProof="0" dirty="0" smtClean="0">
                          <a:ln>
                            <a:noFill/>
                          </a:ln>
                          <a:solidFill>
                            <a:srgbClr val="000000"/>
                          </a:solidFill>
                          <a:effectLst/>
                          <a:uLnTx/>
                          <a:uFillTx/>
                          <a:latin typeface="Times New Roman" panose="02020603050405020304" pitchFamily="18" charset="0"/>
                          <a:ea typeface="맑은 고딕" panose="020B0503020000020004" pitchFamily="50" charset="-127"/>
                          <a:cs typeface="Times New Roman" panose="02020603050405020304" pitchFamily="18" charset="0"/>
                        </a:rPr>
                        <a:t>DDNS Password</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Type the DDNS password.</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kern="1200" cap="none" spc="0" normalizeH="0" baseline="0" noProof="0" dirty="0" smtClean="0">
                          <a:ln>
                            <a:noFill/>
                          </a:ln>
                          <a:solidFill>
                            <a:srgbClr val="000000"/>
                          </a:solidFill>
                          <a:effectLst/>
                          <a:uLnTx/>
                          <a:uFillTx/>
                          <a:latin typeface="Times New Roman" panose="02020603050405020304" pitchFamily="18" charset="0"/>
                          <a:ea typeface="맑은 고딕" panose="020B0503020000020004" pitchFamily="50" charset="-127"/>
                          <a:cs typeface="Times New Roman" panose="02020603050405020304" pitchFamily="18" charset="0"/>
                        </a:rPr>
                        <a:t>Duration</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Choose the time sync frequency with DDNS server.</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kern="1200" cap="none" spc="0" normalizeH="0" baseline="0" noProof="0" dirty="0" smtClean="0">
                          <a:ln>
                            <a:noFill/>
                          </a:ln>
                          <a:solidFill>
                            <a:srgbClr val="000000"/>
                          </a:solidFill>
                          <a:effectLst/>
                          <a:uLnTx/>
                          <a:uFillTx/>
                          <a:latin typeface="Times New Roman" panose="02020603050405020304" pitchFamily="18" charset="0"/>
                          <a:ea typeface="맑은 고딕" panose="020B0503020000020004" pitchFamily="50" charset="-127"/>
                          <a:cs typeface="Times New Roman" panose="02020603050405020304" pitchFamily="18" charset="0"/>
                        </a:rPr>
                        <a:t>DDNS Test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Test your DDNS.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kern="1200" cap="none" spc="0" normalizeH="0" baseline="0" noProof="0" dirty="0" smtClean="0">
                          <a:ln>
                            <a:noFill/>
                          </a:ln>
                          <a:solidFill>
                            <a:srgbClr val="000000"/>
                          </a:solidFill>
                          <a:effectLst/>
                          <a:uLnTx/>
                          <a:uFillTx/>
                          <a:latin typeface="Times New Roman" panose="02020603050405020304" pitchFamily="18" charset="0"/>
                          <a:ea typeface="맑은 고딕" panose="020B0503020000020004" pitchFamily="50" charset="-127"/>
                          <a:cs typeface="Times New Roman" panose="02020603050405020304" pitchFamily="18" charset="0"/>
                        </a:rPr>
                        <a:t>Status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lang="en-US" altLang="ko-KR" sz="1000" b="0" i="0" kern="1200" dirty="0" smtClean="0">
                          <a:solidFill>
                            <a:schemeClr val="tx1"/>
                          </a:solidFill>
                          <a:effectLst/>
                          <a:latin typeface="Times New Roman" panose="02020603050405020304" pitchFamily="18" charset="0"/>
                          <a:ea typeface="+mn-ea"/>
                          <a:cs typeface="Times New Roman" panose="02020603050405020304" pitchFamily="18" charset="0"/>
                        </a:rPr>
                        <a:t>Success/Failure Indication on DDNS Server Connection</a:t>
                      </a: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pic>
        <p:nvPicPr>
          <p:cNvPr id="14" name="그림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9170" y="1975644"/>
            <a:ext cx="4887883" cy="2743200"/>
          </a:xfrm>
          <a:prstGeom prst="rect">
            <a:avLst/>
          </a:prstGeo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슬라이드 번호 개체 틀 1"/>
          <p:cNvSpPr>
            <a:spLocks noGrp="1"/>
          </p:cNvSpPr>
          <p:nvPr>
            <p:ph type="sldNum" sz="quarter" idx="10"/>
          </p:nvPr>
        </p:nvSpPr>
        <p:spPr/>
        <p:txBody>
          <a:bodyPr/>
          <a:lstStyle/>
          <a:p>
            <a:fld id="{3C5B52B0-E1AD-42FC-B9D5-428B230F890A}" type="slidenum">
              <a:rPr lang="en-US" altLang="ko-KR"/>
              <a:pPr/>
              <a:t>75</a:t>
            </a:fld>
            <a:endParaRPr lang="en-US" altLang="ko-KR"/>
          </a:p>
        </p:txBody>
      </p:sp>
      <p:sp>
        <p:nvSpPr>
          <p:cNvPr id="11" name="Text Box 9"/>
          <p:cNvSpPr txBox="1">
            <a:spLocks noChangeArrowheads="1"/>
          </p:cNvSpPr>
          <p:nvPr/>
        </p:nvSpPr>
        <p:spPr bwMode="auto">
          <a:xfrm>
            <a:off x="863600" y="795623"/>
            <a:ext cx="4968875" cy="769441"/>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ea typeface="Meiryo UI" panose="020B0604030504040204" pitchFamily="50" charset="-128"/>
                <a:cs typeface="Arial" panose="020B0604020202020204" pitchFamily="34" charset="0"/>
              </a:rPr>
              <a:t>4</a:t>
            </a:r>
            <a:r>
              <a:rPr lang="en-US" altLang="ko-KR" b="1" dirty="0" smtClean="0">
                <a:solidFill>
                  <a:schemeClr val="tx1"/>
                </a:solidFill>
                <a:latin typeface="Arial" panose="020B0604020202020204" pitchFamily="34" charset="0"/>
                <a:ea typeface="Meiryo UI" panose="020B0604030504040204" pitchFamily="50" charset="-128"/>
                <a:cs typeface="Arial" panose="020B0604020202020204" pitchFamily="34" charset="0"/>
              </a:rPr>
              <a:t>) Magic IP</a:t>
            </a:r>
            <a:endParaRPr lang="en-US" altLang="ja-JP" b="1" dirty="0">
              <a:solidFill>
                <a:schemeClr val="tx1"/>
              </a:solidFill>
              <a:latin typeface="Arial" panose="020B0604020202020204" pitchFamily="34" charset="0"/>
              <a:ea typeface="Meiryo UI" panose="020B0604030504040204" pitchFamily="50" charset="-128"/>
              <a:cs typeface="Arial" panose="020B0604020202020204" pitchFamily="34" charset="0"/>
            </a:endParaRPr>
          </a:p>
          <a:p>
            <a:endParaRPr lang="en-US" altLang="ja-JP" dirty="0">
              <a:solidFill>
                <a:schemeClr val="tx1"/>
              </a:solidFill>
              <a:latin typeface="Arial" panose="020B0604020202020204" pitchFamily="34" charset="0"/>
              <a:ea typeface="Meiryo UI" panose="020B0604030504040204" pitchFamily="50" charset="-128"/>
              <a:cs typeface="Arial" panose="020B0604020202020204" pitchFamily="34" charset="0"/>
            </a:endParaRPr>
          </a:p>
          <a:p>
            <a:r>
              <a:rPr lang="en-US" altLang="ko-KR" dirty="0" smtClean="0">
                <a:solidFill>
                  <a:schemeClr val="tx1"/>
                </a:solidFill>
                <a:latin typeface="Arial" panose="020B0604020202020204" pitchFamily="34" charset="0"/>
                <a:ea typeface="Meiryo UI" panose="020B0604030504040204" pitchFamily="50" charset="-128"/>
                <a:cs typeface="Arial" panose="020B0604020202020204" pitchFamily="34" charset="0"/>
              </a:rPr>
              <a:t>P2P </a:t>
            </a:r>
            <a:r>
              <a:rPr lang="en-US" altLang="ko-KR" dirty="0">
                <a:solidFill>
                  <a:schemeClr val="tx1"/>
                </a:solidFill>
                <a:latin typeface="Arial" panose="020B0604020202020204" pitchFamily="34" charset="0"/>
                <a:ea typeface="Meiryo UI" panose="020B0604030504040204" pitchFamily="50" charset="-128"/>
                <a:cs typeface="Arial" panose="020B0604020202020204" pitchFamily="34" charset="0"/>
              </a:rPr>
              <a:t>service, which enables </a:t>
            </a:r>
            <a:r>
              <a:rPr lang="en-US" altLang="ko-KR" dirty="0" smtClean="0">
                <a:solidFill>
                  <a:schemeClr val="tx1"/>
                </a:solidFill>
                <a:latin typeface="Arial" panose="020B0604020202020204" pitchFamily="34" charset="0"/>
                <a:ea typeface="Meiryo UI" panose="020B0604030504040204" pitchFamily="50" charset="-128"/>
                <a:cs typeface="Arial" panose="020B0604020202020204" pitchFamily="34" charset="0"/>
              </a:rPr>
              <a:t>network access </a:t>
            </a:r>
            <a:r>
              <a:rPr lang="en-US" altLang="ko-KR" dirty="0">
                <a:solidFill>
                  <a:schemeClr val="tx1"/>
                </a:solidFill>
                <a:latin typeface="Arial" panose="020B0604020202020204" pitchFamily="34" charset="0"/>
                <a:ea typeface="Meiryo UI" panose="020B0604030504040204" pitchFamily="50" charset="-128"/>
                <a:cs typeface="Arial" panose="020B0604020202020204" pitchFamily="34" charset="0"/>
              </a:rPr>
              <a:t>simply by using a smartphone to scan the supplied product QR code.</a:t>
            </a:r>
          </a:p>
        </p:txBody>
      </p:sp>
      <p:sp>
        <p:nvSpPr>
          <p:cNvPr id="12"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sp>
        <p:nvSpPr>
          <p:cNvPr id="13" name="Text Box 70"/>
          <p:cNvSpPr txBox="1">
            <a:spLocks noChangeArrowheads="1"/>
          </p:cNvSpPr>
          <p:nvPr/>
        </p:nvSpPr>
        <p:spPr bwMode="auto">
          <a:xfrm>
            <a:off x="792162" y="5976352"/>
            <a:ext cx="4968875" cy="1107996"/>
          </a:xfrm>
          <a:prstGeom prst="rect">
            <a:avLst/>
          </a:prstGeom>
          <a:noFill/>
          <a:ln w="9525">
            <a:noFill/>
            <a:miter lim="800000"/>
            <a:headEnd/>
            <a:tailEnd/>
          </a:ln>
          <a:effectLst/>
        </p:spPr>
        <p:txBody>
          <a:bodyPr>
            <a:spAutoFit/>
          </a:bodyPr>
          <a:lstStyle/>
          <a:p>
            <a:endParaRPr lang="en-US" altLang="ko-KR" dirty="0">
              <a:solidFill>
                <a:schemeClr val="tx1"/>
              </a:solidFill>
              <a:latin typeface="Arial" panose="020B0604020202020204" pitchFamily="34" charset="0"/>
              <a:ea typeface="Meiryo UI" panose="020B0604030504040204" pitchFamily="50" charset="-128"/>
              <a:cs typeface="Arial" panose="020B0604020202020204" pitchFamily="34" charset="0"/>
            </a:endParaRPr>
          </a:p>
          <a:p>
            <a:pPr marL="171450" indent="-171450">
              <a:buFont typeface="Wingdings" panose="05000000000000000000" pitchFamily="2" charset="2"/>
              <a:buChar char="v"/>
            </a:pPr>
            <a:r>
              <a:rPr lang="en-US" altLang="ja-JP" dirty="0" smtClean="0">
                <a:solidFill>
                  <a:schemeClr val="tx1"/>
                </a:solidFill>
                <a:latin typeface="Arial" panose="020B0604020202020204" pitchFamily="34" charset="0"/>
                <a:ea typeface="Meiryo UI" panose="020B0604030504040204" pitchFamily="50" charset="-128"/>
                <a:cs typeface="Arial" panose="020B0604020202020204" pitchFamily="34" charset="0"/>
              </a:rPr>
              <a:t>Magic IP setup</a:t>
            </a:r>
          </a:p>
          <a:p>
            <a:pPr marL="228600" indent="-228600">
              <a:buFont typeface="+mj-lt"/>
              <a:buAutoNum type="arabicPeriod"/>
            </a:pPr>
            <a:r>
              <a:rPr lang="en-US" altLang="ko-KR" dirty="0" smtClean="0">
                <a:solidFill>
                  <a:schemeClr val="tx1"/>
                </a:solidFill>
                <a:latin typeface="Arial" panose="020B0604020202020204" pitchFamily="34" charset="0"/>
                <a:ea typeface="Meiryo UI" panose="020B0604030504040204" pitchFamily="50" charset="-128"/>
                <a:cs typeface="Arial" panose="020B0604020202020204" pitchFamily="34" charset="0"/>
              </a:rPr>
              <a:t>Check Magic IP.</a:t>
            </a:r>
          </a:p>
          <a:p>
            <a:pPr marL="228600" indent="-228600">
              <a:buFontTx/>
              <a:buAutoNum type="arabicPeriod"/>
            </a:pPr>
            <a:r>
              <a:rPr lang="en-US" altLang="ko-KR" dirty="0" smtClean="0">
                <a:solidFill>
                  <a:schemeClr val="tx1"/>
                </a:solidFill>
                <a:latin typeface="Arial" panose="020B0604020202020204" pitchFamily="34" charset="0"/>
                <a:ea typeface="Meiryo UI" panose="020B0604030504040204" pitchFamily="50" charset="-128"/>
                <a:cs typeface="Arial" panose="020B0604020202020204" pitchFamily="34" charset="0"/>
              </a:rPr>
              <a:t>Make your </a:t>
            </a:r>
            <a:r>
              <a:rPr lang="en-US" altLang="ko-KR" dirty="0">
                <a:solidFill>
                  <a:schemeClr val="tx1"/>
                </a:solidFill>
                <a:latin typeface="Arial" panose="020B0604020202020204" pitchFamily="34" charset="0"/>
                <a:ea typeface="Meiryo UI" panose="020B0604030504040204" pitchFamily="50" charset="-128"/>
                <a:cs typeface="Arial" panose="020B0604020202020204" pitchFamily="34" charset="0"/>
              </a:rPr>
              <a:t>own ID for </a:t>
            </a:r>
            <a:r>
              <a:rPr lang="en-US" altLang="ko-KR" dirty="0" smtClean="0">
                <a:solidFill>
                  <a:schemeClr val="tx1"/>
                </a:solidFill>
                <a:latin typeface="Arial" panose="020B0604020202020204" pitchFamily="34" charset="0"/>
                <a:ea typeface="Meiryo UI" panose="020B0604030504040204" pitchFamily="50" charset="-128"/>
                <a:cs typeface="Arial" panose="020B0604020202020204" pitchFamily="34" charset="0"/>
              </a:rPr>
              <a:t>Magic IP.</a:t>
            </a:r>
          </a:p>
          <a:p>
            <a:pPr marL="228600" indent="-228600">
              <a:buFontTx/>
              <a:buAutoNum type="arabicPeriod"/>
            </a:pPr>
            <a:r>
              <a:rPr lang="en-US" altLang="ko-KR" dirty="0" smtClean="0">
                <a:solidFill>
                  <a:schemeClr val="tx1"/>
                </a:solidFill>
                <a:latin typeface="Arial" panose="020B0604020202020204" pitchFamily="34" charset="0"/>
                <a:ea typeface="Meiryo UI" panose="020B0604030504040204" pitchFamily="50" charset="-128"/>
                <a:cs typeface="Arial" panose="020B0604020202020204" pitchFamily="34" charset="0"/>
              </a:rPr>
              <a:t>The </a:t>
            </a:r>
            <a:r>
              <a:rPr lang="en-US" altLang="ko-KR" dirty="0">
                <a:solidFill>
                  <a:schemeClr val="tx1"/>
                </a:solidFill>
                <a:latin typeface="Arial" panose="020B0604020202020204" pitchFamily="34" charset="0"/>
                <a:ea typeface="Meiryo UI" panose="020B0604030504040204" pitchFamily="50" charset="-128"/>
                <a:cs typeface="Arial" panose="020B0604020202020204" pitchFamily="34" charset="0"/>
              </a:rPr>
              <a:t>ID must start with letter and contain at least </a:t>
            </a:r>
            <a:r>
              <a:rPr lang="en-US" altLang="ko-KR" dirty="0" smtClean="0">
                <a:solidFill>
                  <a:schemeClr val="tx1"/>
                </a:solidFill>
                <a:latin typeface="Arial" panose="020B0604020202020204" pitchFamily="34" charset="0"/>
                <a:ea typeface="Meiryo UI" panose="020B0604030504040204" pitchFamily="50" charset="-128"/>
                <a:cs typeface="Arial" panose="020B0604020202020204" pitchFamily="34" charset="0"/>
              </a:rPr>
              <a:t>8 characters.</a:t>
            </a:r>
          </a:p>
          <a:p>
            <a:pPr marL="228600" indent="-228600">
              <a:buFontTx/>
              <a:buAutoNum type="arabicPeriod"/>
            </a:pPr>
            <a:r>
              <a:rPr lang="en-US" altLang="ko-KR" dirty="0" smtClean="0">
                <a:solidFill>
                  <a:schemeClr val="tx1"/>
                </a:solidFill>
                <a:latin typeface="Arial" panose="020B0604020202020204" pitchFamily="34" charset="0"/>
                <a:ea typeface="Meiryo UI" panose="020B0604030504040204" pitchFamily="50" charset="-128"/>
                <a:cs typeface="Arial" panose="020B0604020202020204" pitchFamily="34" charset="0"/>
              </a:rPr>
              <a:t>When the test is done and succeed, it’s QR code is automatically created.</a:t>
            </a:r>
            <a:endParaRPr lang="en-US" altLang="ko-KR" dirty="0">
              <a:solidFill>
                <a:schemeClr val="tx1"/>
              </a:solidFill>
              <a:latin typeface="Arial" panose="020B0604020202020204" pitchFamily="34" charset="0"/>
              <a:ea typeface="Meiryo UI" panose="020B0604030504040204" pitchFamily="50" charset="-128"/>
              <a:cs typeface="Arial" panose="020B0604020202020204" pitchFamily="34" charset="0"/>
            </a:endParaRPr>
          </a:p>
        </p:txBody>
      </p:sp>
      <p:pic>
        <p:nvPicPr>
          <p:cNvPr id="14" name="그림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657" y="1745871"/>
            <a:ext cx="4887883" cy="2743200"/>
          </a:xfrm>
          <a:prstGeom prst="rect">
            <a:avLst/>
          </a:prstGeom>
        </p:spPr>
      </p:pic>
    </p:spTree>
    <p:extLst>
      <p:ext uri="{BB962C8B-B14F-4D97-AF65-F5344CB8AC3E}">
        <p14:creationId xmlns:p14="http://schemas.microsoft.com/office/powerpoint/2010/main" val="57524962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슬라이드 번호 개체 틀 1"/>
          <p:cNvSpPr>
            <a:spLocks noGrp="1"/>
          </p:cNvSpPr>
          <p:nvPr>
            <p:ph type="sldNum" sz="quarter" idx="10"/>
          </p:nvPr>
        </p:nvSpPr>
        <p:spPr/>
        <p:txBody>
          <a:bodyPr/>
          <a:lstStyle/>
          <a:p>
            <a:fld id="{C28639AD-109F-49DB-8BB2-C23ED087AE74}" type="slidenum">
              <a:rPr lang="en-US" altLang="ko-KR"/>
              <a:pPr/>
              <a:t>76</a:t>
            </a:fld>
            <a:endParaRPr lang="en-US" altLang="ko-KR"/>
          </a:p>
        </p:txBody>
      </p:sp>
      <p:sp>
        <p:nvSpPr>
          <p:cNvPr id="9" name="Text Box 4"/>
          <p:cNvSpPr txBox="1">
            <a:spLocks noChangeArrowheads="1"/>
          </p:cNvSpPr>
          <p:nvPr/>
        </p:nvSpPr>
        <p:spPr bwMode="auto">
          <a:xfrm>
            <a:off x="828674" y="850623"/>
            <a:ext cx="4968875" cy="938719"/>
          </a:xfrm>
          <a:prstGeom prst="rect">
            <a:avLst/>
          </a:prstGeom>
          <a:noFill/>
          <a:ln w="9525">
            <a:noFill/>
            <a:miter lim="800000"/>
            <a:headEnd/>
            <a:tailEnd/>
          </a:ln>
          <a:effectLst/>
        </p:spPr>
        <p:txBody>
          <a:bodyPr>
            <a:spAutoFit/>
          </a:bodyPr>
          <a:lstStyle/>
          <a:p>
            <a:r>
              <a:rPr lang="en-US" altLang="ko-KR" b="1" dirty="0" smtClean="0">
                <a:solidFill>
                  <a:schemeClr val="tx1"/>
                </a:solidFill>
                <a:latin typeface="Arial" panose="020B0604020202020204" pitchFamily="34" charset="0"/>
                <a:cs typeface="Arial" panose="020B0604020202020204" pitchFamily="34" charset="0"/>
              </a:rPr>
              <a:t>5) </a:t>
            </a:r>
            <a:r>
              <a:rPr lang="en-US" altLang="ko-KR" b="1" dirty="0">
                <a:solidFill>
                  <a:schemeClr val="tx1"/>
                </a:solidFill>
                <a:latin typeface="Arial" panose="020B0604020202020204" pitchFamily="34" charset="0"/>
                <a:cs typeface="Arial" panose="020B0604020202020204" pitchFamily="34" charset="0"/>
              </a:rPr>
              <a:t>E-mail</a:t>
            </a:r>
          </a:p>
          <a:p>
            <a:endParaRPr lang="en-US" altLang="ko-KR" b="1" dirty="0">
              <a:solidFill>
                <a:schemeClr val="tx1"/>
              </a:solidFill>
              <a:latin typeface="Arial" panose="020B0604020202020204" pitchFamily="34" charset="0"/>
              <a:cs typeface="Arial" panose="020B0604020202020204" pitchFamily="34" charset="0"/>
            </a:endParaRPr>
          </a:p>
          <a:p>
            <a:r>
              <a:rPr lang="en-US" altLang="ko-KR" dirty="0">
                <a:solidFill>
                  <a:schemeClr val="tx1"/>
                </a:solidFill>
                <a:latin typeface="Arial" panose="020B0604020202020204" pitchFamily="34" charset="0"/>
                <a:cs typeface="Arial" panose="020B0604020202020204" pitchFamily="34" charset="0"/>
              </a:rPr>
              <a:t>You can </a:t>
            </a:r>
            <a:r>
              <a:rPr lang="en-US" altLang="ko-KR" dirty="0" smtClean="0">
                <a:solidFill>
                  <a:schemeClr val="tx1"/>
                </a:solidFill>
                <a:latin typeface="Arial" panose="020B0604020202020204" pitchFamily="34" charset="0"/>
                <a:cs typeface="Arial" panose="020B0604020202020204" pitchFamily="34" charset="0"/>
              </a:rPr>
              <a:t>send a notification of events by </a:t>
            </a:r>
            <a:r>
              <a:rPr lang="en-US" altLang="ko-KR" dirty="0">
                <a:solidFill>
                  <a:schemeClr val="tx1"/>
                </a:solidFill>
                <a:latin typeface="Arial" panose="020B0604020202020204" pitchFamily="34" charset="0"/>
                <a:cs typeface="Arial" panose="020B0604020202020204" pitchFamily="34" charset="0"/>
              </a:rPr>
              <a:t>email. Fill all the information correctly and push the ‘Email Test’.  Also you can select each event individually by ‘Event Set’.</a:t>
            </a:r>
          </a:p>
        </p:txBody>
      </p:sp>
      <p:graphicFrame>
        <p:nvGraphicFramePr>
          <p:cNvPr id="12" name="Group 109"/>
          <p:cNvGraphicFramePr>
            <a:graphicFrameLocks noGrp="1"/>
          </p:cNvGraphicFramePr>
          <p:nvPr>
            <p:extLst>
              <p:ext uri="{D42A27DB-BD31-4B8C-83A1-F6EECF244321}">
                <p14:modId xmlns:p14="http://schemas.microsoft.com/office/powerpoint/2010/main" val="2519519327"/>
              </p:ext>
            </p:extLst>
          </p:nvPr>
        </p:nvGraphicFramePr>
        <p:xfrm>
          <a:off x="816968" y="5772447"/>
          <a:ext cx="4913272" cy="2194560"/>
        </p:xfrm>
        <a:graphic>
          <a:graphicData uri="http://schemas.openxmlformats.org/drawingml/2006/table">
            <a:tbl>
              <a:tblPr/>
              <a:tblGrid>
                <a:gridCol w="1712872"/>
                <a:gridCol w="3200400"/>
              </a:tblGrid>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Recipient</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Type the</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email address of the recipient.</a:t>
                      </a:r>
                      <a:endPar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Sender</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Type the name of the sender.</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SMTP Server</a:t>
                      </a:r>
                      <a:endPar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Type the SMTP server of the email account.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Port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Type the port of the email account.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Authentication</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Set whether you want to use a</a:t>
                      </a:r>
                      <a:r>
                        <a:rPr lang="en-US" altLang="ko-KR" sz="1000" dirty="0" err="1"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uthentication</a:t>
                      </a: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a:t>
                      </a: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or not (On/Off). </a:t>
                      </a: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kern="1200" cap="none" spc="0" normalizeH="0" baseline="0" noProof="0" dirty="0" smtClean="0">
                          <a:ln>
                            <a:noFill/>
                          </a:ln>
                          <a:solidFill>
                            <a:srgbClr val="000000"/>
                          </a:solidFill>
                          <a:effectLst/>
                          <a:uLnTx/>
                          <a:uFillTx/>
                          <a:latin typeface="Times New Roman" panose="02020603050405020304" pitchFamily="18" charset="0"/>
                          <a:ea typeface="맑은 고딕" panose="020B0503020000020004" pitchFamily="50" charset="-127"/>
                          <a:cs typeface="Times New Roman" panose="02020603050405020304" pitchFamily="18" charset="0"/>
                        </a:rPr>
                        <a:t>SSL/TLS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Set whether you want to use SSL/TLS</a:t>
                      </a: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a:t>
                      </a: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cs typeface="Times New Roman" panose="02020603050405020304" pitchFamily="18" charset="0"/>
                        </a:rPr>
                        <a:t>or not (On/Off). </a:t>
                      </a: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Account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Type the email account of the sender.</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Password</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Type the password of the send’s email account.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E-mail</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Test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Test the email account.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13"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14" name="그림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9169" y="1891865"/>
            <a:ext cx="4887883" cy="2743200"/>
          </a:xfrm>
          <a:prstGeom prst="rect">
            <a:avLst/>
          </a:prstGeom>
        </p:spPr>
      </p:pic>
    </p:spTree>
    <p:extLst>
      <p:ext uri="{BB962C8B-B14F-4D97-AF65-F5344CB8AC3E}">
        <p14:creationId xmlns:p14="http://schemas.microsoft.com/office/powerpoint/2010/main" val="284599493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슬라이드 번호 개체 틀 1"/>
          <p:cNvSpPr>
            <a:spLocks noGrp="1"/>
          </p:cNvSpPr>
          <p:nvPr>
            <p:ph type="sldNum" sz="quarter" idx="10"/>
          </p:nvPr>
        </p:nvSpPr>
        <p:spPr/>
        <p:txBody>
          <a:bodyPr/>
          <a:lstStyle/>
          <a:p>
            <a:fld id="{311890FD-4B02-4962-A41C-F8C2343DC87C}" type="slidenum">
              <a:rPr lang="en-US" altLang="ko-KR"/>
              <a:pPr/>
              <a:t>77</a:t>
            </a:fld>
            <a:endParaRPr lang="en-US" altLang="ko-KR"/>
          </a:p>
        </p:txBody>
      </p:sp>
      <p:sp>
        <p:nvSpPr>
          <p:cNvPr id="20" name="Text Box 4"/>
          <p:cNvSpPr txBox="1">
            <a:spLocks noChangeArrowheads="1"/>
          </p:cNvSpPr>
          <p:nvPr/>
        </p:nvSpPr>
        <p:spPr bwMode="auto">
          <a:xfrm>
            <a:off x="828675" y="1617663"/>
            <a:ext cx="4968875" cy="260350"/>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1) </a:t>
            </a:r>
            <a:r>
              <a:rPr lang="en-US" altLang="ko-KR" b="1" dirty="0" smtClean="0">
                <a:solidFill>
                  <a:schemeClr val="tx1"/>
                </a:solidFill>
                <a:latin typeface="Arial" panose="020B0604020202020204" pitchFamily="34" charset="0"/>
                <a:cs typeface="Arial" panose="020B0604020202020204" pitchFamily="34" charset="0"/>
              </a:rPr>
              <a:t>Date/Time</a:t>
            </a:r>
            <a:endParaRPr lang="en-US" altLang="ko-KR" b="1" dirty="0">
              <a:solidFill>
                <a:schemeClr val="tx1"/>
              </a:solidFill>
              <a:latin typeface="Arial" panose="020B0604020202020204" pitchFamily="34" charset="0"/>
              <a:cs typeface="Arial" panose="020B0604020202020204" pitchFamily="34" charset="0"/>
            </a:endParaRPr>
          </a:p>
        </p:txBody>
      </p:sp>
      <p:sp>
        <p:nvSpPr>
          <p:cNvPr id="21" name="Text Box 10"/>
          <p:cNvSpPr txBox="1">
            <a:spLocks noChangeArrowheads="1"/>
          </p:cNvSpPr>
          <p:nvPr/>
        </p:nvSpPr>
        <p:spPr bwMode="auto">
          <a:xfrm>
            <a:off x="792163" y="809625"/>
            <a:ext cx="4968875" cy="769441"/>
          </a:xfrm>
          <a:prstGeom prst="rect">
            <a:avLst/>
          </a:prstGeom>
          <a:noFill/>
          <a:ln w="9525">
            <a:noFill/>
            <a:miter lim="800000"/>
            <a:headEnd/>
            <a:tailEnd/>
          </a:ln>
          <a:effectLst/>
        </p:spPr>
        <p:txBody>
          <a:bodyPr>
            <a:spAutoFit/>
          </a:bodyPr>
          <a:lstStyle/>
          <a:p>
            <a:r>
              <a:rPr lang="ko-KR" altLang="ko-KR" b="1" dirty="0">
                <a:solidFill>
                  <a:schemeClr val="tx1"/>
                </a:solidFill>
                <a:latin typeface="Arial" panose="020B0604020202020204" pitchFamily="34" charset="0"/>
                <a:cs typeface="Arial" panose="020B0604020202020204" pitchFamily="34" charset="0"/>
              </a:rPr>
              <a:t>3-</a:t>
            </a:r>
            <a:r>
              <a:rPr lang="en-US" altLang="ko-KR" b="1" dirty="0">
                <a:solidFill>
                  <a:schemeClr val="tx1"/>
                </a:solidFill>
                <a:latin typeface="Arial" panose="020B0604020202020204" pitchFamily="34" charset="0"/>
                <a:cs typeface="Arial" panose="020B0604020202020204" pitchFamily="34" charset="0"/>
              </a:rPr>
              <a:t>4</a:t>
            </a:r>
            <a:r>
              <a:rPr lang="ko-KR" altLang="ko-KR" b="1" dirty="0" smtClean="0">
                <a:solidFill>
                  <a:schemeClr val="tx1"/>
                </a:solidFill>
                <a:latin typeface="Arial" panose="020B0604020202020204" pitchFamily="34" charset="0"/>
                <a:cs typeface="Arial" panose="020B0604020202020204" pitchFamily="34" charset="0"/>
              </a:rPr>
              <a:t>-</a:t>
            </a:r>
            <a:r>
              <a:rPr lang="en-US" altLang="ko-KR" b="1" dirty="0">
                <a:solidFill>
                  <a:schemeClr val="tx1"/>
                </a:solidFill>
                <a:latin typeface="Arial" panose="020B0604020202020204" pitchFamily="34" charset="0"/>
                <a:cs typeface="Arial" panose="020B0604020202020204" pitchFamily="34" charset="0"/>
              </a:rPr>
              <a:t>6</a:t>
            </a:r>
            <a:r>
              <a:rPr lang="ko-KR" altLang="ko-KR" b="1" dirty="0" smtClean="0">
                <a:solidFill>
                  <a:schemeClr val="tx1"/>
                </a:solidFill>
                <a:latin typeface="Arial" panose="020B0604020202020204" pitchFamily="34" charset="0"/>
                <a:cs typeface="Arial" panose="020B0604020202020204" pitchFamily="34" charset="0"/>
              </a:rPr>
              <a:t>. </a:t>
            </a:r>
            <a:r>
              <a:rPr lang="en-US" altLang="ko-KR" b="1" dirty="0">
                <a:solidFill>
                  <a:schemeClr val="tx1"/>
                </a:solidFill>
                <a:latin typeface="Arial" panose="020B0604020202020204" pitchFamily="34" charset="0"/>
                <a:cs typeface="Arial" panose="020B0604020202020204" pitchFamily="34" charset="0"/>
              </a:rPr>
              <a:t>SYSTEM</a:t>
            </a:r>
            <a:endParaRPr lang="ko-KR" altLang="ko-KR" b="1" dirty="0">
              <a:solidFill>
                <a:schemeClr val="tx1"/>
              </a:solidFill>
              <a:latin typeface="Arial" panose="020B0604020202020204" pitchFamily="34" charset="0"/>
              <a:cs typeface="Arial" panose="020B0604020202020204" pitchFamily="34" charset="0"/>
            </a:endParaRPr>
          </a:p>
          <a:p>
            <a:endParaRPr lang="en-US" altLang="ko-KR" b="1" dirty="0">
              <a:solidFill>
                <a:schemeClr val="tx1"/>
              </a:solidFill>
              <a:latin typeface="Arial" panose="020B0604020202020204" pitchFamily="34" charset="0"/>
              <a:cs typeface="Arial" panose="020B0604020202020204" pitchFamily="34" charset="0"/>
            </a:endParaRPr>
          </a:p>
          <a:p>
            <a:r>
              <a:rPr lang="en-US" altLang="ko-KR" dirty="0">
                <a:solidFill>
                  <a:schemeClr val="tx1"/>
                </a:solidFill>
                <a:latin typeface="Arial" panose="020B0604020202020204" pitchFamily="34" charset="0"/>
                <a:cs typeface="Arial" panose="020B0604020202020204" pitchFamily="34" charset="0"/>
              </a:rPr>
              <a:t>Configure and view system Date/Time, User Authority, Storage, System Log and Configuration settings</a:t>
            </a:r>
            <a:endParaRPr lang="ko-KR" altLang="ko-KR" dirty="0">
              <a:solidFill>
                <a:schemeClr val="tx1"/>
              </a:solidFill>
              <a:latin typeface="Arial" panose="020B0604020202020204" pitchFamily="34" charset="0"/>
              <a:cs typeface="Arial" panose="020B0604020202020204" pitchFamily="34" charset="0"/>
            </a:endParaRPr>
          </a:p>
        </p:txBody>
      </p:sp>
      <p:graphicFrame>
        <p:nvGraphicFramePr>
          <p:cNvPr id="22" name="Group 109"/>
          <p:cNvGraphicFramePr>
            <a:graphicFrameLocks noGrp="1"/>
          </p:cNvGraphicFramePr>
          <p:nvPr>
            <p:extLst/>
          </p:nvPr>
        </p:nvGraphicFramePr>
        <p:xfrm>
          <a:off x="790192" y="5096967"/>
          <a:ext cx="4913272" cy="2377440"/>
        </p:xfrm>
        <a:graphic>
          <a:graphicData uri="http://schemas.openxmlformats.org/drawingml/2006/table">
            <a:tbl>
              <a:tblPr/>
              <a:tblGrid>
                <a:gridCol w="1502626"/>
                <a:gridCol w="3410646"/>
              </a:tblGrid>
              <a:tr h="237717">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err="1"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Timezone</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rPr>
                        <a:t>Choose the time zone of your site. If you using the NTP function, it must be set correctly to your zone.</a:t>
                      </a:r>
                      <a:endParaRPr kumimoji="1" lang="en-US" altLang="ko-KR" sz="1000" b="0" i="0" u="none" strike="noStrike" kern="1200" cap="none" spc="0" normalizeH="0" baseline="0" noProof="0" dirty="0">
                        <a:ln>
                          <a:noFill/>
                        </a:ln>
                        <a:solidFill>
                          <a:srgbClr val="000000"/>
                        </a:solidFill>
                        <a:effectLst/>
                        <a:uLnTx/>
                        <a:uFillTx/>
                        <a:latin typeface="Times New Roman" pitchFamily="18" charset="0"/>
                        <a:ea typeface="굴림"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Daylight Saving Time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rPr>
                        <a:t>It enables to adapt the day light saving time automatically. </a:t>
                      </a: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459552">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Date / </a:t>
                      </a: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Time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rPr>
                        <a:t>This sets product time. Input time by pressing number buttons after moving cursor with direction buttons. Be careful to move to backward. The overlapped data will be deleted with warning message.</a:t>
                      </a:r>
                      <a:endParaRPr kumimoji="1" lang="en-US" altLang="ko-KR" sz="1000" b="0" i="0" u="none" strike="noStrike" kern="1200" cap="none" spc="0" normalizeH="0" baseline="0" noProof="0" dirty="0">
                        <a:ln>
                          <a:noFill/>
                        </a:ln>
                        <a:solidFill>
                          <a:srgbClr val="000000"/>
                        </a:solidFill>
                        <a:effectLst/>
                        <a:uLnTx/>
                        <a:uFillTx/>
                        <a:latin typeface="Times New Roman" pitchFamily="18" charset="0"/>
                        <a:ea typeface="굴림"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NTP </a:t>
                      </a: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rPr>
                        <a:t>(Network Time Protocol) </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Server</a:t>
                      </a:r>
                      <a:endPar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itchFamily="18" charset="0"/>
                          <a:ea typeface="굴림" charset="-127"/>
                        </a:rPr>
                        <a:t>This function is to change the time of DVR automatically via network. Press the ‘Enter’ button and using the virtual keyboard, type the address of NTP server.</a:t>
                      </a:r>
                      <a:endParaRPr kumimoji="1" lang="en-US" altLang="ko-KR" sz="1000" b="0" i="0" u="none" strike="noStrike" kern="1200" cap="none" spc="0" normalizeH="0" baseline="0" noProof="0" dirty="0">
                        <a:ln>
                          <a:noFill/>
                        </a:ln>
                        <a:solidFill>
                          <a:srgbClr val="000000"/>
                        </a:solidFill>
                        <a:effectLst/>
                        <a:uLnTx/>
                        <a:uFillTx/>
                        <a:latin typeface="Times New Roman" pitchFamily="18" charset="0"/>
                        <a:ea typeface="굴림"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NTP Check</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choose the time sync frequency.</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kern="1200" cap="none" spc="0" normalizeH="0" baseline="0" noProof="0" dirty="0" smtClean="0">
                          <a:ln>
                            <a:noFill/>
                          </a:ln>
                          <a:solidFill>
                            <a:srgbClr val="000000"/>
                          </a:solidFill>
                          <a:effectLst/>
                          <a:uLnTx/>
                          <a:uFillTx/>
                          <a:latin typeface="Times New Roman" panose="02020603050405020304" pitchFamily="18" charset="0"/>
                          <a:ea typeface="맑은 고딕" panose="020B0503020000020004" pitchFamily="50" charset="-127"/>
                          <a:cs typeface="Times New Roman" panose="02020603050405020304" pitchFamily="18" charset="0"/>
                        </a:rPr>
                        <a:t>Sync</a:t>
                      </a:r>
                      <a:endPar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Sync the time and NTP. </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23"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24" name="그림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886" y="2023072"/>
            <a:ext cx="4887883" cy="2743200"/>
          </a:xfrm>
          <a:prstGeom prst="rect">
            <a:avLst/>
          </a:prstGeo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슬라이드 번호 개체 틀 1"/>
          <p:cNvSpPr>
            <a:spLocks noGrp="1"/>
          </p:cNvSpPr>
          <p:nvPr>
            <p:ph type="sldNum" sz="quarter" idx="10"/>
          </p:nvPr>
        </p:nvSpPr>
        <p:spPr/>
        <p:txBody>
          <a:bodyPr/>
          <a:lstStyle/>
          <a:p>
            <a:fld id="{311890FD-4B02-4962-A41C-F8C2343DC87C}" type="slidenum">
              <a:rPr lang="en-US" altLang="ko-KR"/>
              <a:pPr/>
              <a:t>78</a:t>
            </a:fld>
            <a:endParaRPr lang="en-US" altLang="ko-KR"/>
          </a:p>
        </p:txBody>
      </p:sp>
      <p:sp>
        <p:nvSpPr>
          <p:cNvPr id="8" name="Text Box 7"/>
          <p:cNvSpPr txBox="1">
            <a:spLocks noChangeArrowheads="1"/>
          </p:cNvSpPr>
          <p:nvPr/>
        </p:nvSpPr>
        <p:spPr bwMode="auto">
          <a:xfrm>
            <a:off x="828674" y="852488"/>
            <a:ext cx="4968875" cy="769441"/>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2</a:t>
            </a:r>
            <a:r>
              <a:rPr lang="en-US" altLang="ko-KR" b="1" dirty="0" smtClean="0">
                <a:solidFill>
                  <a:schemeClr val="tx1"/>
                </a:solidFill>
                <a:latin typeface="Arial" panose="020B0604020202020204" pitchFamily="34" charset="0"/>
                <a:cs typeface="Arial" panose="020B0604020202020204" pitchFamily="34" charset="0"/>
              </a:rPr>
              <a:t>) Account</a:t>
            </a:r>
            <a:endParaRPr lang="en-US" altLang="ko-KR" b="1" strike="sngStrike" dirty="0">
              <a:solidFill>
                <a:schemeClr val="tx1"/>
              </a:solidFill>
              <a:latin typeface="Arial" panose="020B0604020202020204" pitchFamily="34" charset="0"/>
              <a:cs typeface="Arial" panose="020B0604020202020204" pitchFamily="34" charset="0"/>
            </a:endParaRPr>
          </a:p>
          <a:p>
            <a:endParaRPr lang="en-US" altLang="ko-KR" b="1" dirty="0">
              <a:solidFill>
                <a:schemeClr val="tx1"/>
              </a:solidFill>
              <a:latin typeface="Arial" panose="020B0604020202020204" pitchFamily="34" charset="0"/>
              <a:cs typeface="Arial" panose="020B0604020202020204" pitchFamily="34" charset="0"/>
            </a:endParaRPr>
          </a:p>
          <a:p>
            <a:r>
              <a:rPr lang="en-US" altLang="ko-KR" dirty="0">
                <a:solidFill>
                  <a:schemeClr val="tx1"/>
                </a:solidFill>
                <a:latin typeface="Arial" panose="020B0604020202020204" pitchFamily="34" charset="0"/>
                <a:cs typeface="Arial" panose="020B0604020202020204" pitchFamily="34" charset="0"/>
              </a:rPr>
              <a:t>This sets User authority individually. You can give to each users the authorities such as setup, search, backup, PTZ, network and camera control.</a:t>
            </a:r>
            <a:endParaRPr lang="en-US" altLang="ko-KR" b="1" dirty="0">
              <a:solidFill>
                <a:schemeClr val="tx1"/>
              </a:solidFill>
              <a:latin typeface="Arial" panose="020B0604020202020204" pitchFamily="34" charset="0"/>
              <a:cs typeface="Arial" panose="020B0604020202020204" pitchFamily="34" charset="0"/>
            </a:endParaRPr>
          </a:p>
        </p:txBody>
      </p:sp>
      <p:sp>
        <p:nvSpPr>
          <p:cNvPr id="11"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graphicFrame>
        <p:nvGraphicFramePr>
          <p:cNvPr id="12" name="Group 109"/>
          <p:cNvGraphicFramePr>
            <a:graphicFrameLocks noGrp="1"/>
          </p:cNvGraphicFramePr>
          <p:nvPr>
            <p:extLst>
              <p:ext uri="{D42A27DB-BD31-4B8C-83A1-F6EECF244321}">
                <p14:modId xmlns:p14="http://schemas.microsoft.com/office/powerpoint/2010/main" val="3177638952"/>
              </p:ext>
            </p:extLst>
          </p:nvPr>
        </p:nvGraphicFramePr>
        <p:xfrm>
          <a:off x="806591" y="5518222"/>
          <a:ext cx="4913272" cy="2926080"/>
        </p:xfrm>
        <a:graphic>
          <a:graphicData uri="http://schemas.openxmlformats.org/drawingml/2006/table">
            <a:tbl>
              <a:tblPr/>
              <a:tblGrid>
                <a:gridCol w="1672085"/>
                <a:gridCol w="3241187"/>
              </a:tblGrid>
              <a:tr h="237717">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ID</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Type</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an ID.</a:t>
                      </a:r>
                      <a:endPar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Change Password</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Type a password.  </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Settings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lang="en-US" altLang="ko-KR" sz="1000" dirty="0" smtClean="0">
                          <a:effectLst/>
                          <a:latin typeface="Times New Roman" panose="02020603050405020304" pitchFamily="18" charset="0"/>
                          <a:cs typeface="Times New Roman" panose="02020603050405020304" pitchFamily="18" charset="0"/>
                        </a:rPr>
                        <a:t>Authorizes the setting of the system.</a:t>
                      </a: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Date/Time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Authorizing </a:t>
                      </a:r>
                      <a:r>
                        <a:rPr lang="en-US" altLang="ko-KR" sz="1000" b="0" i="0" kern="1200" dirty="0" smtClean="0">
                          <a:solidFill>
                            <a:schemeClr val="tx1"/>
                          </a:solidFill>
                          <a:effectLst/>
                          <a:latin typeface="Times New Roman" panose="02020603050405020304" pitchFamily="18" charset="0"/>
                          <a:ea typeface="+mn-ea"/>
                          <a:cs typeface="Times New Roman" panose="02020603050405020304" pitchFamily="18" charset="0"/>
                        </a:rPr>
                        <a:t>date/time permissions for the system</a:t>
                      </a: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Search</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Authorizing the search of the system.</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Backup</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Authorizing backup of the system.</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PTZ</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Authorizing PTZ of the system.</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Network</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Authorizing network of the system.</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defRPr/>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Lock</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lang="en-US" altLang="ko-KR" sz="1000" dirty="0" smtClean="0">
                          <a:effectLst/>
                          <a:latin typeface="Times New Roman" panose="02020603050405020304" pitchFamily="18" charset="0"/>
                          <a:cs typeface="Times New Roman" panose="02020603050405020304" pitchFamily="18" charset="0"/>
                        </a:rPr>
                        <a:t>Select the auto-lock time</a:t>
                      </a: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.(Off, 1~10</a:t>
                      </a:r>
                      <a:r>
                        <a:rPr kumimoji="1" lang="ko-KR" altLang="en-US"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 </a:t>
                      </a: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min)</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defRPr/>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Password Change Cycle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Select the password change cycle.(Never, 1~3 months)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Network</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Event Notification</a:t>
                      </a:r>
                      <a:endPar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Authorizing a network event notification.</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Camera</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Authorizing a camera.</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pic>
        <p:nvPicPr>
          <p:cNvPr id="13" name="그림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445" y="2033297"/>
            <a:ext cx="4983564" cy="2796898"/>
          </a:xfrm>
          <a:prstGeom prst="rect">
            <a:avLst/>
          </a:prstGeom>
        </p:spPr>
      </p:pic>
    </p:spTree>
    <p:extLst>
      <p:ext uri="{BB962C8B-B14F-4D97-AF65-F5344CB8AC3E}">
        <p14:creationId xmlns:p14="http://schemas.microsoft.com/office/powerpoint/2010/main" val="229492301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슬라이드 번호 개체 틀 1"/>
          <p:cNvSpPr>
            <a:spLocks noGrp="1"/>
          </p:cNvSpPr>
          <p:nvPr>
            <p:ph type="sldNum" sz="quarter" idx="10"/>
          </p:nvPr>
        </p:nvSpPr>
        <p:spPr/>
        <p:txBody>
          <a:bodyPr/>
          <a:lstStyle/>
          <a:p>
            <a:fld id="{7CAF2AA9-780D-4648-9AEC-3416B9C6EDA1}" type="slidenum">
              <a:rPr lang="en-US" altLang="ko-KR"/>
              <a:pPr/>
              <a:t>79</a:t>
            </a:fld>
            <a:endParaRPr lang="en-US" altLang="ko-KR"/>
          </a:p>
        </p:txBody>
      </p:sp>
      <p:sp>
        <p:nvSpPr>
          <p:cNvPr id="7"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graphicFrame>
        <p:nvGraphicFramePr>
          <p:cNvPr id="10" name="Group 109"/>
          <p:cNvGraphicFramePr>
            <a:graphicFrameLocks noGrp="1"/>
          </p:cNvGraphicFramePr>
          <p:nvPr>
            <p:extLst>
              <p:ext uri="{D42A27DB-BD31-4B8C-83A1-F6EECF244321}">
                <p14:modId xmlns:p14="http://schemas.microsoft.com/office/powerpoint/2010/main" val="3260459502"/>
              </p:ext>
            </p:extLst>
          </p:nvPr>
        </p:nvGraphicFramePr>
        <p:xfrm>
          <a:off x="805814" y="5684037"/>
          <a:ext cx="4913272" cy="2255520"/>
        </p:xfrm>
        <a:graphic>
          <a:graphicData uri="http://schemas.openxmlformats.org/drawingml/2006/table">
            <a:tbl>
              <a:tblPr/>
              <a:tblGrid>
                <a:gridCol w="946786"/>
                <a:gridCol w="3966486"/>
              </a:tblGrid>
              <a:tr h="237717">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맑은 고딕" panose="020B0503020000020004" pitchFamily="50" charset="-127"/>
                          <a:ea typeface="맑은 고딕" panose="020B0503020000020004" pitchFamily="50" charset="-127"/>
                          <a:cs typeface="Times New Roman" panose="02020603050405020304" pitchFamily="18" charset="0"/>
                        </a:rPr>
                        <a:t>Total</a:t>
                      </a:r>
                      <a:endParaRPr kumimoji="1" lang="ko-KR" altLang="ko-KR" sz="1000" b="0" i="0" u="none" strike="noStrike" cap="none" normalizeH="0" baseline="0" dirty="0" smtClean="0">
                        <a:ln>
                          <a:noFill/>
                        </a:ln>
                        <a:solidFill>
                          <a:schemeClr val="tx1"/>
                        </a:solidFill>
                        <a:effectLst/>
                        <a:latin typeface="맑은 고딕" panose="020B0503020000020004" pitchFamily="50" charset="-127"/>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100" b="0" i="0" u="none" strike="noStrike" kern="1200" cap="none" spc="0" normalizeH="0" baseline="0" noProof="0" dirty="0" smtClean="0">
                          <a:ln>
                            <a:noFill/>
                          </a:ln>
                          <a:solidFill>
                            <a:srgbClr val="000000"/>
                          </a:solidFill>
                          <a:effectLst/>
                          <a:uLnTx/>
                          <a:uFillTx/>
                          <a:latin typeface="맑은 고딕" panose="020B0503020000020004" pitchFamily="50" charset="-127"/>
                          <a:ea typeface="맑은 고딕" panose="020B0503020000020004" pitchFamily="50" charset="-127"/>
                        </a:rPr>
                        <a:t>Display the HDD usage being used for the product. If you press the ‘Format’ button on here, all the hard disk drives will be formatted.</a:t>
                      </a:r>
                      <a:endParaRPr kumimoji="1" lang="en-US" altLang="ko-KR" sz="1100" b="0" i="0" u="none" strike="noStrike" kern="1200" cap="none" spc="0" normalizeH="0" baseline="0" noProof="0" dirty="0">
                        <a:ln>
                          <a:noFill/>
                        </a:ln>
                        <a:solidFill>
                          <a:srgbClr val="000000"/>
                        </a:solidFill>
                        <a:effectLst/>
                        <a:uLnTx/>
                        <a:uFillTx/>
                        <a:latin typeface="맑은 고딕" panose="020B0503020000020004" pitchFamily="50" charset="-127"/>
                        <a:ea typeface="맑은 고딕" panose="020B0503020000020004" pitchFamily="50"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맑은 고딕" panose="020B0503020000020004" pitchFamily="50" charset="-127"/>
                          <a:ea typeface="맑은 고딕" panose="020B0503020000020004" pitchFamily="50" charset="-127"/>
                          <a:cs typeface="Times New Roman" panose="02020603050405020304" pitchFamily="18" charset="0"/>
                        </a:rPr>
                        <a:t>HDD Check</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맑은 고딕" panose="020B0503020000020004" pitchFamily="50" charset="-127"/>
                          <a:ea typeface="맑은 고딕" panose="020B0503020000020004" pitchFamily="50" charset="-127"/>
                          <a:cs typeface="Times New Roman" panose="02020603050405020304" pitchFamily="18" charset="0"/>
                        </a:rPr>
                        <a:t>Check the HDD.</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맑은 고딕" panose="020B0503020000020004" pitchFamily="50" charset="-127"/>
                          <a:ea typeface="맑은 고딕" panose="020B0503020000020004" pitchFamily="50" charset="-127"/>
                          <a:cs typeface="Times New Roman" panose="02020603050405020304" pitchFamily="18" charset="0"/>
                        </a:rPr>
                        <a:t>HDD</a:t>
                      </a:r>
                      <a:r>
                        <a:rPr lang="en-US" altLang="ko-KR" sz="1000" baseline="0" dirty="0" smtClean="0">
                          <a:solidFill>
                            <a:schemeClr val="tx1"/>
                          </a:solidFill>
                          <a:latin typeface="맑은 고딕" panose="020B0503020000020004" pitchFamily="50" charset="-127"/>
                          <a:ea typeface="맑은 고딕" panose="020B0503020000020004" pitchFamily="50" charset="-127"/>
                          <a:cs typeface="Times New Roman" panose="02020603050405020304" pitchFamily="18" charset="0"/>
                        </a:rPr>
                        <a:t> Overwrite</a:t>
                      </a:r>
                      <a:endParaRPr lang="en-US" altLang="ko-KR" sz="1000" dirty="0" smtClean="0">
                        <a:solidFill>
                          <a:schemeClr val="tx1"/>
                        </a:solidFill>
                        <a:latin typeface="맑은 고딕" panose="020B0503020000020004" pitchFamily="50" charset="-127"/>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100" b="0" i="0" u="none" strike="noStrike" kern="1200" cap="none" spc="0" normalizeH="0" baseline="0" noProof="0" dirty="0" smtClean="0">
                          <a:ln>
                            <a:noFill/>
                          </a:ln>
                          <a:solidFill>
                            <a:srgbClr val="000000"/>
                          </a:solidFill>
                          <a:effectLst/>
                          <a:uLnTx/>
                          <a:uFillTx/>
                          <a:latin typeface="맑은 고딕" panose="020B0503020000020004" pitchFamily="50" charset="-127"/>
                          <a:ea typeface="맑은 고딕" panose="020B0503020000020004" pitchFamily="50" charset="-127"/>
                        </a:rPr>
                        <a:t>Determine whether you want to continue recording if there is no spare saving space at hard disk drives.</a:t>
                      </a:r>
                      <a:endParaRPr kumimoji="1" lang="en-US" altLang="ko-KR" sz="1100" b="0" i="0" u="none" strike="noStrike" kern="1200" cap="none" spc="0" normalizeH="0" baseline="0" noProof="0" dirty="0">
                        <a:ln>
                          <a:noFill/>
                        </a:ln>
                        <a:solidFill>
                          <a:srgbClr val="000000"/>
                        </a:solidFill>
                        <a:effectLst/>
                        <a:uLnTx/>
                        <a:uFillTx/>
                        <a:latin typeface="맑은 고딕" panose="020B0503020000020004" pitchFamily="50" charset="-127"/>
                        <a:ea typeface="맑은 고딕" panose="020B0503020000020004" pitchFamily="50"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맑은 고딕" panose="020B0503020000020004" pitchFamily="50" charset="-127"/>
                          <a:ea typeface="맑은 고딕" panose="020B0503020000020004" pitchFamily="50" charset="-127"/>
                          <a:cs typeface="Times New Roman" panose="02020603050405020304" pitchFamily="18" charset="0"/>
                        </a:rPr>
                        <a:t>Disk Mirroring</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100" b="0" i="0" u="none" strike="noStrike" kern="1200" cap="none" spc="0" normalizeH="0" baseline="0" noProof="0" dirty="0" smtClean="0">
                          <a:ln>
                            <a:noFill/>
                          </a:ln>
                          <a:solidFill>
                            <a:srgbClr val="000000"/>
                          </a:solidFill>
                          <a:effectLst/>
                          <a:uLnTx/>
                          <a:uFillTx/>
                          <a:latin typeface="맑은 고딕" panose="020B0503020000020004" pitchFamily="50" charset="-127"/>
                          <a:ea typeface="맑은 고딕" panose="020B0503020000020004" pitchFamily="50" charset="-127"/>
                        </a:rPr>
                        <a:t>Set disk mirroring (with 2 HDDs)</a:t>
                      </a:r>
                      <a:endParaRPr kumimoji="1" lang="en-US" altLang="ko-KR" sz="1100" b="0" i="0" u="none" strike="noStrike" kern="1200" cap="none" spc="0" normalizeH="0" baseline="0" noProof="0" dirty="0">
                        <a:ln>
                          <a:noFill/>
                        </a:ln>
                        <a:solidFill>
                          <a:srgbClr val="000000"/>
                        </a:solidFill>
                        <a:effectLst/>
                        <a:uLnTx/>
                        <a:uFillTx/>
                        <a:latin typeface="맑은 고딕" panose="020B0503020000020004" pitchFamily="50" charset="-127"/>
                        <a:ea typeface="맑은 고딕" panose="020B0503020000020004" pitchFamily="50" charset="-127"/>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맑은 고딕" panose="020B0503020000020004" pitchFamily="50" charset="-127"/>
                          <a:ea typeface="맑은 고딕" panose="020B0503020000020004" pitchFamily="50" charset="-127"/>
                          <a:cs typeface="Times New Roman" panose="02020603050405020304" pitchFamily="18" charset="0"/>
                        </a:rPr>
                        <a:t>Auto</a:t>
                      </a:r>
                      <a:r>
                        <a:rPr lang="en-US" altLang="ko-KR" sz="1000" baseline="0" dirty="0" smtClean="0">
                          <a:solidFill>
                            <a:schemeClr val="tx1"/>
                          </a:solidFill>
                          <a:latin typeface="맑은 고딕" panose="020B0503020000020004" pitchFamily="50" charset="-127"/>
                          <a:ea typeface="맑은 고딕" panose="020B0503020000020004" pitchFamily="50" charset="-127"/>
                          <a:cs typeface="Times New Roman" panose="02020603050405020304" pitchFamily="18" charset="0"/>
                        </a:rPr>
                        <a:t> Deletion</a:t>
                      </a:r>
                      <a:endParaRPr lang="en-US" altLang="ko-KR" sz="1000" dirty="0" smtClean="0">
                        <a:solidFill>
                          <a:schemeClr val="tx1"/>
                        </a:solidFill>
                        <a:latin typeface="맑은 고딕" panose="020B0503020000020004" pitchFamily="50" charset="-127"/>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100" b="0" i="0" u="none" strike="noStrike" kern="1200" cap="none" spc="0" normalizeH="0" baseline="0" noProof="0" dirty="0" smtClean="0">
                          <a:ln>
                            <a:noFill/>
                          </a:ln>
                          <a:solidFill>
                            <a:srgbClr val="000000"/>
                          </a:solidFill>
                          <a:effectLst/>
                          <a:uLnTx/>
                          <a:uFillTx/>
                          <a:latin typeface="맑은 고딕" panose="020B0503020000020004" pitchFamily="50" charset="-127"/>
                          <a:ea typeface="맑은 고딕" panose="020B0503020000020004" pitchFamily="50" charset="-127"/>
                        </a:rPr>
                        <a:t>You can select the holding period of the data. If you  choose ‘OFF’, the DVR keep the maximum data regarding the HDD capacity. </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12" name="Text Box 7"/>
          <p:cNvSpPr txBox="1">
            <a:spLocks noChangeArrowheads="1"/>
          </p:cNvSpPr>
          <p:nvPr/>
        </p:nvSpPr>
        <p:spPr bwMode="auto">
          <a:xfrm>
            <a:off x="828674" y="852488"/>
            <a:ext cx="4968875" cy="430887"/>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3) </a:t>
            </a:r>
            <a:r>
              <a:rPr lang="en-US" altLang="ko-KR" b="1" dirty="0" smtClean="0">
                <a:solidFill>
                  <a:schemeClr val="tx1"/>
                </a:solidFill>
                <a:latin typeface="Arial" panose="020B0604020202020204" pitchFamily="34" charset="0"/>
                <a:cs typeface="Arial" panose="020B0604020202020204" pitchFamily="34" charset="0"/>
              </a:rPr>
              <a:t>HDD</a:t>
            </a:r>
            <a:endParaRPr lang="en-US" altLang="ko-KR" b="1" dirty="0">
              <a:solidFill>
                <a:schemeClr val="tx1"/>
              </a:solidFill>
              <a:latin typeface="Arial" panose="020B0604020202020204" pitchFamily="34" charset="0"/>
              <a:cs typeface="Arial" panose="020B0604020202020204" pitchFamily="34" charset="0"/>
            </a:endParaRPr>
          </a:p>
          <a:p>
            <a:r>
              <a:rPr lang="en-US" altLang="ko-KR" dirty="0">
                <a:solidFill>
                  <a:schemeClr val="tx1"/>
                </a:solidFill>
                <a:latin typeface="Arial" panose="020B0604020202020204" pitchFamily="34" charset="0"/>
                <a:cs typeface="Arial" panose="020B0604020202020204" pitchFamily="34" charset="0"/>
              </a:rPr>
              <a:t>Display the information and usage of the hard disk drives.</a:t>
            </a:r>
          </a:p>
        </p:txBody>
      </p:sp>
      <p:pic>
        <p:nvPicPr>
          <p:cNvPr id="14" name="그림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0668" y="1764928"/>
            <a:ext cx="4983564" cy="2796898"/>
          </a:xfrm>
          <a:prstGeom prst="rect">
            <a:avLst/>
          </a:prstGeom>
        </p:spPr>
      </p:pic>
    </p:spTree>
    <p:extLst>
      <p:ext uri="{BB962C8B-B14F-4D97-AF65-F5344CB8AC3E}">
        <p14:creationId xmlns:p14="http://schemas.microsoft.com/office/powerpoint/2010/main" val="37532412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그림 14"/>
          <p:cNvPicPr>
            <a:picLocks noChangeAspect="1"/>
          </p:cNvPicPr>
          <p:nvPr/>
        </p:nvPicPr>
        <p:blipFill>
          <a:blip r:embed="rId2"/>
          <a:stretch>
            <a:fillRect/>
          </a:stretch>
        </p:blipFill>
        <p:spPr>
          <a:xfrm>
            <a:off x="720725" y="2692985"/>
            <a:ext cx="5055869" cy="768096"/>
          </a:xfrm>
          <a:prstGeom prst="rect">
            <a:avLst/>
          </a:prstGeom>
        </p:spPr>
      </p:pic>
      <p:sp>
        <p:nvSpPr>
          <p:cNvPr id="16" name="슬라이드 번호 개체 틀 1"/>
          <p:cNvSpPr>
            <a:spLocks noGrp="1"/>
          </p:cNvSpPr>
          <p:nvPr>
            <p:ph type="sldNum" sz="quarter" idx="10"/>
          </p:nvPr>
        </p:nvSpPr>
        <p:spPr>
          <a:xfrm>
            <a:off x="720725" y="8726488"/>
            <a:ext cx="5111750" cy="179387"/>
          </a:xfrm>
        </p:spPr>
        <p:txBody>
          <a:bodyPr/>
          <a:lstStyle/>
          <a:p>
            <a:fld id="{70D66EC1-2B59-45C0-9563-A52910D68ED3}" type="slidenum">
              <a:rPr lang="en-US" altLang="ko-KR"/>
              <a:pPr/>
              <a:t>8</a:t>
            </a:fld>
            <a:endParaRPr lang="en-US" altLang="ko-KR"/>
          </a:p>
        </p:txBody>
      </p:sp>
      <p:sp>
        <p:nvSpPr>
          <p:cNvPr id="17" name="Text Box 79"/>
          <p:cNvSpPr txBox="1">
            <a:spLocks noChangeArrowheads="1"/>
          </p:cNvSpPr>
          <p:nvPr/>
        </p:nvSpPr>
        <p:spPr bwMode="auto">
          <a:xfrm>
            <a:off x="792163" y="1277938"/>
            <a:ext cx="1331912" cy="260350"/>
          </a:xfrm>
          <a:prstGeom prst="rect">
            <a:avLst/>
          </a:prstGeom>
          <a:noFill/>
          <a:ln w="9525">
            <a:noFill/>
            <a:miter lim="800000"/>
            <a:headEnd/>
            <a:tailEnd/>
          </a:ln>
          <a:effectLst/>
        </p:spPr>
        <p:txBody>
          <a:bodyPr>
            <a:spAutoFit/>
          </a:bodyPr>
          <a:lstStyle/>
          <a:p>
            <a:pPr>
              <a:spcBef>
                <a:spcPct val="50000"/>
              </a:spcBef>
            </a:pPr>
            <a:r>
              <a:rPr lang="en-US" altLang="ko-KR" b="1" dirty="0">
                <a:solidFill>
                  <a:schemeClr val="tx1"/>
                </a:solidFill>
                <a:ea typeface="돋움" pitchFamily="50" charset="-127"/>
              </a:rPr>
              <a:t>[</a:t>
            </a:r>
            <a:r>
              <a:rPr lang="ko-KR" altLang="ko-KR" b="1" dirty="0">
                <a:solidFill>
                  <a:schemeClr val="tx1"/>
                </a:solidFill>
              </a:rPr>
              <a:t>Front </a:t>
            </a:r>
            <a:r>
              <a:rPr lang="en-US" altLang="ko-KR" b="1" dirty="0">
                <a:solidFill>
                  <a:schemeClr val="tx1"/>
                </a:solidFill>
              </a:rPr>
              <a:t>Panel</a:t>
            </a:r>
            <a:r>
              <a:rPr lang="en-US" altLang="ko-KR" b="1" dirty="0">
                <a:solidFill>
                  <a:schemeClr val="tx1"/>
                </a:solidFill>
                <a:ea typeface="돋움" pitchFamily="50" charset="-127"/>
              </a:rPr>
              <a:t>]</a:t>
            </a:r>
          </a:p>
        </p:txBody>
      </p:sp>
      <p:sp>
        <p:nvSpPr>
          <p:cNvPr id="18" name="Text Box 1218"/>
          <p:cNvSpPr txBox="1">
            <a:spLocks noChangeArrowheads="1"/>
          </p:cNvSpPr>
          <p:nvPr/>
        </p:nvSpPr>
        <p:spPr bwMode="auto">
          <a:xfrm>
            <a:off x="2808288" y="482600"/>
            <a:ext cx="3052762"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1  Product Introduction</a:t>
            </a:r>
          </a:p>
        </p:txBody>
      </p:sp>
      <p:sp>
        <p:nvSpPr>
          <p:cNvPr id="28" name="Text Box 1192"/>
          <p:cNvSpPr txBox="1">
            <a:spLocks noChangeArrowheads="1"/>
          </p:cNvSpPr>
          <p:nvPr/>
        </p:nvSpPr>
        <p:spPr bwMode="auto">
          <a:xfrm>
            <a:off x="764178" y="4207350"/>
            <a:ext cx="5040312" cy="2200602"/>
          </a:xfrm>
          <a:prstGeom prst="rect">
            <a:avLst/>
          </a:prstGeom>
          <a:noFill/>
          <a:ln w="9525">
            <a:noFill/>
            <a:miter lim="800000"/>
            <a:headEnd/>
            <a:tailEnd/>
          </a:ln>
          <a:effectLst/>
        </p:spPr>
        <p:txBody>
          <a:bodyPr wrap="square">
            <a:spAutoFit/>
          </a:bodyPr>
          <a:lstStyle/>
          <a:p>
            <a:r>
              <a:rPr lang="en-US" altLang="ko-KR" sz="1050" b="1" dirty="0">
                <a:solidFill>
                  <a:schemeClr val="tx1"/>
                </a:solidFill>
                <a:latin typeface="Arial" panose="020B0604020202020204" pitchFamily="34" charset="0"/>
                <a:cs typeface="Arial" panose="020B0604020202020204" pitchFamily="34" charset="0"/>
              </a:rPr>
              <a:t>1. USB  </a:t>
            </a:r>
            <a:r>
              <a:rPr lang="en-US" altLang="ko-KR" sz="1050" dirty="0" smtClean="0">
                <a:solidFill>
                  <a:schemeClr val="tx1"/>
                </a:solidFill>
                <a:latin typeface="Arial" panose="020B0604020202020204" pitchFamily="34" charset="0"/>
                <a:cs typeface="Arial" panose="020B0604020202020204" pitchFamily="34" charset="0"/>
              </a:rPr>
              <a:t>: </a:t>
            </a:r>
            <a:r>
              <a:rPr lang="en-US" altLang="ko-KR" sz="1050" dirty="0">
                <a:solidFill>
                  <a:schemeClr val="tx1"/>
                </a:solidFill>
                <a:latin typeface="Arial" panose="020B0604020202020204" pitchFamily="34" charset="0"/>
                <a:cs typeface="Arial" panose="020B0604020202020204" pitchFamily="34" charset="0"/>
              </a:rPr>
              <a:t>These USB ports are for mouse and USB devices. You should </a:t>
            </a:r>
          </a:p>
          <a:p>
            <a:r>
              <a:rPr lang="en-US" altLang="ko-KR" sz="1050" dirty="0">
                <a:solidFill>
                  <a:schemeClr val="tx1"/>
                </a:solidFill>
                <a:latin typeface="Arial" panose="020B0604020202020204" pitchFamily="34" charset="0"/>
                <a:cs typeface="Arial" panose="020B0604020202020204" pitchFamily="34" charset="0"/>
              </a:rPr>
              <a:t>                </a:t>
            </a:r>
            <a:r>
              <a:rPr lang="en-US" altLang="ko-KR" sz="1050" dirty="0" smtClean="0">
                <a:solidFill>
                  <a:schemeClr val="tx1"/>
                </a:solidFill>
                <a:latin typeface="Arial" panose="020B0604020202020204" pitchFamily="34" charset="0"/>
                <a:cs typeface="Arial" panose="020B0604020202020204" pitchFamily="34" charset="0"/>
              </a:rPr>
              <a:t>connect </a:t>
            </a:r>
            <a:r>
              <a:rPr lang="en-US" altLang="ko-KR" sz="1050" dirty="0">
                <a:solidFill>
                  <a:schemeClr val="tx1"/>
                </a:solidFill>
                <a:latin typeface="Arial" panose="020B0604020202020204" pitchFamily="34" charset="0"/>
                <a:cs typeface="Arial" panose="020B0604020202020204" pitchFamily="34" charset="0"/>
              </a:rPr>
              <a:t>correctly the USB devices and mouse as picture directed.</a:t>
            </a:r>
          </a:p>
          <a:p>
            <a:r>
              <a:rPr lang="en-US" altLang="ko-KR" sz="1050" b="1" dirty="0" smtClean="0">
                <a:solidFill>
                  <a:schemeClr val="tx1"/>
                </a:solidFill>
                <a:latin typeface="Arial" panose="020B0604020202020204" pitchFamily="34" charset="0"/>
                <a:cs typeface="Arial" panose="020B0604020202020204" pitchFamily="34" charset="0"/>
              </a:rPr>
              <a:t>2</a:t>
            </a:r>
            <a:r>
              <a:rPr lang="en-US" altLang="ko-KR" sz="1050" b="1" dirty="0">
                <a:solidFill>
                  <a:schemeClr val="tx1"/>
                </a:solidFill>
                <a:latin typeface="Arial" panose="020B0604020202020204" pitchFamily="34" charset="0"/>
                <a:cs typeface="Arial" panose="020B0604020202020204" pitchFamily="34" charset="0"/>
              </a:rPr>
              <a:t>. Status lamps</a:t>
            </a:r>
          </a:p>
          <a:p>
            <a:r>
              <a:rPr lang="en-US" altLang="ko-KR" sz="1050" dirty="0" smtClean="0">
                <a:solidFill>
                  <a:schemeClr val="tx1"/>
                </a:solidFill>
                <a:latin typeface="Arial" panose="020B0604020202020204" pitchFamily="34" charset="0"/>
                <a:cs typeface="Arial" panose="020B0604020202020204" pitchFamily="34" charset="0"/>
              </a:rPr>
              <a:t>    </a:t>
            </a:r>
            <a:r>
              <a:rPr lang="en-US" altLang="ko-KR" sz="1050" dirty="0">
                <a:solidFill>
                  <a:schemeClr val="tx1"/>
                </a:solidFill>
                <a:latin typeface="Arial" panose="020B0604020202020204" pitchFamily="34" charset="0"/>
                <a:cs typeface="Arial" panose="020B0604020202020204" pitchFamily="34" charset="0"/>
              </a:rPr>
              <a:t>POWER : Blue color back light. Power indicator.</a:t>
            </a:r>
          </a:p>
          <a:p>
            <a:r>
              <a:rPr lang="en-US" altLang="ko-KR" sz="1050" dirty="0">
                <a:solidFill>
                  <a:schemeClr val="tx1"/>
                </a:solidFill>
                <a:latin typeface="Arial" panose="020B0604020202020204" pitchFamily="34" charset="0"/>
                <a:cs typeface="Arial" panose="020B0604020202020204" pitchFamily="34" charset="0"/>
              </a:rPr>
              <a:t>    RECORD : Red. Indicate the recording.</a:t>
            </a:r>
          </a:p>
          <a:p>
            <a:r>
              <a:rPr lang="en-US" altLang="ko-KR" sz="1050" dirty="0">
                <a:solidFill>
                  <a:schemeClr val="tx1"/>
                </a:solidFill>
                <a:latin typeface="Arial" panose="020B0604020202020204" pitchFamily="34" charset="0"/>
                <a:cs typeface="Arial" panose="020B0604020202020204" pitchFamily="34" charset="0"/>
              </a:rPr>
              <a:t>    NETWORK : Green. Lit on connecting the </a:t>
            </a:r>
            <a:r>
              <a:rPr lang="en-US" altLang="ko-KR" sz="1050" dirty="0" smtClean="0">
                <a:solidFill>
                  <a:schemeClr val="tx1"/>
                </a:solidFill>
                <a:latin typeface="Arial" panose="020B0604020202020204" pitchFamily="34" charset="0"/>
                <a:cs typeface="Arial" panose="020B0604020202020204" pitchFamily="34" charset="0"/>
              </a:rPr>
              <a:t>network</a:t>
            </a:r>
          </a:p>
          <a:p>
            <a:r>
              <a:rPr lang="en-US" altLang="ko-KR" sz="1050" dirty="0">
                <a:solidFill>
                  <a:srgbClr val="C00000"/>
                </a:solidFill>
                <a:latin typeface="Arial" panose="020B0604020202020204" pitchFamily="34" charset="0"/>
                <a:cs typeface="Arial" panose="020B0604020202020204" pitchFamily="34" charset="0"/>
              </a:rPr>
              <a:t>Red and green flashing alternately after </a:t>
            </a:r>
            <a:r>
              <a:rPr lang="en-US" altLang="ko-KR" sz="1050" dirty="0" smtClean="0">
                <a:solidFill>
                  <a:srgbClr val="C00000"/>
                </a:solidFill>
                <a:latin typeface="Arial" panose="020B0604020202020204" pitchFamily="34" charset="0"/>
                <a:cs typeface="Arial" panose="020B0604020202020204" pitchFamily="34" charset="0"/>
              </a:rPr>
              <a:t>boot</a:t>
            </a:r>
          </a:p>
          <a:p>
            <a:r>
              <a:rPr lang="en-US" altLang="ko-KR" sz="1050" dirty="0" smtClean="0">
                <a:solidFill>
                  <a:srgbClr val="C00000"/>
                </a:solidFill>
                <a:latin typeface="Arial" panose="020B0604020202020204" pitchFamily="34" charset="0"/>
                <a:cs typeface="Arial" panose="020B0604020202020204" pitchFamily="34" charset="0"/>
              </a:rPr>
              <a:t> </a:t>
            </a:r>
            <a:r>
              <a:rPr lang="en-US" altLang="ko-KR" sz="1050" dirty="0">
                <a:solidFill>
                  <a:srgbClr val="C00000"/>
                </a:solidFill>
                <a:latin typeface="Arial" panose="020B0604020202020204" pitchFamily="34" charset="0"/>
                <a:cs typeface="Arial" panose="020B0604020202020204" pitchFamily="34" charset="0"/>
              </a:rPr>
              <a:t>– Hard disk is not recognized or formatted.</a:t>
            </a:r>
            <a:br>
              <a:rPr lang="en-US" altLang="ko-KR" sz="1050" dirty="0">
                <a:solidFill>
                  <a:srgbClr val="C00000"/>
                </a:solidFill>
                <a:latin typeface="Arial" panose="020B0604020202020204" pitchFamily="34" charset="0"/>
                <a:cs typeface="Arial" panose="020B0604020202020204" pitchFamily="34" charset="0"/>
              </a:rPr>
            </a:br>
            <a:r>
              <a:rPr lang="en-US" altLang="ko-KR" sz="1050" dirty="0">
                <a:solidFill>
                  <a:srgbClr val="C00000"/>
                </a:solidFill>
                <a:latin typeface="Arial" panose="020B0604020202020204" pitchFamily="34" charset="0"/>
                <a:cs typeface="Arial" panose="020B0604020202020204" pitchFamily="34" charset="0"/>
              </a:rPr>
              <a:t>Red and green flashing simultaneously without </a:t>
            </a:r>
            <a:r>
              <a:rPr lang="en-US" altLang="ko-KR" sz="1050" dirty="0" smtClean="0">
                <a:solidFill>
                  <a:srgbClr val="C00000"/>
                </a:solidFill>
                <a:latin typeface="Arial" panose="020B0604020202020204" pitchFamily="34" charset="0"/>
                <a:cs typeface="Arial" panose="020B0604020202020204" pitchFamily="34" charset="0"/>
              </a:rPr>
              <a:t>booting</a:t>
            </a:r>
          </a:p>
          <a:p>
            <a:r>
              <a:rPr lang="en-US" altLang="ko-KR" sz="1050" dirty="0" smtClean="0">
                <a:solidFill>
                  <a:srgbClr val="C00000"/>
                </a:solidFill>
                <a:latin typeface="Arial" panose="020B0604020202020204" pitchFamily="34" charset="0"/>
                <a:cs typeface="Arial" panose="020B0604020202020204" pitchFamily="34" charset="0"/>
              </a:rPr>
              <a:t> </a:t>
            </a:r>
            <a:r>
              <a:rPr lang="en-US" altLang="ko-KR" sz="1050" dirty="0">
                <a:solidFill>
                  <a:srgbClr val="C00000"/>
                </a:solidFill>
                <a:latin typeface="Arial" panose="020B0604020202020204" pitchFamily="34" charset="0"/>
                <a:cs typeface="Arial" panose="020B0604020202020204" pitchFamily="34" charset="0"/>
              </a:rPr>
              <a:t>– please contact service center</a:t>
            </a:r>
            <a:r>
              <a:rPr lang="en-US" altLang="ko-KR" sz="1050" dirty="0" smtClean="0">
                <a:solidFill>
                  <a:srgbClr val="C00000"/>
                </a:solidFill>
                <a:latin typeface="Arial" panose="020B0604020202020204" pitchFamily="34" charset="0"/>
                <a:cs typeface="Arial" panose="020B0604020202020204" pitchFamily="34" charset="0"/>
              </a:rPr>
              <a:t>.</a:t>
            </a:r>
          </a:p>
          <a:p>
            <a:endParaRPr lang="en-US" altLang="ko-KR" sz="1050" dirty="0">
              <a:solidFill>
                <a:schemeClr val="tx1"/>
              </a:solidFill>
              <a:latin typeface="Arial" panose="020B0604020202020204" pitchFamily="34" charset="0"/>
              <a:cs typeface="Arial" panose="020B0604020202020204" pitchFamily="34" charset="0"/>
            </a:endParaRPr>
          </a:p>
          <a:p>
            <a:r>
              <a:rPr lang="en-US" altLang="ko-KR" sz="1050" b="1" dirty="0">
                <a:solidFill>
                  <a:schemeClr val="tx1"/>
                </a:solidFill>
                <a:latin typeface="Arial" panose="020B0604020202020204" pitchFamily="34" charset="0"/>
                <a:cs typeface="Arial" panose="020B0604020202020204" pitchFamily="34" charset="0"/>
              </a:rPr>
              <a:t>3</a:t>
            </a:r>
            <a:r>
              <a:rPr lang="en-US" altLang="ko-KR" sz="1050" b="1" dirty="0" smtClean="0">
                <a:solidFill>
                  <a:schemeClr val="tx1"/>
                </a:solidFill>
                <a:latin typeface="Arial" panose="020B0604020202020204" pitchFamily="34" charset="0"/>
                <a:cs typeface="Arial" panose="020B0604020202020204" pitchFamily="34" charset="0"/>
              </a:rPr>
              <a:t>. IR RECEIVER :  </a:t>
            </a:r>
            <a:r>
              <a:rPr lang="en-US" altLang="ko-KR" sz="1050" dirty="0" smtClean="0">
                <a:solidFill>
                  <a:schemeClr val="tx1"/>
                </a:solidFill>
                <a:latin typeface="Arial" panose="020B0604020202020204" pitchFamily="34" charset="0"/>
                <a:cs typeface="Arial" panose="020B0604020202020204" pitchFamily="34" charset="0"/>
              </a:rPr>
              <a:t>It is for remote controller.</a:t>
            </a:r>
          </a:p>
          <a:p>
            <a:endParaRPr lang="en-US" altLang="ko-KR" b="0" dirty="0" smtClean="0">
              <a:solidFill>
                <a:schemeClr val="tx1"/>
              </a:solidFill>
              <a:cs typeface="Times New Roman" panose="02020603050405020304" pitchFamily="18" charset="0"/>
            </a:endParaRPr>
          </a:p>
        </p:txBody>
      </p:sp>
      <p:sp>
        <p:nvSpPr>
          <p:cNvPr id="29" name="Text Box 1259"/>
          <p:cNvSpPr txBox="1">
            <a:spLocks noChangeArrowheads="1"/>
          </p:cNvSpPr>
          <p:nvPr/>
        </p:nvSpPr>
        <p:spPr bwMode="auto">
          <a:xfrm>
            <a:off x="4030082" y="2147512"/>
            <a:ext cx="1214438" cy="230832"/>
          </a:xfrm>
          <a:prstGeom prst="rect">
            <a:avLst/>
          </a:prstGeom>
          <a:noFill/>
          <a:ln w="9525" algn="ctr">
            <a:noFill/>
            <a:miter lim="800000"/>
            <a:headEnd/>
            <a:tailEnd/>
          </a:ln>
        </p:spPr>
        <p:txBody>
          <a:bodyPr>
            <a:spAutoFit/>
          </a:bodyPr>
          <a:lstStyle/>
          <a:p>
            <a:pPr>
              <a:spcBef>
                <a:spcPct val="50000"/>
              </a:spcBef>
            </a:pPr>
            <a:r>
              <a:rPr lang="en-US" altLang="ko-KR" sz="900" b="1" dirty="0">
                <a:solidFill>
                  <a:schemeClr val="tx1"/>
                </a:solidFill>
                <a:latin typeface="Arial" charset="0"/>
              </a:rPr>
              <a:t>3</a:t>
            </a:r>
            <a:r>
              <a:rPr lang="en-US" altLang="ko-KR" sz="900" b="1" dirty="0" smtClean="0">
                <a:solidFill>
                  <a:schemeClr val="tx1"/>
                </a:solidFill>
                <a:latin typeface="Arial" charset="0"/>
              </a:rPr>
              <a:t>. IR RECEIVER</a:t>
            </a:r>
            <a:endParaRPr lang="en-US" altLang="ko-KR" sz="900" b="1" dirty="0">
              <a:solidFill>
                <a:schemeClr val="tx1"/>
              </a:solidFill>
              <a:latin typeface="Arial" charset="0"/>
            </a:endParaRPr>
          </a:p>
        </p:txBody>
      </p:sp>
      <p:sp>
        <p:nvSpPr>
          <p:cNvPr id="30" name="Text Box 1260"/>
          <p:cNvSpPr txBox="1">
            <a:spLocks noChangeArrowheads="1"/>
          </p:cNvSpPr>
          <p:nvPr/>
        </p:nvSpPr>
        <p:spPr bwMode="auto">
          <a:xfrm>
            <a:off x="5240511" y="3599257"/>
            <a:ext cx="674687" cy="230188"/>
          </a:xfrm>
          <a:prstGeom prst="rect">
            <a:avLst/>
          </a:prstGeom>
          <a:noFill/>
          <a:ln w="9525" algn="ctr">
            <a:noFill/>
            <a:miter lim="800000"/>
            <a:headEnd/>
            <a:tailEnd/>
          </a:ln>
        </p:spPr>
        <p:txBody>
          <a:bodyPr>
            <a:spAutoFit/>
          </a:bodyPr>
          <a:lstStyle/>
          <a:p>
            <a:pPr>
              <a:spcBef>
                <a:spcPct val="50000"/>
              </a:spcBef>
            </a:pPr>
            <a:r>
              <a:rPr lang="en-US" altLang="ko-KR" sz="900" b="1" dirty="0">
                <a:solidFill>
                  <a:schemeClr val="tx1"/>
                </a:solidFill>
                <a:latin typeface="Arial" charset="0"/>
              </a:rPr>
              <a:t>1</a:t>
            </a:r>
            <a:r>
              <a:rPr lang="en-US" altLang="ko-KR" sz="900" b="1" dirty="0" smtClean="0">
                <a:solidFill>
                  <a:schemeClr val="tx1"/>
                </a:solidFill>
                <a:latin typeface="Arial" charset="0"/>
              </a:rPr>
              <a:t>. </a:t>
            </a:r>
            <a:r>
              <a:rPr lang="en-US" altLang="ko-KR" sz="900" b="1" dirty="0">
                <a:solidFill>
                  <a:schemeClr val="tx1"/>
                </a:solidFill>
                <a:latin typeface="Arial" charset="0"/>
              </a:rPr>
              <a:t>USB</a:t>
            </a:r>
          </a:p>
        </p:txBody>
      </p:sp>
      <p:sp>
        <p:nvSpPr>
          <p:cNvPr id="31" name="Text Box 1261"/>
          <p:cNvSpPr txBox="1">
            <a:spLocks noChangeArrowheads="1"/>
          </p:cNvSpPr>
          <p:nvPr/>
        </p:nvSpPr>
        <p:spPr bwMode="auto">
          <a:xfrm>
            <a:off x="3882006" y="3598935"/>
            <a:ext cx="1312069" cy="230832"/>
          </a:xfrm>
          <a:prstGeom prst="rect">
            <a:avLst/>
          </a:prstGeom>
          <a:noFill/>
          <a:ln w="9525" algn="ctr">
            <a:noFill/>
            <a:miter lim="800000"/>
            <a:headEnd/>
            <a:tailEnd/>
          </a:ln>
        </p:spPr>
        <p:txBody>
          <a:bodyPr wrap="square">
            <a:spAutoFit/>
          </a:bodyPr>
          <a:lstStyle/>
          <a:p>
            <a:pPr>
              <a:spcBef>
                <a:spcPct val="50000"/>
              </a:spcBef>
            </a:pPr>
            <a:r>
              <a:rPr lang="en-US" altLang="ko-KR" sz="900" b="1" dirty="0">
                <a:solidFill>
                  <a:schemeClr val="tx1"/>
                </a:solidFill>
                <a:latin typeface="Arial" charset="0"/>
              </a:rPr>
              <a:t>2</a:t>
            </a:r>
            <a:r>
              <a:rPr lang="en-US" altLang="ko-KR" sz="900" b="1" dirty="0" smtClean="0">
                <a:solidFill>
                  <a:schemeClr val="tx1"/>
                </a:solidFill>
                <a:latin typeface="Arial" charset="0"/>
              </a:rPr>
              <a:t>. </a:t>
            </a:r>
            <a:r>
              <a:rPr lang="en-US" altLang="ko-KR" sz="900" b="1" dirty="0">
                <a:solidFill>
                  <a:schemeClr val="tx1"/>
                </a:solidFill>
                <a:latin typeface="Arial" charset="0"/>
              </a:rPr>
              <a:t>STATUS RAMPS</a:t>
            </a:r>
          </a:p>
        </p:txBody>
      </p:sp>
      <p:sp>
        <p:nvSpPr>
          <p:cNvPr id="33" name="AutoShape 4"/>
          <p:cNvSpPr>
            <a:spLocks noChangeArrowheads="1"/>
          </p:cNvSpPr>
          <p:nvPr/>
        </p:nvSpPr>
        <p:spPr bwMode="auto">
          <a:xfrm>
            <a:off x="790677" y="839798"/>
            <a:ext cx="3455988" cy="360362"/>
          </a:xfrm>
          <a:prstGeom prst="roundRect">
            <a:avLst>
              <a:gd name="adj" fmla="val 16667"/>
            </a:avLst>
          </a:prstGeom>
          <a:solidFill>
            <a:schemeClr val="accent1"/>
          </a:solidFill>
          <a:ln w="9525">
            <a:solidFill>
              <a:schemeClr val="tx1"/>
            </a:solidFill>
            <a:round/>
            <a:headEnd/>
            <a:tailEnd/>
          </a:ln>
        </p:spPr>
        <p:txBody>
          <a:bodyPr wrap="none" anchor="ctr"/>
          <a:lstStyle/>
          <a:p>
            <a:pPr>
              <a:spcBef>
                <a:spcPct val="50000"/>
              </a:spcBef>
            </a:pPr>
            <a:r>
              <a:rPr lang="en-US" altLang="en-US" sz="1400" b="1" dirty="0" smtClean="0">
                <a:solidFill>
                  <a:schemeClr val="tx1"/>
                </a:solidFill>
                <a:latin typeface="Arial" charset="0"/>
              </a:rPr>
              <a:t>1-3. </a:t>
            </a:r>
            <a:r>
              <a:rPr lang="en-US" altLang="en-US" sz="1400" b="1" dirty="0">
                <a:solidFill>
                  <a:schemeClr val="tx1"/>
                </a:solidFill>
                <a:latin typeface="Arial" charset="0"/>
              </a:rPr>
              <a:t>Name of Each Part</a:t>
            </a:r>
            <a:endParaRPr lang="en-US" altLang="ko-KR" sz="1400" b="1" dirty="0">
              <a:solidFill>
                <a:schemeClr val="tx1"/>
              </a:solidFill>
              <a:latin typeface="Arial" charset="0"/>
            </a:endParaRPr>
          </a:p>
        </p:txBody>
      </p:sp>
      <p:sp>
        <p:nvSpPr>
          <p:cNvPr id="34" name="Line 1256"/>
          <p:cNvSpPr>
            <a:spLocks noChangeShapeType="1"/>
          </p:cNvSpPr>
          <p:nvPr/>
        </p:nvSpPr>
        <p:spPr bwMode="auto">
          <a:xfrm flipH="1" flipV="1">
            <a:off x="4829350" y="3255994"/>
            <a:ext cx="0" cy="356278"/>
          </a:xfrm>
          <a:prstGeom prst="line">
            <a:avLst/>
          </a:prstGeom>
          <a:noFill/>
          <a:ln w="25400">
            <a:solidFill>
              <a:srgbClr val="FF0000"/>
            </a:solidFill>
            <a:round/>
            <a:headEnd/>
            <a:tailEnd type="triangle" w="med" len="med"/>
          </a:ln>
        </p:spPr>
        <p:txBody>
          <a:bodyPr wrap="square">
            <a:spAutoFit/>
          </a:bodyPr>
          <a:lstStyle/>
          <a:p>
            <a:endParaRPr lang="ko-KR" altLang="en-US"/>
          </a:p>
        </p:txBody>
      </p:sp>
      <p:sp>
        <p:nvSpPr>
          <p:cNvPr id="35" name="Line 1256"/>
          <p:cNvSpPr>
            <a:spLocks noChangeShapeType="1"/>
          </p:cNvSpPr>
          <p:nvPr/>
        </p:nvSpPr>
        <p:spPr bwMode="auto">
          <a:xfrm flipH="1" flipV="1">
            <a:off x="5390319" y="3263056"/>
            <a:ext cx="2585" cy="349217"/>
          </a:xfrm>
          <a:prstGeom prst="line">
            <a:avLst/>
          </a:prstGeom>
          <a:noFill/>
          <a:ln w="25400">
            <a:solidFill>
              <a:srgbClr val="FF0000"/>
            </a:solidFill>
            <a:round/>
            <a:headEnd/>
            <a:tailEnd type="triangle" w="med" len="med"/>
          </a:ln>
        </p:spPr>
        <p:txBody>
          <a:bodyPr wrap="square">
            <a:spAutoFit/>
          </a:bodyPr>
          <a:lstStyle/>
          <a:p>
            <a:endParaRPr lang="ko-KR" altLang="en-US"/>
          </a:p>
        </p:txBody>
      </p:sp>
      <p:sp>
        <p:nvSpPr>
          <p:cNvPr id="36" name="Line 1256"/>
          <p:cNvSpPr>
            <a:spLocks noChangeShapeType="1"/>
          </p:cNvSpPr>
          <p:nvPr/>
        </p:nvSpPr>
        <p:spPr bwMode="auto">
          <a:xfrm flipH="1">
            <a:off x="4853196" y="2378343"/>
            <a:ext cx="0" cy="576000"/>
          </a:xfrm>
          <a:prstGeom prst="line">
            <a:avLst/>
          </a:prstGeom>
          <a:noFill/>
          <a:ln w="25400">
            <a:solidFill>
              <a:srgbClr val="FF0000"/>
            </a:solidFill>
            <a:round/>
            <a:headEnd/>
            <a:tailEnd type="triangle" w="med" len="med"/>
          </a:ln>
        </p:spPr>
        <p:txBody>
          <a:bodyPr wrap="square">
            <a:spAutoFit/>
          </a:bodyPr>
          <a:lstStyle/>
          <a:p>
            <a:endParaRPr lang="ko-KR" altLang="en-US"/>
          </a:p>
        </p:txBody>
      </p:sp>
      <p:sp>
        <p:nvSpPr>
          <p:cNvPr id="37" name="직사각형 36"/>
          <p:cNvSpPr/>
          <p:nvPr/>
        </p:nvSpPr>
        <p:spPr>
          <a:xfrm>
            <a:off x="898625" y="1574989"/>
            <a:ext cx="1531188" cy="261610"/>
          </a:xfrm>
          <a:prstGeom prst="rect">
            <a:avLst/>
          </a:prstGeom>
        </p:spPr>
        <p:txBody>
          <a:bodyPr wrap="none">
            <a:spAutoFit/>
          </a:bodyPr>
          <a:lstStyle/>
          <a:p>
            <a:pPr>
              <a:spcBef>
                <a:spcPct val="50000"/>
              </a:spcBef>
            </a:pPr>
            <a:r>
              <a:rPr lang="en-US" altLang="ko-KR" b="1" dirty="0" smtClean="0">
                <a:solidFill>
                  <a:schemeClr val="tx1"/>
                </a:solidFill>
                <a:latin typeface="Lucida Sans" panose="020B0602030504020204" pitchFamily="34" charset="0"/>
                <a:ea typeface="돋움" pitchFamily="50" charset="-127"/>
              </a:rPr>
              <a:t>&lt;</a:t>
            </a:r>
            <a:r>
              <a:rPr lang="en-US" altLang="ko-KR" b="1" dirty="0" err="1">
                <a:solidFill>
                  <a:schemeClr val="tx1"/>
                </a:solidFill>
                <a:latin typeface="Lucida Sans" panose="020B0602030504020204" pitchFamily="34" charset="0"/>
                <a:ea typeface="돋움" pitchFamily="50" charset="-127"/>
              </a:rPr>
              <a:t>i</a:t>
            </a:r>
            <a:r>
              <a:rPr lang="en-US" altLang="ko-KR" b="1" dirty="0" err="1" smtClean="0">
                <a:solidFill>
                  <a:schemeClr val="tx1"/>
                </a:solidFill>
                <a:latin typeface="Lucida Sans" panose="020B0602030504020204" pitchFamily="34" charset="0"/>
                <a:ea typeface="돋움" pitchFamily="50" charset="-127"/>
              </a:rPr>
              <a:t>N</a:t>
            </a:r>
            <a:r>
              <a:rPr lang="en-US" altLang="ko-KR" b="1" dirty="0" smtClean="0">
                <a:solidFill>
                  <a:schemeClr val="tx1"/>
                </a:solidFill>
                <a:latin typeface="Lucida Sans" panose="020B0602030504020204" pitchFamily="34" charset="0"/>
                <a:ea typeface="돋움" pitchFamily="50" charset="-127"/>
              </a:rPr>
              <a:t>-LITE 04/08M&gt;</a:t>
            </a:r>
            <a:endParaRPr lang="en-US" altLang="ko-KR" b="1" dirty="0">
              <a:solidFill>
                <a:schemeClr val="tx1"/>
              </a:solidFill>
              <a:latin typeface="Lucida Sans" panose="020B0602030504020204" pitchFamily="34" charset="0"/>
              <a:ea typeface="돋움" pitchFamily="50" charset="-127"/>
            </a:endParaRPr>
          </a:p>
        </p:txBody>
      </p:sp>
    </p:spTree>
    <p:extLst>
      <p:ext uri="{BB962C8B-B14F-4D97-AF65-F5344CB8AC3E}">
        <p14:creationId xmlns:p14="http://schemas.microsoft.com/office/powerpoint/2010/main" val="165927489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슬라이드 번호 개체 틀 1"/>
          <p:cNvSpPr>
            <a:spLocks noGrp="1"/>
          </p:cNvSpPr>
          <p:nvPr>
            <p:ph type="sldNum" sz="quarter" idx="10"/>
          </p:nvPr>
        </p:nvSpPr>
        <p:spPr/>
        <p:txBody>
          <a:bodyPr/>
          <a:lstStyle/>
          <a:p>
            <a:fld id="{7CAF2AA9-780D-4648-9AEC-3416B9C6EDA1}" type="slidenum">
              <a:rPr lang="en-US" altLang="ko-KR"/>
              <a:pPr/>
              <a:t>80</a:t>
            </a:fld>
            <a:endParaRPr lang="en-US" altLang="ko-KR"/>
          </a:p>
        </p:txBody>
      </p:sp>
      <p:sp>
        <p:nvSpPr>
          <p:cNvPr id="8" name="Text Box 13"/>
          <p:cNvSpPr txBox="1">
            <a:spLocks noChangeArrowheads="1"/>
          </p:cNvSpPr>
          <p:nvPr/>
        </p:nvSpPr>
        <p:spPr bwMode="auto">
          <a:xfrm>
            <a:off x="720725" y="850900"/>
            <a:ext cx="5111750" cy="769441"/>
          </a:xfrm>
          <a:prstGeom prst="rect">
            <a:avLst/>
          </a:prstGeom>
          <a:noFill/>
          <a:ln w="9525">
            <a:noFill/>
            <a:miter lim="800000"/>
            <a:headEnd/>
            <a:tailEnd/>
          </a:ln>
          <a:effectLst/>
        </p:spPr>
        <p:txBody>
          <a:bodyPr wrap="square">
            <a:spAutoFit/>
          </a:bodyPr>
          <a:lstStyle/>
          <a:p>
            <a:r>
              <a:rPr lang="en-US" altLang="ko-KR" b="1" dirty="0" smtClean="0">
                <a:solidFill>
                  <a:schemeClr val="tx1"/>
                </a:solidFill>
                <a:latin typeface="Arial" panose="020B0604020202020204" pitchFamily="34" charset="0"/>
                <a:cs typeface="Arial" panose="020B0604020202020204" pitchFamily="34" charset="0"/>
              </a:rPr>
              <a:t>4) S.M.A.R.T </a:t>
            </a:r>
            <a:r>
              <a:rPr lang="en-US" altLang="ko-KR" b="1" dirty="0">
                <a:solidFill>
                  <a:schemeClr val="tx1"/>
                </a:solidFill>
                <a:latin typeface="Arial" panose="020B0604020202020204" pitchFamily="34" charset="0"/>
                <a:cs typeface="Arial" panose="020B0604020202020204" pitchFamily="34" charset="0"/>
              </a:rPr>
              <a:t>:</a:t>
            </a:r>
            <a:r>
              <a:rPr lang="en-US" altLang="ko-KR" b="1" dirty="0" smtClean="0">
                <a:solidFill>
                  <a:schemeClr val="tx1"/>
                </a:solidFill>
                <a:latin typeface="Arial" panose="020B0604020202020204" pitchFamily="34" charset="0"/>
                <a:cs typeface="Arial" panose="020B0604020202020204" pitchFamily="34" charset="0"/>
              </a:rPr>
              <a:t>Self-Monitoring </a:t>
            </a:r>
            <a:r>
              <a:rPr lang="en-US" altLang="ko-KR" b="1" dirty="0">
                <a:solidFill>
                  <a:schemeClr val="tx1"/>
                </a:solidFill>
                <a:latin typeface="Arial" panose="020B0604020202020204" pitchFamily="34" charset="0"/>
                <a:cs typeface="Arial" panose="020B0604020202020204" pitchFamily="34" charset="0"/>
              </a:rPr>
              <a:t>Analysis and Reporting </a:t>
            </a:r>
            <a:r>
              <a:rPr lang="en-US" altLang="ko-KR" b="1" dirty="0" smtClean="0">
                <a:solidFill>
                  <a:schemeClr val="tx1"/>
                </a:solidFill>
                <a:latin typeface="Arial" panose="020B0604020202020204" pitchFamily="34" charset="0"/>
                <a:cs typeface="Arial" panose="020B0604020202020204" pitchFamily="34" charset="0"/>
              </a:rPr>
              <a:t>Technology </a:t>
            </a:r>
          </a:p>
          <a:p>
            <a:endParaRPr lang="en-US" altLang="ko-KR" b="1" dirty="0">
              <a:solidFill>
                <a:schemeClr val="tx1"/>
              </a:solidFill>
              <a:latin typeface="Arial" panose="020B0604020202020204" pitchFamily="34" charset="0"/>
              <a:cs typeface="Arial" panose="020B0604020202020204" pitchFamily="34" charset="0"/>
            </a:endParaRPr>
          </a:p>
          <a:p>
            <a:r>
              <a:rPr lang="en-US" altLang="ko-KR" dirty="0">
                <a:solidFill>
                  <a:schemeClr val="tx1"/>
                </a:solidFill>
                <a:latin typeface="Arial" panose="020B0604020202020204" pitchFamily="34" charset="0"/>
                <a:cs typeface="Arial" panose="020B0604020202020204" pitchFamily="34" charset="0"/>
              </a:rPr>
              <a:t>This function lets you probe the hard disk drives and investigate the status of </a:t>
            </a:r>
            <a:r>
              <a:rPr lang="en-US" altLang="ko-KR" dirty="0" smtClean="0">
                <a:solidFill>
                  <a:schemeClr val="tx1"/>
                </a:solidFill>
                <a:latin typeface="Arial" panose="020B0604020202020204" pitchFamily="34" charset="0"/>
                <a:cs typeface="Arial" panose="020B0604020202020204" pitchFamily="34" charset="0"/>
              </a:rPr>
              <a:t>the drivers </a:t>
            </a:r>
            <a:r>
              <a:rPr lang="en-US" altLang="ko-KR" dirty="0">
                <a:solidFill>
                  <a:schemeClr val="tx1"/>
                </a:solidFill>
                <a:latin typeface="Arial" panose="020B0604020202020204" pitchFamily="34" charset="0"/>
                <a:cs typeface="Arial" panose="020B0604020202020204" pitchFamily="34" charset="0"/>
              </a:rPr>
              <a:t>automatically. </a:t>
            </a:r>
            <a:endParaRPr lang="en-US" altLang="ko-KR" b="1" dirty="0">
              <a:solidFill>
                <a:schemeClr val="tx1"/>
              </a:solidFill>
              <a:latin typeface="Arial" panose="020B0604020202020204" pitchFamily="34" charset="0"/>
              <a:cs typeface="Arial" panose="020B0604020202020204" pitchFamily="34" charset="0"/>
            </a:endParaRPr>
          </a:p>
        </p:txBody>
      </p:sp>
      <p:graphicFrame>
        <p:nvGraphicFramePr>
          <p:cNvPr id="10" name="Group 109"/>
          <p:cNvGraphicFramePr>
            <a:graphicFrameLocks noGrp="1"/>
          </p:cNvGraphicFramePr>
          <p:nvPr>
            <p:extLst>
              <p:ext uri="{D42A27DB-BD31-4B8C-83A1-F6EECF244321}">
                <p14:modId xmlns:p14="http://schemas.microsoft.com/office/powerpoint/2010/main" val="2874897920"/>
              </p:ext>
            </p:extLst>
          </p:nvPr>
        </p:nvGraphicFramePr>
        <p:xfrm>
          <a:off x="804938" y="5545702"/>
          <a:ext cx="4943321" cy="2484120"/>
        </p:xfrm>
        <a:graphic>
          <a:graphicData uri="http://schemas.openxmlformats.org/drawingml/2006/table">
            <a:tbl>
              <a:tblPr/>
              <a:tblGrid>
                <a:gridCol w="1833062"/>
                <a:gridCol w="3110259"/>
              </a:tblGrid>
              <a:tr h="237717">
                <a:tc gridSpan="2">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S.M.A.R.T.</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hMerge="1">
                  <a:txBody>
                    <a:bodyPr/>
                    <a:lstStyle/>
                    <a:p>
                      <a:pPr latinLnBrk="1"/>
                      <a:endParaRPr lang="ko-KR" altLang="en-US"/>
                    </a:p>
                  </a:txBody>
                  <a:tcPr/>
                </a:tc>
              </a:tr>
              <a:tr h="237717">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S.M.A.R.T. On</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000" b="0" i="0" u="none" strike="noStrike" kern="1200" cap="none" spc="0" normalizeH="0" baseline="0" noProof="0" dirty="0" smtClean="0">
                          <a:ln>
                            <a:noFill/>
                          </a:ln>
                          <a:solidFill>
                            <a:srgbClr val="000000"/>
                          </a:solidFill>
                          <a:effectLst/>
                          <a:uLnTx/>
                          <a:uFillTx/>
                          <a:latin typeface="Times New Roman" panose="02020603050405020304" pitchFamily="18" charset="0"/>
                          <a:ea typeface="맑은 고딕" panose="020B0503020000020004" pitchFamily="50" charset="-127"/>
                          <a:cs typeface="Times New Roman" panose="02020603050405020304" pitchFamily="18" charset="0"/>
                        </a:rPr>
                        <a:t>Set whether you want to use S.M.A.R.T. or not (On/Off).</a:t>
                      </a:r>
                      <a:endPar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Check Day</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100" b="0" i="0" u="none" strike="noStrike" kern="1200" cap="none" spc="0" normalizeH="0" baseline="0" noProof="0" dirty="0" smtClean="0">
                          <a:ln>
                            <a:noFill/>
                          </a:ln>
                          <a:solidFill>
                            <a:srgbClr val="000000"/>
                          </a:solidFill>
                          <a:effectLst/>
                          <a:uLnTx/>
                          <a:uFillTx/>
                          <a:latin typeface="Times New Roman" panose="02020603050405020304" pitchFamily="18" charset="0"/>
                          <a:ea typeface="맑은 고딕" panose="020B0503020000020004" pitchFamily="50" charset="-127"/>
                          <a:cs typeface="Times New Roman" panose="02020603050405020304" pitchFamily="18" charset="0"/>
                        </a:rPr>
                        <a:t>Determine the date to perform the S.M.A.R.T.</a:t>
                      </a:r>
                      <a:endParaRPr kumimoji="1" lang="en-US" altLang="ko-KR" sz="1100" b="0" i="0" u="none" strike="noStrike" kern="1200" cap="none" spc="0" normalizeH="0" baseline="0" noProof="0" dirty="0">
                        <a:ln>
                          <a:noFill/>
                        </a:ln>
                        <a:solidFill>
                          <a:srgbClr val="000000"/>
                        </a:solidFill>
                        <a:effectLst/>
                        <a:uLnTx/>
                        <a:uFillTx/>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Boot</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Message</a:t>
                      </a:r>
                      <a:endPar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100" b="0" i="0" u="none" strike="noStrike" kern="1200" cap="none" spc="0" normalizeH="0" baseline="0" noProof="0" dirty="0" smtClean="0">
                          <a:ln>
                            <a:noFill/>
                          </a:ln>
                          <a:solidFill>
                            <a:srgbClr val="000000"/>
                          </a:solidFill>
                          <a:effectLst/>
                          <a:uLnTx/>
                          <a:uFillTx/>
                          <a:latin typeface="Times New Roman" panose="02020603050405020304" pitchFamily="18" charset="0"/>
                          <a:ea typeface="맑은 고딕" panose="020B0503020000020004" pitchFamily="50" charset="-127"/>
                          <a:cs typeface="Times New Roman" panose="02020603050405020304" pitchFamily="18" charset="0"/>
                        </a:rPr>
                        <a:t>The number of message of showing the errors.</a:t>
                      </a:r>
                      <a:endParaRPr kumimoji="1" lang="en-US" altLang="ko-KR" sz="1100" b="0" i="0" u="none" strike="noStrike" kern="1200" cap="none" spc="0" normalizeH="0" baseline="0" noProof="0" dirty="0">
                        <a:ln>
                          <a:noFill/>
                        </a:ln>
                        <a:solidFill>
                          <a:srgbClr val="000000"/>
                        </a:solidFill>
                        <a:effectLst/>
                        <a:uLnTx/>
                        <a:uFillTx/>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gridSpan="2">
                  <a:txBody>
                    <a:bodyPr/>
                    <a:lstStyle/>
                    <a:p>
                      <a:pPr marL="0" marR="0" lvl="0" indent="0" algn="ctr"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Temperature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hMerge="1">
                  <a:txBody>
                    <a:bodyPr/>
                    <a:lstStyle/>
                    <a:p>
                      <a:pPr latinLnBrk="1"/>
                      <a:endParaRPr lang="ko-KR" altLang="en-US"/>
                    </a:p>
                  </a:txBody>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Check Time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100" b="0" i="0" u="none" strike="noStrike" kern="1200" cap="none" spc="0" normalizeH="0" baseline="0" noProof="0" dirty="0" smtClean="0">
                          <a:ln>
                            <a:noFill/>
                          </a:ln>
                          <a:solidFill>
                            <a:srgbClr val="000000"/>
                          </a:solidFill>
                          <a:effectLst/>
                          <a:uLnTx/>
                          <a:uFillTx/>
                          <a:latin typeface="Times New Roman" panose="02020603050405020304" pitchFamily="18" charset="0"/>
                          <a:ea typeface="맑은 고딕" panose="020B0503020000020004" pitchFamily="50" charset="-127"/>
                          <a:cs typeface="Times New Roman" panose="02020603050405020304" pitchFamily="18" charset="0"/>
                        </a:rPr>
                        <a:t>Temperature check period.</a:t>
                      </a:r>
                      <a:endParaRPr kumimoji="1" lang="en-US" altLang="ko-KR" sz="1100" b="0" i="0" u="none" strike="noStrike" kern="1200" cap="none" spc="0" normalizeH="0" baseline="0" noProof="0" dirty="0">
                        <a:ln>
                          <a:noFill/>
                        </a:ln>
                        <a:solidFill>
                          <a:srgbClr val="000000"/>
                        </a:solidFill>
                        <a:effectLst/>
                        <a:uLnTx/>
                        <a:uFillTx/>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Limit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100" b="0" i="0" u="none" strike="noStrike" kern="1200" cap="none" spc="0" normalizeH="0" baseline="0" noProof="0" dirty="0" smtClean="0">
                          <a:ln>
                            <a:noFill/>
                          </a:ln>
                          <a:solidFill>
                            <a:srgbClr val="000000"/>
                          </a:solidFill>
                          <a:effectLst/>
                          <a:uLnTx/>
                          <a:uFillTx/>
                          <a:latin typeface="Times New Roman" panose="02020603050405020304" pitchFamily="18" charset="0"/>
                          <a:ea typeface="맑은 고딕" panose="020B0503020000020004" pitchFamily="50" charset="-127"/>
                          <a:cs typeface="Times New Roman" panose="02020603050405020304" pitchFamily="18" charset="0"/>
                        </a:rPr>
                        <a:t>The upper tolerance of the hard disk drive temperature.</a:t>
                      </a:r>
                      <a:endParaRPr kumimoji="1" lang="en-US" altLang="ko-KR" sz="1100" b="0" i="0" u="none" strike="noStrike" kern="1200" cap="none" spc="0" normalizeH="0" baseline="0" noProof="0" dirty="0">
                        <a:ln>
                          <a:noFill/>
                        </a:ln>
                        <a:solidFill>
                          <a:srgbClr val="000000"/>
                        </a:solidFill>
                        <a:effectLst/>
                        <a:uLnTx/>
                        <a:uFillTx/>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HDD</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Status</a:t>
                      </a:r>
                      <a:endPar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lang="en-US" altLang="ko-KR" sz="1000" b="0" i="0" kern="1200" dirty="0" smtClean="0">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Replace the hard disk if the error/test contains an error number or if there is an increase in the number in the relocation (sector).</a:t>
                      </a:r>
                      <a:endParaRPr kumimoji="1" lang="en-US" altLang="ko-KR" sz="1000" b="0" i="0" u="none" strike="noStrike" kern="1200" cap="none" spc="0" normalizeH="0" baseline="0" noProof="0" dirty="0">
                        <a:ln>
                          <a:noFill/>
                        </a:ln>
                        <a:solidFill>
                          <a:srgbClr val="000000"/>
                        </a:solidFill>
                        <a:effectLst/>
                        <a:uLnTx/>
                        <a:uFillTx/>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11"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12" name="그림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817" y="2002817"/>
            <a:ext cx="4983564" cy="2796898"/>
          </a:xfrm>
          <a:prstGeom prst="rect">
            <a:avLst/>
          </a:prstGeom>
        </p:spPr>
      </p:pic>
    </p:spTree>
    <p:extLst>
      <p:ext uri="{BB962C8B-B14F-4D97-AF65-F5344CB8AC3E}">
        <p14:creationId xmlns:p14="http://schemas.microsoft.com/office/powerpoint/2010/main" val="8085580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슬라이드 번호 개체 틀 1"/>
          <p:cNvSpPr>
            <a:spLocks noGrp="1"/>
          </p:cNvSpPr>
          <p:nvPr>
            <p:ph type="sldNum" sz="quarter" idx="10"/>
          </p:nvPr>
        </p:nvSpPr>
        <p:spPr/>
        <p:txBody>
          <a:bodyPr/>
          <a:lstStyle/>
          <a:p>
            <a:fld id="{0CD06428-2535-4C84-A3F5-BF7BAE963D7B}" type="slidenum">
              <a:rPr lang="en-US" altLang="ko-KR"/>
              <a:pPr/>
              <a:t>81</a:t>
            </a:fld>
            <a:endParaRPr lang="en-US" altLang="ko-KR"/>
          </a:p>
        </p:txBody>
      </p:sp>
      <p:sp>
        <p:nvSpPr>
          <p:cNvPr id="10" name="Text Box 38"/>
          <p:cNvSpPr txBox="1">
            <a:spLocks noChangeArrowheads="1"/>
          </p:cNvSpPr>
          <p:nvPr/>
        </p:nvSpPr>
        <p:spPr bwMode="auto">
          <a:xfrm>
            <a:off x="828675" y="936625"/>
            <a:ext cx="4968875" cy="1040285"/>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5) System Log</a:t>
            </a:r>
          </a:p>
          <a:p>
            <a:endParaRPr lang="en-US" altLang="ko-KR" b="1" dirty="0">
              <a:solidFill>
                <a:schemeClr val="tx1"/>
              </a:solidFill>
              <a:latin typeface="Arial" panose="020B0604020202020204" pitchFamily="34" charset="0"/>
              <a:cs typeface="Arial" panose="020B0604020202020204" pitchFamily="34" charset="0"/>
            </a:endParaRPr>
          </a:p>
          <a:p>
            <a:pPr>
              <a:lnSpc>
                <a:spcPct val="120000"/>
              </a:lnSpc>
            </a:pPr>
            <a:r>
              <a:rPr lang="en-US" altLang="ko-KR" dirty="0">
                <a:solidFill>
                  <a:schemeClr val="tx1"/>
                </a:solidFill>
                <a:latin typeface="Arial" panose="020B0604020202020204" pitchFamily="34" charset="0"/>
                <a:cs typeface="Arial" panose="020B0604020202020204" pitchFamily="34" charset="0"/>
              </a:rPr>
              <a:t>You may view all System administration log from Setup </a:t>
            </a:r>
            <a:r>
              <a:rPr lang="en-US" altLang="ko-KR" dirty="0">
                <a:solidFill>
                  <a:schemeClr val="tx1"/>
                </a:solidFill>
                <a:latin typeface="Arial" panose="020B0604020202020204" pitchFamily="34" charset="0"/>
                <a:cs typeface="Arial" panose="020B0604020202020204" pitchFamily="34" charset="0"/>
                <a:sym typeface="Wingdings" pitchFamily="2" charset="2"/>
              </a:rPr>
              <a:t></a:t>
            </a:r>
            <a:r>
              <a:rPr lang="en-US" altLang="ko-KR" dirty="0">
                <a:solidFill>
                  <a:schemeClr val="tx1"/>
                </a:solidFill>
                <a:latin typeface="Arial" panose="020B0604020202020204" pitchFamily="34" charset="0"/>
                <a:cs typeface="Arial" panose="020B0604020202020204" pitchFamily="34" charset="0"/>
              </a:rPr>
              <a:t> System </a:t>
            </a:r>
            <a:r>
              <a:rPr lang="en-US" altLang="ko-KR" dirty="0">
                <a:solidFill>
                  <a:schemeClr val="tx1"/>
                </a:solidFill>
                <a:latin typeface="Arial" panose="020B0604020202020204" pitchFamily="34" charset="0"/>
                <a:cs typeface="Arial" panose="020B0604020202020204" pitchFamily="34" charset="0"/>
                <a:sym typeface="Wingdings" pitchFamily="2" charset="2"/>
              </a:rPr>
              <a:t></a:t>
            </a:r>
            <a:r>
              <a:rPr lang="en-US" altLang="ko-KR" dirty="0">
                <a:solidFill>
                  <a:schemeClr val="tx1"/>
                </a:solidFill>
                <a:latin typeface="Arial" panose="020B0604020202020204" pitchFamily="34" charset="0"/>
                <a:cs typeface="Arial" panose="020B0604020202020204" pitchFamily="34" charset="0"/>
              </a:rPr>
              <a:t> System Log.</a:t>
            </a:r>
            <a:r>
              <a:rPr lang="en-US" altLang="ko-KR" b="1" dirty="0">
                <a:solidFill>
                  <a:schemeClr val="tx1"/>
                </a:solidFill>
                <a:latin typeface="Arial" panose="020B0604020202020204" pitchFamily="34" charset="0"/>
                <a:cs typeface="Arial" panose="020B0604020202020204" pitchFamily="34" charset="0"/>
              </a:rPr>
              <a:t> </a:t>
            </a:r>
            <a:r>
              <a:rPr lang="en-US" altLang="ko-KR" dirty="0">
                <a:solidFill>
                  <a:schemeClr val="tx1"/>
                </a:solidFill>
                <a:latin typeface="Arial" panose="020B0604020202020204" pitchFamily="34" charset="0"/>
                <a:cs typeface="Arial" panose="020B0604020202020204" pitchFamily="34" charset="0"/>
              </a:rPr>
              <a:t>Also you can export the system log and easily send it to technical support for trouble shooting.</a:t>
            </a:r>
          </a:p>
        </p:txBody>
      </p:sp>
      <p:graphicFrame>
        <p:nvGraphicFramePr>
          <p:cNvPr id="11" name="Group 109"/>
          <p:cNvGraphicFramePr>
            <a:graphicFrameLocks noGrp="1"/>
          </p:cNvGraphicFramePr>
          <p:nvPr>
            <p:extLst>
              <p:ext uri="{D42A27DB-BD31-4B8C-83A1-F6EECF244321}">
                <p14:modId xmlns:p14="http://schemas.microsoft.com/office/powerpoint/2010/main" val="417624664"/>
              </p:ext>
            </p:extLst>
          </p:nvPr>
        </p:nvGraphicFramePr>
        <p:xfrm>
          <a:off x="791563" y="6132493"/>
          <a:ext cx="4913272" cy="487680"/>
        </p:xfrm>
        <a:graphic>
          <a:graphicData uri="http://schemas.openxmlformats.org/drawingml/2006/table">
            <a:tbl>
              <a:tblPr/>
              <a:tblGrid>
                <a:gridCol w="1716222"/>
                <a:gridCol w="3197050"/>
              </a:tblGrid>
              <a:tr h="237717">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Refresh</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Refresh</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the system log.</a:t>
                      </a:r>
                      <a:endPar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Export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Export the system log.</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12"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13" name="그림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9170" y="2184638"/>
            <a:ext cx="4887883" cy="2743200"/>
          </a:xfrm>
          <a:prstGeom prst="rect">
            <a:avLst/>
          </a:prstGeo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슬라이드 번호 개체 틀 1"/>
          <p:cNvSpPr>
            <a:spLocks noGrp="1"/>
          </p:cNvSpPr>
          <p:nvPr>
            <p:ph type="sldNum" sz="quarter" idx="10"/>
          </p:nvPr>
        </p:nvSpPr>
        <p:spPr/>
        <p:txBody>
          <a:bodyPr/>
          <a:lstStyle/>
          <a:p>
            <a:fld id="{0CD06428-2535-4C84-A3F5-BF7BAE963D7B}" type="slidenum">
              <a:rPr lang="en-US" altLang="ko-KR"/>
              <a:pPr/>
              <a:t>82</a:t>
            </a:fld>
            <a:endParaRPr lang="en-US" altLang="ko-KR"/>
          </a:p>
        </p:txBody>
      </p:sp>
      <p:sp>
        <p:nvSpPr>
          <p:cNvPr id="10" name="Text Box 38"/>
          <p:cNvSpPr txBox="1">
            <a:spLocks noChangeArrowheads="1"/>
          </p:cNvSpPr>
          <p:nvPr/>
        </p:nvSpPr>
        <p:spPr bwMode="auto">
          <a:xfrm>
            <a:off x="828675" y="936625"/>
            <a:ext cx="4968875" cy="634020"/>
          </a:xfrm>
          <a:prstGeom prst="rect">
            <a:avLst/>
          </a:prstGeom>
          <a:noFill/>
          <a:ln w="9525">
            <a:noFill/>
            <a:miter lim="800000"/>
            <a:headEnd/>
            <a:tailEnd/>
          </a:ln>
          <a:effectLst/>
        </p:spPr>
        <p:txBody>
          <a:bodyPr>
            <a:spAutoFit/>
          </a:bodyPr>
          <a:lstStyle/>
          <a:p>
            <a:r>
              <a:rPr lang="en-US" altLang="ko-KR" b="1" dirty="0">
                <a:solidFill>
                  <a:schemeClr val="tx1"/>
                </a:solidFill>
                <a:latin typeface="Arial" panose="020B0604020202020204" pitchFamily="34" charset="0"/>
                <a:cs typeface="Arial" panose="020B0604020202020204" pitchFamily="34" charset="0"/>
              </a:rPr>
              <a:t>6</a:t>
            </a:r>
            <a:r>
              <a:rPr lang="en-US" altLang="ko-KR" b="1" dirty="0" smtClean="0">
                <a:solidFill>
                  <a:schemeClr val="tx1"/>
                </a:solidFill>
                <a:latin typeface="Arial" panose="020B0604020202020204" pitchFamily="34" charset="0"/>
                <a:cs typeface="Arial" panose="020B0604020202020204" pitchFamily="34" charset="0"/>
              </a:rPr>
              <a:t>) Auto Reboot</a:t>
            </a:r>
            <a:endParaRPr lang="en-US" altLang="ko-KR" b="1" dirty="0">
              <a:solidFill>
                <a:schemeClr val="tx1"/>
              </a:solidFill>
              <a:latin typeface="Arial" panose="020B0604020202020204" pitchFamily="34" charset="0"/>
              <a:cs typeface="Arial" panose="020B0604020202020204" pitchFamily="34" charset="0"/>
            </a:endParaRPr>
          </a:p>
          <a:p>
            <a:endParaRPr lang="en-US" altLang="ko-KR" b="1" dirty="0">
              <a:solidFill>
                <a:schemeClr val="tx1"/>
              </a:solidFill>
              <a:latin typeface="Arial" panose="020B0604020202020204" pitchFamily="34" charset="0"/>
              <a:cs typeface="Arial" panose="020B0604020202020204" pitchFamily="34" charset="0"/>
            </a:endParaRPr>
          </a:p>
          <a:p>
            <a:pPr>
              <a:lnSpc>
                <a:spcPct val="120000"/>
              </a:lnSpc>
            </a:pPr>
            <a:r>
              <a:rPr lang="en-US" altLang="ko-KR" dirty="0" smtClean="0">
                <a:solidFill>
                  <a:schemeClr val="tx1"/>
                </a:solidFill>
                <a:latin typeface="Arial" panose="020B0604020202020204" pitchFamily="34" charset="0"/>
                <a:cs typeface="Arial" panose="020B0604020202020204" pitchFamily="34" charset="0"/>
              </a:rPr>
              <a:t>Set schedule for auto reboot. </a:t>
            </a:r>
            <a:endParaRPr lang="en-US" altLang="ko-KR" dirty="0">
              <a:solidFill>
                <a:schemeClr val="tx1"/>
              </a:solidFill>
              <a:latin typeface="Arial" panose="020B0604020202020204" pitchFamily="34" charset="0"/>
              <a:cs typeface="Arial" panose="020B0604020202020204" pitchFamily="34" charset="0"/>
            </a:endParaRPr>
          </a:p>
        </p:txBody>
      </p:sp>
      <p:graphicFrame>
        <p:nvGraphicFramePr>
          <p:cNvPr id="11" name="Group 109"/>
          <p:cNvGraphicFramePr>
            <a:graphicFrameLocks noGrp="1"/>
          </p:cNvGraphicFramePr>
          <p:nvPr>
            <p:extLst>
              <p:ext uri="{D42A27DB-BD31-4B8C-83A1-F6EECF244321}">
                <p14:modId xmlns:p14="http://schemas.microsoft.com/office/powerpoint/2010/main" val="3507357651"/>
              </p:ext>
            </p:extLst>
          </p:nvPr>
        </p:nvGraphicFramePr>
        <p:xfrm>
          <a:off x="791563" y="6132493"/>
          <a:ext cx="4913272" cy="1219200"/>
        </p:xfrm>
        <a:graphic>
          <a:graphicData uri="http://schemas.openxmlformats.org/drawingml/2006/table">
            <a:tbl>
              <a:tblPr/>
              <a:tblGrid>
                <a:gridCol w="1716222"/>
                <a:gridCol w="3197050"/>
              </a:tblGrid>
              <a:tr h="237717">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Auto Reboot</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On</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 Off</a:t>
                      </a:r>
                      <a:endPar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37717">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Every Day</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Check</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to reboot daily</a:t>
                      </a:r>
                      <a:endPar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Period</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Set auto reboot period </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6256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Day Of Week</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Set the day</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Time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Set the time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12"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13" name="그림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257" y="2202335"/>
            <a:ext cx="4887883" cy="2743200"/>
          </a:xfrm>
          <a:prstGeom prst="rect">
            <a:avLst/>
          </a:prstGeom>
        </p:spPr>
      </p:pic>
    </p:spTree>
    <p:extLst>
      <p:ext uri="{BB962C8B-B14F-4D97-AF65-F5344CB8AC3E}">
        <p14:creationId xmlns:p14="http://schemas.microsoft.com/office/powerpoint/2010/main" val="234462529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슬라이드 번호 개체 틀 1"/>
          <p:cNvSpPr>
            <a:spLocks noGrp="1"/>
          </p:cNvSpPr>
          <p:nvPr>
            <p:ph type="sldNum" sz="quarter" idx="10"/>
          </p:nvPr>
        </p:nvSpPr>
        <p:spPr/>
        <p:txBody>
          <a:bodyPr/>
          <a:lstStyle/>
          <a:p>
            <a:fld id="{0CD06428-2535-4C84-A3F5-BF7BAE963D7B}" type="slidenum">
              <a:rPr lang="en-US" altLang="ko-KR"/>
              <a:pPr/>
              <a:t>83</a:t>
            </a:fld>
            <a:endParaRPr lang="en-US" altLang="ko-KR"/>
          </a:p>
        </p:txBody>
      </p:sp>
      <p:sp>
        <p:nvSpPr>
          <p:cNvPr id="11" name="Text Box 3"/>
          <p:cNvSpPr txBox="1">
            <a:spLocks noChangeArrowheads="1"/>
          </p:cNvSpPr>
          <p:nvPr/>
        </p:nvSpPr>
        <p:spPr bwMode="auto">
          <a:xfrm>
            <a:off x="720725" y="835679"/>
            <a:ext cx="4968875" cy="938719"/>
          </a:xfrm>
          <a:prstGeom prst="rect">
            <a:avLst/>
          </a:prstGeom>
          <a:noFill/>
          <a:ln w="9525">
            <a:noFill/>
            <a:miter lim="800000"/>
            <a:headEnd/>
            <a:tailEnd/>
          </a:ln>
          <a:effectLst/>
        </p:spPr>
        <p:txBody>
          <a:bodyPr>
            <a:spAutoFit/>
          </a:bodyPr>
          <a:lstStyle/>
          <a:p>
            <a:r>
              <a:rPr lang="en-US" altLang="ko-KR" b="1" dirty="0" smtClean="0">
                <a:solidFill>
                  <a:schemeClr val="tx1"/>
                </a:solidFill>
                <a:latin typeface="Arial" panose="020B0604020202020204" pitchFamily="34" charset="0"/>
                <a:cs typeface="Arial" panose="020B0604020202020204" pitchFamily="34" charset="0"/>
              </a:rPr>
              <a:t>7) </a:t>
            </a:r>
            <a:r>
              <a:rPr lang="en-US" altLang="ko-KR" b="1" dirty="0">
                <a:solidFill>
                  <a:schemeClr val="tx1"/>
                </a:solidFill>
                <a:latin typeface="Arial" panose="020B0604020202020204" pitchFamily="34" charset="0"/>
                <a:cs typeface="Arial" panose="020B0604020202020204" pitchFamily="34" charset="0"/>
              </a:rPr>
              <a:t>Configuration</a:t>
            </a:r>
          </a:p>
          <a:p>
            <a:endParaRPr lang="en-US" altLang="ko-KR" b="1" dirty="0">
              <a:solidFill>
                <a:schemeClr val="tx1"/>
              </a:solidFill>
              <a:latin typeface="Arial" panose="020B0604020202020204" pitchFamily="34" charset="0"/>
              <a:cs typeface="Arial" panose="020B0604020202020204" pitchFamily="34" charset="0"/>
            </a:endParaRPr>
          </a:p>
          <a:p>
            <a:r>
              <a:rPr lang="en-US" altLang="ko-KR" dirty="0">
                <a:solidFill>
                  <a:schemeClr val="tx1"/>
                </a:solidFill>
                <a:latin typeface="Arial" panose="020B0604020202020204" pitchFamily="34" charset="0"/>
                <a:cs typeface="Arial" panose="020B0604020202020204" pitchFamily="34" charset="0"/>
              </a:rPr>
              <a:t>Shown at the following screen, from Setup </a:t>
            </a:r>
            <a:r>
              <a:rPr lang="en-US" altLang="ko-KR" dirty="0">
                <a:solidFill>
                  <a:schemeClr val="tx1"/>
                </a:solidFill>
                <a:latin typeface="Arial" panose="020B0604020202020204" pitchFamily="34" charset="0"/>
                <a:cs typeface="Arial" panose="020B0604020202020204" pitchFamily="34" charset="0"/>
                <a:sym typeface="Wingdings" pitchFamily="2" charset="2"/>
              </a:rPr>
              <a:t></a:t>
            </a:r>
            <a:r>
              <a:rPr lang="en-US" altLang="ko-KR" dirty="0">
                <a:solidFill>
                  <a:schemeClr val="tx1"/>
                </a:solidFill>
                <a:latin typeface="Arial" panose="020B0604020202020204" pitchFamily="34" charset="0"/>
                <a:cs typeface="Arial" panose="020B0604020202020204" pitchFamily="34" charset="0"/>
              </a:rPr>
              <a:t> System </a:t>
            </a:r>
            <a:r>
              <a:rPr lang="en-US" altLang="ko-KR" dirty="0">
                <a:solidFill>
                  <a:schemeClr val="tx1"/>
                </a:solidFill>
                <a:latin typeface="Arial" panose="020B0604020202020204" pitchFamily="34" charset="0"/>
                <a:cs typeface="Arial" panose="020B0604020202020204" pitchFamily="34" charset="0"/>
                <a:sym typeface="Wingdings" pitchFamily="2" charset="2"/>
              </a:rPr>
              <a:t></a:t>
            </a:r>
            <a:r>
              <a:rPr lang="en-US" altLang="ko-KR" dirty="0">
                <a:solidFill>
                  <a:schemeClr val="tx1"/>
                </a:solidFill>
                <a:latin typeface="Arial" panose="020B0604020202020204" pitchFamily="34" charset="0"/>
                <a:cs typeface="Arial" panose="020B0604020202020204" pitchFamily="34" charset="0"/>
              </a:rPr>
              <a:t> Firmware, you may view the current firmware version as well as Upgrade the firmware and additionally, Export, Import, and Default </a:t>
            </a:r>
            <a:r>
              <a:rPr lang="en-US" altLang="ko-KR" dirty="0" smtClean="0">
                <a:solidFill>
                  <a:schemeClr val="tx1"/>
                </a:solidFill>
                <a:latin typeface="Arial" panose="020B0604020202020204" pitchFamily="34" charset="0"/>
                <a:cs typeface="Arial" panose="020B0604020202020204" pitchFamily="34" charset="0"/>
              </a:rPr>
              <a:t>DVR </a:t>
            </a:r>
            <a:r>
              <a:rPr lang="en-US" altLang="ko-KR" dirty="0">
                <a:solidFill>
                  <a:schemeClr val="tx1"/>
                </a:solidFill>
                <a:latin typeface="Arial" panose="020B0604020202020204" pitchFamily="34" charset="0"/>
                <a:cs typeface="Arial" panose="020B0604020202020204" pitchFamily="34" charset="0"/>
              </a:rPr>
              <a:t>Configuration.</a:t>
            </a:r>
            <a:endParaRPr lang="ko-KR" altLang="ko-KR" dirty="0">
              <a:solidFill>
                <a:schemeClr val="tx1"/>
              </a:solidFill>
              <a:latin typeface="Arial" panose="020B0604020202020204" pitchFamily="34" charset="0"/>
              <a:cs typeface="Arial" panose="020B0604020202020204" pitchFamily="34" charset="0"/>
            </a:endParaRPr>
          </a:p>
        </p:txBody>
      </p:sp>
      <p:graphicFrame>
        <p:nvGraphicFramePr>
          <p:cNvPr id="12" name="Group 109"/>
          <p:cNvGraphicFramePr>
            <a:graphicFrameLocks noGrp="1"/>
          </p:cNvGraphicFramePr>
          <p:nvPr>
            <p:extLst>
              <p:ext uri="{D42A27DB-BD31-4B8C-83A1-F6EECF244321}">
                <p14:modId xmlns:p14="http://schemas.microsoft.com/office/powerpoint/2010/main" val="2358876817"/>
              </p:ext>
            </p:extLst>
          </p:nvPr>
        </p:nvGraphicFramePr>
        <p:xfrm>
          <a:off x="771525" y="5522666"/>
          <a:ext cx="4913272" cy="2103120"/>
        </p:xfrm>
        <a:graphic>
          <a:graphicData uri="http://schemas.openxmlformats.org/drawingml/2006/table">
            <a:tbl>
              <a:tblPr/>
              <a:tblGrid>
                <a:gridCol w="1967391"/>
                <a:gridCol w="2945881"/>
              </a:tblGrid>
              <a:tr h="237717">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Firmware version</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Show</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the firmware version.</a:t>
                      </a:r>
                      <a:endPar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37717">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Upgrade</a:t>
                      </a:r>
                      <a:endParaRPr kumimoji="1" lang="ko-KR"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Upgrade the firmware.</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Export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Export system settings.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Import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Import system settings.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Keep Network</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Settings</a:t>
                      </a:r>
                      <a:endPar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lang="en-US" altLang="ko-KR" sz="1000" b="0" i="0" kern="1200" dirty="0" smtClean="0">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Preserve network settings when you run settings defaulted.</a:t>
                      </a:r>
                      <a:endPar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Default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Return to factory default settings.</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System Restart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Restart the system.</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229776">
                <a:tc>
                  <a:txBody>
                    <a:bodyPr/>
                    <a:lstStyle/>
                    <a:p>
                      <a:pPr marL="0" marR="0" lvl="0" indent="0" algn="l" defTabSz="914400" rtl="0" eaLnBrk="1" fontAlgn="base" latinLnBrk="1" hangingPunct="1">
                        <a:lnSpc>
                          <a:spcPct val="100000"/>
                        </a:lnSpc>
                        <a:spcBef>
                          <a:spcPct val="20000"/>
                        </a:spcBef>
                        <a:spcAft>
                          <a:spcPct val="0"/>
                        </a:spcAft>
                        <a:buClrTx/>
                        <a:buSzTx/>
                        <a:buFontTx/>
                        <a:buNone/>
                        <a:tabLst/>
                      </a:pPr>
                      <a:r>
                        <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System</a:t>
                      </a:r>
                      <a:r>
                        <a:rPr lang="en-US" altLang="ko-KR" sz="1000" baseline="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rPr>
                        <a:t> Shutdown</a:t>
                      </a:r>
                      <a:endParaRPr lang="en-US" altLang="ko-KR" sz="1000" dirty="0" smtClean="0">
                        <a:solidFill>
                          <a:schemeClr val="tx1"/>
                        </a:solidFill>
                        <a:latin typeface="Times New Roman" panose="02020603050405020304" pitchFamily="18" charset="0"/>
                        <a:ea typeface="맑은 고딕" panose="020B0503020000020004" pitchFamily="50" charset="-127"/>
                        <a:cs typeface="Times New Roman" panose="02020603050405020304" pitchFamily="18"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000" b="0" i="0" u="none" strike="noStrike" cap="none" normalizeH="0" baseline="0" dirty="0" smtClean="0">
                          <a:ln>
                            <a:noFill/>
                          </a:ln>
                          <a:solidFill>
                            <a:schemeClr val="tx1"/>
                          </a:solidFill>
                          <a:effectLst/>
                          <a:latin typeface="Times New Roman" panose="02020603050405020304" pitchFamily="18" charset="0"/>
                          <a:ea typeface="맑은 고딕" panose="020B0503020000020004" pitchFamily="50" charset="-127"/>
                          <a:cs typeface="Times New Roman" panose="02020603050405020304" pitchFamily="18" charset="0"/>
                        </a:rPr>
                        <a:t>Power off the system.</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13" name="직사각형 12"/>
          <p:cNvSpPr/>
          <p:nvPr/>
        </p:nvSpPr>
        <p:spPr>
          <a:xfrm>
            <a:off x="720725" y="7310496"/>
            <a:ext cx="5140325" cy="769441"/>
          </a:xfrm>
          <a:prstGeom prst="rect">
            <a:avLst/>
          </a:prstGeom>
        </p:spPr>
        <p:txBody>
          <a:bodyPr wrap="square">
            <a:spAutoFit/>
          </a:bodyPr>
          <a:lstStyle/>
          <a:p>
            <a:endParaRPr lang="en-US" altLang="ko-KR" dirty="0" smtClean="0">
              <a:solidFill>
                <a:schemeClr val="tx1"/>
              </a:solidFill>
            </a:endParaRPr>
          </a:p>
          <a:p>
            <a:endParaRPr lang="en-US" altLang="ko-KR" dirty="0">
              <a:solidFill>
                <a:schemeClr val="tx1"/>
              </a:solidFill>
            </a:endParaRPr>
          </a:p>
          <a:p>
            <a:r>
              <a:rPr lang="en-US" altLang="ko-KR" dirty="0" smtClean="0">
                <a:solidFill>
                  <a:schemeClr val="tx1"/>
                </a:solidFill>
                <a:latin typeface="Arial" panose="020B0604020202020204" pitchFamily="34" charset="0"/>
                <a:cs typeface="Arial" panose="020B0604020202020204" pitchFamily="34" charset="0"/>
              </a:rPr>
              <a:t>You </a:t>
            </a:r>
            <a:r>
              <a:rPr lang="en-US" altLang="ko-KR" dirty="0">
                <a:solidFill>
                  <a:schemeClr val="tx1"/>
                </a:solidFill>
                <a:latin typeface="Arial" panose="020B0604020202020204" pitchFamily="34" charset="0"/>
                <a:cs typeface="Arial" panose="020B0604020202020204" pitchFamily="34" charset="0"/>
              </a:rPr>
              <a:t>should </a:t>
            </a:r>
            <a:r>
              <a:rPr lang="en-US" altLang="ko-KR" dirty="0" smtClean="0">
                <a:solidFill>
                  <a:schemeClr val="tx1"/>
                </a:solidFill>
                <a:latin typeface="Arial" panose="020B0604020202020204" pitchFamily="34" charset="0"/>
                <a:cs typeface="Arial" panose="020B0604020202020204" pitchFamily="34" charset="0"/>
              </a:rPr>
              <a:t>connect </a:t>
            </a:r>
            <a:r>
              <a:rPr lang="en-US" altLang="ko-KR" dirty="0">
                <a:solidFill>
                  <a:schemeClr val="tx1"/>
                </a:solidFill>
                <a:latin typeface="Arial" panose="020B0604020202020204" pitchFamily="34" charset="0"/>
                <a:cs typeface="Arial" panose="020B0604020202020204" pitchFamily="34" charset="0"/>
              </a:rPr>
              <a:t>correctly the USB </a:t>
            </a:r>
            <a:r>
              <a:rPr lang="en-US" altLang="ko-KR" dirty="0" smtClean="0">
                <a:solidFill>
                  <a:schemeClr val="tx1"/>
                </a:solidFill>
                <a:latin typeface="Arial" panose="020B0604020202020204" pitchFamily="34" charset="0"/>
                <a:cs typeface="Arial" panose="020B0604020202020204" pitchFamily="34" charset="0"/>
              </a:rPr>
              <a:t>devices, before you use firmware upgrade, export and import.</a:t>
            </a:r>
            <a:endParaRPr lang="en-US" altLang="ko-KR" dirty="0">
              <a:solidFill>
                <a:srgbClr val="000000"/>
              </a:solidFill>
              <a:latin typeface="Arial" panose="020B0604020202020204" pitchFamily="34" charset="0"/>
              <a:ea typeface="맑은 고딕" panose="020B0503020000020004" pitchFamily="50" charset="-127"/>
              <a:cs typeface="Arial" panose="020B0604020202020204" pitchFamily="34" charset="0"/>
            </a:endParaRPr>
          </a:p>
        </p:txBody>
      </p:sp>
      <p:sp>
        <p:nvSpPr>
          <p:cNvPr id="14"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15" name="그림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087" y="2292377"/>
            <a:ext cx="4983564" cy="2796898"/>
          </a:xfrm>
          <a:prstGeom prst="rect">
            <a:avLst/>
          </a:prstGeom>
        </p:spPr>
      </p:pic>
    </p:spTree>
    <p:extLst>
      <p:ext uri="{BB962C8B-B14F-4D97-AF65-F5344CB8AC3E}">
        <p14:creationId xmlns:p14="http://schemas.microsoft.com/office/powerpoint/2010/main" val="99863068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슬라이드 번호 개체 틀 1"/>
          <p:cNvSpPr>
            <a:spLocks noGrp="1"/>
          </p:cNvSpPr>
          <p:nvPr>
            <p:ph type="sldNum" sz="quarter" idx="10"/>
          </p:nvPr>
        </p:nvSpPr>
        <p:spPr/>
        <p:txBody>
          <a:bodyPr/>
          <a:lstStyle/>
          <a:p>
            <a:fld id="{DA81C402-6CA0-419C-9556-91A68D8F4982}" type="slidenum">
              <a:rPr lang="en-US" altLang="ko-KR"/>
              <a:pPr/>
              <a:t>84</a:t>
            </a:fld>
            <a:endParaRPr lang="en-US" altLang="ko-KR"/>
          </a:p>
        </p:txBody>
      </p:sp>
      <p:pic>
        <p:nvPicPr>
          <p:cNvPr id="9" name="그림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658" y="2230419"/>
            <a:ext cx="4983564" cy="2796898"/>
          </a:xfrm>
          <a:prstGeom prst="rect">
            <a:avLst/>
          </a:prstGeom>
        </p:spPr>
      </p:pic>
      <p:sp>
        <p:nvSpPr>
          <p:cNvPr id="12" name="AutoShape 12"/>
          <p:cNvSpPr>
            <a:spLocks noChangeArrowheads="1"/>
          </p:cNvSpPr>
          <p:nvPr/>
        </p:nvSpPr>
        <p:spPr bwMode="auto">
          <a:xfrm>
            <a:off x="792163" y="786496"/>
            <a:ext cx="4044242" cy="360362"/>
          </a:xfrm>
          <a:prstGeom prst="roundRect">
            <a:avLst>
              <a:gd name="adj" fmla="val 16667"/>
            </a:avLst>
          </a:prstGeom>
          <a:solidFill>
            <a:schemeClr val="accent1"/>
          </a:solidFill>
          <a:ln w="9525">
            <a:solidFill>
              <a:schemeClr val="tx1"/>
            </a:solidFill>
            <a:round/>
            <a:headEnd/>
            <a:tailEnd/>
          </a:ln>
        </p:spPr>
        <p:txBody>
          <a:bodyPr wrap="none" anchor="ctr"/>
          <a:lstStyle/>
          <a:p>
            <a:r>
              <a:rPr lang="en-US" altLang="ko-KR" sz="1400" b="1" dirty="0" smtClean="0">
                <a:solidFill>
                  <a:schemeClr val="tx1"/>
                </a:solidFill>
                <a:latin typeface="Arial" panose="020B0604020202020204" pitchFamily="34" charset="0"/>
                <a:ea typeface="Adobe 명조 Std M" panose="02020600000000000000" pitchFamily="18" charset="-127"/>
                <a:cs typeface="Arial" panose="020B0604020202020204" pitchFamily="34" charset="0"/>
              </a:rPr>
              <a:t>3-5</a:t>
            </a:r>
            <a:r>
              <a:rPr lang="en-US" altLang="en-US" sz="1400" b="1" dirty="0" smtClean="0">
                <a:solidFill>
                  <a:schemeClr val="tx1"/>
                </a:solidFill>
                <a:latin typeface="Arial" panose="020B0604020202020204" pitchFamily="34" charset="0"/>
                <a:ea typeface="Adobe 명조 Std M" panose="02020600000000000000" pitchFamily="18" charset="-127"/>
                <a:cs typeface="Arial" panose="020B0604020202020204" pitchFamily="34" charset="0"/>
              </a:rPr>
              <a:t>. </a:t>
            </a:r>
            <a:r>
              <a:rPr lang="en-US" altLang="ko-KR" sz="1400" b="1" dirty="0" smtClean="0">
                <a:solidFill>
                  <a:schemeClr val="tx1"/>
                </a:solidFill>
                <a:latin typeface="Arial" panose="020B0604020202020204" pitchFamily="34" charset="0"/>
                <a:ea typeface="Adobe 명조 Std M" panose="02020600000000000000" pitchFamily="18" charset="-127"/>
                <a:cs typeface="Arial" panose="020B0604020202020204" pitchFamily="34" charset="0"/>
              </a:rPr>
              <a:t>Firmware Upgrade</a:t>
            </a:r>
            <a:endParaRPr lang="ko-KR" altLang="en-US" sz="1400" b="1" dirty="0">
              <a:latin typeface="Arial" panose="020B0604020202020204" pitchFamily="34" charset="0"/>
              <a:ea typeface="Adobe 명조 Std M" panose="02020600000000000000" pitchFamily="18" charset="-127"/>
              <a:cs typeface="Arial" panose="020B0604020202020204" pitchFamily="34" charset="0"/>
            </a:endParaRPr>
          </a:p>
        </p:txBody>
      </p:sp>
      <p:sp>
        <p:nvSpPr>
          <p:cNvPr id="13" name="직사각형 12"/>
          <p:cNvSpPr/>
          <p:nvPr/>
        </p:nvSpPr>
        <p:spPr>
          <a:xfrm>
            <a:off x="720725" y="1222154"/>
            <a:ext cx="5140325" cy="938719"/>
          </a:xfrm>
          <a:prstGeom prst="rect">
            <a:avLst/>
          </a:prstGeom>
        </p:spPr>
        <p:txBody>
          <a:bodyPr wrap="square">
            <a:spAutoFit/>
          </a:bodyPr>
          <a:lstStyle/>
          <a:p>
            <a:r>
              <a:rPr lang="en-US" altLang="ko-KR" dirty="0">
                <a:solidFill>
                  <a:schemeClr val="tx1"/>
                </a:solidFill>
                <a:latin typeface="Arial" panose="020B0604020202020204" pitchFamily="34" charset="0"/>
                <a:cs typeface="Arial" panose="020B0604020202020204" pitchFamily="34" charset="0"/>
              </a:rPr>
              <a:t>If you want to upgrade, please follow that;</a:t>
            </a:r>
          </a:p>
          <a:p>
            <a:pPr marL="228600" indent="-228600">
              <a:buAutoNum type="arabicPeriod"/>
            </a:pPr>
            <a:r>
              <a:rPr lang="en-US" altLang="ko-KR" dirty="0">
                <a:solidFill>
                  <a:schemeClr val="tx1"/>
                </a:solidFill>
                <a:latin typeface="Arial" panose="020B0604020202020204" pitchFamily="34" charset="0"/>
                <a:cs typeface="Arial" panose="020B0604020202020204" pitchFamily="34" charset="0"/>
              </a:rPr>
              <a:t>Download the latest firmware to </a:t>
            </a:r>
            <a:r>
              <a:rPr lang="en-US" altLang="ko-KR" dirty="0" smtClean="0">
                <a:solidFill>
                  <a:schemeClr val="tx1"/>
                </a:solidFill>
                <a:latin typeface="Arial" panose="020B0604020202020204" pitchFamily="34" charset="0"/>
                <a:cs typeface="Arial" panose="020B0604020202020204" pitchFamily="34" charset="0"/>
              </a:rPr>
              <a:t>USB </a:t>
            </a:r>
            <a:r>
              <a:rPr lang="en-US" altLang="ko-KR" dirty="0">
                <a:solidFill>
                  <a:schemeClr val="tx1"/>
                </a:solidFill>
                <a:latin typeface="Arial" panose="020B0604020202020204" pitchFamily="34" charset="0"/>
                <a:cs typeface="Arial" panose="020B0604020202020204" pitchFamily="34" charset="0"/>
              </a:rPr>
              <a:t>memory root directory. </a:t>
            </a:r>
          </a:p>
          <a:p>
            <a:pPr marL="228600" indent="-228600">
              <a:buAutoNum type="arabicPeriod"/>
            </a:pPr>
            <a:r>
              <a:rPr lang="en-US" altLang="ko-KR" dirty="0">
                <a:solidFill>
                  <a:schemeClr val="tx1"/>
                </a:solidFill>
                <a:latin typeface="Arial" panose="020B0604020202020204" pitchFamily="34" charset="0"/>
                <a:cs typeface="Arial" panose="020B0604020202020204" pitchFamily="34" charset="0"/>
              </a:rPr>
              <a:t>Put this memory to USB </a:t>
            </a:r>
            <a:r>
              <a:rPr lang="en-US" altLang="ko-KR" dirty="0" smtClean="0">
                <a:solidFill>
                  <a:schemeClr val="tx1"/>
                </a:solidFill>
                <a:latin typeface="Arial" panose="020B0604020202020204" pitchFamily="34" charset="0"/>
                <a:cs typeface="Arial" panose="020B0604020202020204" pitchFamily="34" charset="0"/>
              </a:rPr>
              <a:t>slot of DVR.</a:t>
            </a:r>
            <a:endParaRPr lang="en-US" altLang="ko-KR" dirty="0">
              <a:solidFill>
                <a:schemeClr val="tx1"/>
              </a:solidFill>
              <a:latin typeface="Arial" panose="020B0604020202020204" pitchFamily="34" charset="0"/>
              <a:cs typeface="Arial" panose="020B0604020202020204" pitchFamily="34" charset="0"/>
            </a:endParaRPr>
          </a:p>
          <a:p>
            <a:pPr marL="228600" indent="-228600">
              <a:buAutoNum type="arabicPeriod"/>
            </a:pPr>
            <a:r>
              <a:rPr lang="en-US" altLang="ko-KR" dirty="0" smtClean="0">
                <a:solidFill>
                  <a:schemeClr val="tx1"/>
                </a:solidFill>
                <a:latin typeface="Arial" panose="020B0604020202020204" pitchFamily="34" charset="0"/>
                <a:cs typeface="Arial" panose="020B0604020202020204" pitchFamily="34" charset="0"/>
              </a:rPr>
              <a:t>Choose </a:t>
            </a:r>
            <a:r>
              <a:rPr lang="en-US" altLang="ko-KR" dirty="0">
                <a:solidFill>
                  <a:schemeClr val="tx1"/>
                </a:solidFill>
                <a:latin typeface="Arial" panose="020B0604020202020204" pitchFamily="34" charset="0"/>
                <a:cs typeface="Arial" panose="020B0604020202020204" pitchFamily="34" charset="0"/>
              </a:rPr>
              <a:t>‘Upgrade’ </a:t>
            </a:r>
            <a:r>
              <a:rPr lang="en-US" altLang="ko-KR" dirty="0" smtClean="0">
                <a:solidFill>
                  <a:schemeClr val="tx1"/>
                </a:solidFill>
                <a:latin typeface="Arial" panose="020B0604020202020204" pitchFamily="34" charset="0"/>
                <a:cs typeface="Arial" panose="020B0604020202020204" pitchFamily="34" charset="0"/>
              </a:rPr>
              <a:t>and you can see the below screen will appear.</a:t>
            </a:r>
          </a:p>
          <a:p>
            <a:pPr marL="228600" indent="-228600">
              <a:buAutoNum type="arabicPeriod"/>
            </a:pPr>
            <a:r>
              <a:rPr lang="en-US" altLang="ko-KR" dirty="0" smtClean="0">
                <a:solidFill>
                  <a:schemeClr val="tx1"/>
                </a:solidFill>
                <a:latin typeface="Arial" panose="020B0604020202020204" pitchFamily="34" charset="0"/>
                <a:cs typeface="Arial" panose="020B0604020202020204" pitchFamily="34" charset="0"/>
              </a:rPr>
              <a:t>Select </a:t>
            </a:r>
            <a:r>
              <a:rPr lang="en-US" altLang="ko-KR" dirty="0">
                <a:solidFill>
                  <a:schemeClr val="tx1"/>
                </a:solidFill>
                <a:latin typeface="Arial" panose="020B0604020202020204" pitchFamily="34" charset="0"/>
                <a:cs typeface="Arial" panose="020B0604020202020204" pitchFamily="34" charset="0"/>
              </a:rPr>
              <a:t>the desired </a:t>
            </a:r>
            <a:r>
              <a:rPr lang="en-US" altLang="ko-KR" dirty="0" smtClean="0">
                <a:solidFill>
                  <a:schemeClr val="tx1"/>
                </a:solidFill>
                <a:latin typeface="Arial" panose="020B0604020202020204" pitchFamily="34" charset="0"/>
                <a:cs typeface="Arial" panose="020B0604020202020204" pitchFamily="34" charset="0"/>
              </a:rPr>
              <a:t>file, then choose ‘OK’.</a:t>
            </a:r>
            <a:endParaRPr lang="en-US" altLang="ko-KR" dirty="0" smtClean="0">
              <a:solidFill>
                <a:schemeClr val="tx1"/>
              </a:solidFill>
              <a:latin typeface="Arial" panose="020B0604020202020204" pitchFamily="34" charset="0"/>
              <a:ea typeface="맑은 고딕" panose="020B0503020000020004" pitchFamily="50" charset="-127"/>
              <a:cs typeface="Arial" panose="020B0604020202020204" pitchFamily="34" charset="0"/>
            </a:endParaRPr>
          </a:p>
        </p:txBody>
      </p:sp>
      <p:sp>
        <p:nvSpPr>
          <p:cNvPr id="15"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pic>
        <p:nvPicPr>
          <p:cNvPr id="16" name="그림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300" y="5546486"/>
            <a:ext cx="3276599" cy="2286000"/>
          </a:xfrm>
          <a:prstGeom prst="rect">
            <a:avLst/>
          </a:prstGeom>
        </p:spPr>
      </p:pic>
    </p:spTree>
    <p:extLst>
      <p:ext uri="{BB962C8B-B14F-4D97-AF65-F5344CB8AC3E}">
        <p14:creationId xmlns:p14="http://schemas.microsoft.com/office/powerpoint/2010/main" val="139200690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슬라이드 번호 개체 틀 1"/>
          <p:cNvSpPr>
            <a:spLocks noGrp="1"/>
          </p:cNvSpPr>
          <p:nvPr>
            <p:ph type="sldNum" sz="quarter" idx="10"/>
          </p:nvPr>
        </p:nvSpPr>
        <p:spPr/>
        <p:txBody>
          <a:bodyPr/>
          <a:lstStyle/>
          <a:p>
            <a:fld id="{C6C8C630-9213-4D30-B433-936D201FC716}" type="slidenum">
              <a:rPr lang="en-US" altLang="ko-KR"/>
              <a:pPr/>
              <a:t>85</a:t>
            </a:fld>
            <a:endParaRPr lang="en-US" altLang="ko-KR"/>
          </a:p>
        </p:txBody>
      </p:sp>
      <p:sp>
        <p:nvSpPr>
          <p:cNvPr id="15" name="Text Box 3"/>
          <p:cNvSpPr txBox="1">
            <a:spLocks noChangeArrowheads="1"/>
          </p:cNvSpPr>
          <p:nvPr/>
        </p:nvSpPr>
        <p:spPr bwMode="auto">
          <a:xfrm>
            <a:off x="792163" y="881063"/>
            <a:ext cx="4968875" cy="430887"/>
          </a:xfrm>
          <a:prstGeom prst="rect">
            <a:avLst/>
          </a:prstGeom>
          <a:noFill/>
          <a:ln w="9525">
            <a:noFill/>
            <a:miter lim="800000"/>
            <a:headEnd/>
            <a:tailEnd/>
          </a:ln>
          <a:effectLst/>
        </p:spPr>
        <p:txBody>
          <a:bodyPr>
            <a:spAutoFit/>
          </a:bodyPr>
          <a:lstStyle/>
          <a:p>
            <a:r>
              <a:rPr lang="en-US" altLang="ko-KR" dirty="0" smtClean="0">
                <a:solidFill>
                  <a:schemeClr val="tx1"/>
                </a:solidFill>
                <a:latin typeface="Arial" panose="020B0604020202020204" pitchFamily="34" charset="0"/>
                <a:cs typeface="Arial" panose="020B0604020202020204" pitchFamily="34" charset="0"/>
              </a:rPr>
              <a:t>If you choose OK, you </a:t>
            </a:r>
            <a:r>
              <a:rPr lang="en-US" altLang="ko-KR" dirty="0">
                <a:solidFill>
                  <a:schemeClr val="tx1"/>
                </a:solidFill>
                <a:latin typeface="Arial" panose="020B0604020202020204" pitchFamily="34" charset="0"/>
                <a:cs typeface="Arial" panose="020B0604020202020204" pitchFamily="34" charset="0"/>
              </a:rPr>
              <a:t>can see the below download window on the </a:t>
            </a:r>
            <a:r>
              <a:rPr lang="en-US" altLang="ko-KR" dirty="0" smtClean="0">
                <a:solidFill>
                  <a:schemeClr val="tx1"/>
                </a:solidFill>
                <a:latin typeface="Arial" panose="020B0604020202020204" pitchFamily="34" charset="0"/>
                <a:cs typeface="Arial" panose="020B0604020202020204" pitchFamily="34" charset="0"/>
              </a:rPr>
              <a:t>DVR </a:t>
            </a:r>
            <a:r>
              <a:rPr lang="en-US" altLang="ko-KR" dirty="0">
                <a:solidFill>
                  <a:schemeClr val="tx1"/>
                </a:solidFill>
                <a:latin typeface="Arial" panose="020B0604020202020204" pitchFamily="34" charset="0"/>
                <a:cs typeface="Arial" panose="020B0604020202020204" pitchFamily="34" charset="0"/>
              </a:rPr>
              <a:t>screen.</a:t>
            </a:r>
          </a:p>
        </p:txBody>
      </p:sp>
      <p:sp>
        <p:nvSpPr>
          <p:cNvPr id="17" name="Text Box 1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3   How to Use</a:t>
            </a:r>
          </a:p>
        </p:txBody>
      </p:sp>
      <p:grpSp>
        <p:nvGrpSpPr>
          <p:cNvPr id="18" name="그룹 17"/>
          <p:cNvGrpSpPr/>
          <p:nvPr/>
        </p:nvGrpSpPr>
        <p:grpSpPr>
          <a:xfrm>
            <a:off x="1455650" y="1731298"/>
            <a:ext cx="3532910" cy="2225303"/>
            <a:chOff x="1455650" y="1609378"/>
            <a:chExt cx="3532910" cy="2225303"/>
          </a:xfrm>
        </p:grpSpPr>
        <p:pic>
          <p:nvPicPr>
            <p:cNvPr id="19" name="Picture 1" descr="C:\kslee\manual\PM\그림\quad4.png"/>
            <p:cNvPicPr>
              <a:picLocks noChangeAspect="1" noChangeArrowheads="1"/>
            </p:cNvPicPr>
            <p:nvPr/>
          </p:nvPicPr>
          <p:blipFill>
            <a:blip r:embed="rId2" cstate="print"/>
            <a:srcRect/>
            <a:stretch>
              <a:fillRect/>
            </a:stretch>
          </p:blipFill>
          <p:spPr bwMode="auto">
            <a:xfrm>
              <a:off x="1455650" y="1609378"/>
              <a:ext cx="3532910" cy="2222963"/>
            </a:xfrm>
            <a:prstGeom prst="rect">
              <a:avLst/>
            </a:prstGeom>
            <a:noFill/>
          </p:spPr>
        </p:pic>
        <p:pic>
          <p:nvPicPr>
            <p:cNvPr id="20" name="Picture 1"/>
            <p:cNvPicPr>
              <a:picLocks noChangeAspect="1" noChangeArrowheads="1"/>
            </p:cNvPicPr>
            <p:nvPr/>
          </p:nvPicPr>
          <p:blipFill>
            <a:blip r:embed="rId3" cstate="print"/>
            <a:srcRect/>
            <a:stretch>
              <a:fillRect/>
            </a:stretch>
          </p:blipFill>
          <p:spPr bwMode="auto">
            <a:xfrm>
              <a:off x="2258201" y="3705940"/>
              <a:ext cx="1951931" cy="128741"/>
            </a:xfrm>
            <a:prstGeom prst="rect">
              <a:avLst/>
            </a:prstGeom>
            <a:noFill/>
            <a:ln w="9525">
              <a:noFill/>
              <a:miter lim="800000"/>
              <a:headEnd/>
              <a:tailEnd/>
            </a:ln>
          </p:spPr>
        </p:pic>
      </p:grpSp>
      <p:pic>
        <p:nvPicPr>
          <p:cNvPr id="21" name="Picture 12" descr="upgrade"/>
          <p:cNvPicPr>
            <a:picLocks noChangeAspect="1" noChangeArrowheads="1"/>
          </p:cNvPicPr>
          <p:nvPr/>
        </p:nvPicPr>
        <p:blipFill>
          <a:blip r:embed="rId4" cstate="print"/>
          <a:srcRect/>
          <a:stretch>
            <a:fillRect/>
          </a:stretch>
        </p:blipFill>
        <p:spPr bwMode="auto">
          <a:xfrm>
            <a:off x="2376488" y="2465388"/>
            <a:ext cx="1590675" cy="723900"/>
          </a:xfrm>
          <a:prstGeom prst="rect">
            <a:avLst/>
          </a:prstGeom>
          <a:noFill/>
        </p:spPr>
      </p:pic>
      <p:pic>
        <p:nvPicPr>
          <p:cNvPr id="22" name="그림 21"/>
          <p:cNvPicPr>
            <a:picLocks noChangeAspect="1"/>
          </p:cNvPicPr>
          <p:nvPr/>
        </p:nvPicPr>
        <p:blipFill>
          <a:blip r:embed="rId5"/>
          <a:stretch>
            <a:fillRect/>
          </a:stretch>
        </p:blipFill>
        <p:spPr>
          <a:xfrm>
            <a:off x="771438" y="1509649"/>
            <a:ext cx="4989600" cy="2806650"/>
          </a:xfrm>
          <a:prstGeom prst="rect">
            <a:avLst/>
          </a:prstGeom>
        </p:spPr>
      </p:pic>
      <p:pic>
        <p:nvPicPr>
          <p:cNvPr id="23" name="그림 22"/>
          <p:cNvPicPr>
            <a:picLocks noChangeAspect="1"/>
          </p:cNvPicPr>
          <p:nvPr/>
        </p:nvPicPr>
        <p:blipFill>
          <a:blip r:embed="rId6"/>
          <a:stretch>
            <a:fillRect/>
          </a:stretch>
        </p:blipFill>
        <p:spPr>
          <a:xfrm>
            <a:off x="2309252" y="2395974"/>
            <a:ext cx="1849827" cy="924914"/>
          </a:xfrm>
          <a:prstGeom prst="rect">
            <a:avLst/>
          </a:prstGeom>
        </p:spPr>
      </p:pic>
      <p:sp>
        <p:nvSpPr>
          <p:cNvPr id="33" name="Text Box 7"/>
          <p:cNvSpPr txBox="1">
            <a:spLocks noChangeArrowheads="1"/>
          </p:cNvSpPr>
          <p:nvPr/>
        </p:nvSpPr>
        <p:spPr bwMode="auto">
          <a:xfrm>
            <a:off x="792163" y="4914900"/>
            <a:ext cx="4968875" cy="1292662"/>
          </a:xfrm>
          <a:prstGeom prst="rect">
            <a:avLst/>
          </a:prstGeom>
          <a:noFill/>
          <a:ln w="9525">
            <a:noFill/>
            <a:miter lim="800000"/>
            <a:headEnd/>
            <a:tailEnd/>
          </a:ln>
          <a:effectLst/>
        </p:spPr>
        <p:txBody>
          <a:bodyPr>
            <a:spAutoFit/>
          </a:bodyPr>
          <a:lstStyle/>
          <a:p>
            <a:pPr algn="ctr"/>
            <a:r>
              <a:rPr lang="en-US" altLang="ko-KR" sz="1800" b="1" dirty="0">
                <a:solidFill>
                  <a:schemeClr val="tx1"/>
                </a:solidFill>
                <a:latin typeface="Arial" charset="0"/>
              </a:rPr>
              <a:t>☞ WARNING!!!</a:t>
            </a:r>
            <a:endParaRPr lang="en-US" altLang="ko-KR" sz="1200" b="1" dirty="0">
              <a:solidFill>
                <a:schemeClr val="tx1"/>
              </a:solidFill>
              <a:latin typeface="Arial" charset="0"/>
            </a:endParaRPr>
          </a:p>
          <a:p>
            <a:pPr algn="ctr"/>
            <a:r>
              <a:rPr lang="en-US" altLang="ko-KR" sz="1200" b="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Do not turn off the power during download procedure. If you power off manually, all memory will be deleted</a:t>
            </a:r>
            <a:r>
              <a:rPr lang="en-US" altLang="ko-KR" sz="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ko-KR" sz="1200" b="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p>
          <a:p>
            <a:pPr algn="ctr"/>
            <a:endParaRPr lang="en-US" altLang="ko-KR" sz="1200" b="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r>
              <a:rPr lang="en-US" altLang="ko-KR" sz="1200" b="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After upgrading, </a:t>
            </a:r>
            <a:r>
              <a:rPr lang="en-US" altLang="ko-KR" sz="1200" b="1" dirty="0" smtClean="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DVR </a:t>
            </a:r>
            <a:r>
              <a:rPr lang="en-US" altLang="ko-KR" sz="1200" b="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will reboot automatically. Before rebooting, do </a:t>
            </a:r>
            <a:r>
              <a:rPr lang="en-US" altLang="ko-KR" sz="1200" b="1" dirty="0" smtClean="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not</a:t>
            </a:r>
          </a:p>
          <a:p>
            <a:r>
              <a:rPr lang="en-US" altLang="ko-KR" sz="1200" b="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ko-KR" sz="1200" b="1" dirty="0" smtClean="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operate </a:t>
            </a:r>
            <a:r>
              <a:rPr lang="en-US" altLang="ko-KR" sz="1200" b="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manually</a:t>
            </a:r>
            <a:r>
              <a:rPr lang="en-US" altLang="ko-KR" sz="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ko-KR" sz="1200" b="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a:t>
            </a:r>
          </a:p>
        </p:txBody>
      </p:sp>
    </p:spTree>
    <p:extLst>
      <p:ext uri="{BB962C8B-B14F-4D97-AF65-F5344CB8AC3E}">
        <p14:creationId xmlns:p14="http://schemas.microsoft.com/office/powerpoint/2010/main" val="333288708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슬라이드 번호 개체 틀 2"/>
          <p:cNvSpPr>
            <a:spLocks noGrp="1"/>
          </p:cNvSpPr>
          <p:nvPr>
            <p:ph type="sldNum" sz="quarter" idx="10"/>
          </p:nvPr>
        </p:nvSpPr>
        <p:spPr/>
        <p:txBody>
          <a:bodyPr/>
          <a:lstStyle/>
          <a:p>
            <a:fld id="{D278D3BB-64D1-4C90-93A8-2CBEE02EC1C6}" type="slidenum">
              <a:rPr lang="en-US" altLang="ko-KR"/>
              <a:pPr/>
              <a:t>86</a:t>
            </a:fld>
            <a:endParaRPr lang="en-US" altLang="ko-KR"/>
          </a:p>
        </p:txBody>
      </p:sp>
      <p:sp>
        <p:nvSpPr>
          <p:cNvPr id="162819" name="Text Box 3"/>
          <p:cNvSpPr txBox="1">
            <a:spLocks noChangeArrowheads="1"/>
          </p:cNvSpPr>
          <p:nvPr/>
        </p:nvSpPr>
        <p:spPr bwMode="auto">
          <a:xfrm>
            <a:off x="792163" y="881063"/>
            <a:ext cx="3860800" cy="304800"/>
          </a:xfrm>
          <a:prstGeom prst="rect">
            <a:avLst/>
          </a:prstGeom>
          <a:noFill/>
          <a:ln w="9525">
            <a:noFill/>
            <a:miter lim="800000"/>
            <a:headEnd/>
            <a:tailEnd/>
          </a:ln>
          <a:effectLst/>
        </p:spPr>
        <p:txBody>
          <a:bodyPr>
            <a:spAutoFit/>
          </a:bodyPr>
          <a:lstStyle/>
          <a:p>
            <a:pPr>
              <a:spcBef>
                <a:spcPct val="50000"/>
              </a:spcBef>
            </a:pPr>
            <a:r>
              <a:rPr lang="en-US" altLang="ko-KR" sz="1400" b="1">
                <a:solidFill>
                  <a:schemeClr val="tx1"/>
                </a:solidFill>
                <a:latin typeface="Arial" charset="0"/>
              </a:rPr>
              <a:t>Trouble Shooting</a:t>
            </a:r>
          </a:p>
        </p:txBody>
      </p:sp>
      <p:graphicFrame>
        <p:nvGraphicFramePr>
          <p:cNvPr id="162837" name="Group 21"/>
          <p:cNvGraphicFramePr>
            <a:graphicFrameLocks noGrp="1"/>
          </p:cNvGraphicFramePr>
          <p:nvPr>
            <p:ph/>
            <p:extLst>
              <p:ext uri="{D42A27DB-BD31-4B8C-83A1-F6EECF244321}">
                <p14:modId xmlns:p14="http://schemas.microsoft.com/office/powerpoint/2010/main" val="3983822776"/>
              </p:ext>
            </p:extLst>
          </p:nvPr>
        </p:nvGraphicFramePr>
        <p:xfrm>
          <a:off x="792163" y="1241425"/>
          <a:ext cx="4968875" cy="5726113"/>
        </p:xfrm>
        <a:graphic>
          <a:graphicData uri="http://schemas.openxmlformats.org/drawingml/2006/table">
            <a:tbl>
              <a:tblPr/>
              <a:tblGrid>
                <a:gridCol w="1653857"/>
                <a:gridCol w="1652905"/>
                <a:gridCol w="1662113"/>
              </a:tblGrid>
              <a:tr h="388938">
                <a:tc>
                  <a:txBody>
                    <a:bodyPr/>
                    <a:lstStyle/>
                    <a:p>
                      <a:pPr marL="0" marR="0" lvl="0" indent="0" algn="ctr" defTabSz="914400" rtl="0" eaLnBrk="1" fontAlgn="ctr" latinLnBrk="1" hangingPunct="1">
                        <a:lnSpc>
                          <a:spcPct val="100000"/>
                        </a:lnSpc>
                        <a:spcBef>
                          <a:spcPct val="20000"/>
                        </a:spcBef>
                        <a:spcAft>
                          <a:spcPct val="0"/>
                        </a:spcAft>
                        <a:buClrTx/>
                        <a:buSzTx/>
                        <a:buFontTx/>
                        <a:buNone/>
                        <a:tabLst/>
                      </a:pPr>
                      <a:r>
                        <a:rPr kumimoji="1" lang="en-US" altLang="ko-KR" sz="1200" b="0" i="0" u="none" strike="noStrike" cap="none" normalizeH="0" baseline="0" dirty="0" smtClean="0">
                          <a:ln>
                            <a:noFill/>
                          </a:ln>
                          <a:solidFill>
                            <a:schemeClr val="tx1"/>
                          </a:solidFill>
                          <a:effectLst/>
                          <a:latin typeface="Arial" charset="0"/>
                          <a:ea typeface="굴림" charset="-127"/>
                        </a:rPr>
                        <a:t>Symptom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1" hangingPunct="1">
                        <a:lnSpc>
                          <a:spcPct val="100000"/>
                        </a:lnSpc>
                        <a:spcBef>
                          <a:spcPct val="20000"/>
                        </a:spcBef>
                        <a:spcAft>
                          <a:spcPct val="0"/>
                        </a:spcAft>
                        <a:buClrTx/>
                        <a:buSzTx/>
                        <a:buFontTx/>
                        <a:buNone/>
                        <a:tabLst/>
                      </a:pPr>
                      <a:r>
                        <a:rPr kumimoji="1" lang="en-US" altLang="ko-KR" sz="1200" b="0" i="0" u="none" strike="noStrike" cap="none" normalizeH="0" baseline="0" smtClean="0">
                          <a:ln>
                            <a:noFill/>
                          </a:ln>
                          <a:solidFill>
                            <a:schemeClr val="tx1"/>
                          </a:solidFill>
                          <a:effectLst/>
                          <a:latin typeface="Arial" charset="0"/>
                          <a:ea typeface="굴림" charset="-127"/>
                        </a:rPr>
                        <a:t>Checkpoint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1" hangingPunct="1">
                        <a:lnSpc>
                          <a:spcPct val="100000"/>
                        </a:lnSpc>
                        <a:spcBef>
                          <a:spcPct val="20000"/>
                        </a:spcBef>
                        <a:spcAft>
                          <a:spcPct val="0"/>
                        </a:spcAft>
                        <a:buClrTx/>
                        <a:buSzTx/>
                        <a:buFontTx/>
                        <a:buNone/>
                        <a:tabLst/>
                      </a:pPr>
                      <a:r>
                        <a:rPr kumimoji="1" lang="en-US" altLang="ko-KR" sz="1200" b="0" i="0" u="none" strike="noStrike" cap="none" normalizeH="0" baseline="0" smtClean="0">
                          <a:ln>
                            <a:noFill/>
                          </a:ln>
                          <a:solidFill>
                            <a:schemeClr val="tx1"/>
                          </a:solidFill>
                          <a:effectLst/>
                          <a:latin typeface="Arial" charset="0"/>
                          <a:ea typeface="굴림" charset="-127"/>
                        </a:rPr>
                        <a:t>Countermeasure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7175">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Can't turn on power.</a:t>
                      </a: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There is no image on monitor</a:t>
                      </a: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a:t>
                      </a: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a:t>
                      </a: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Only INFO OSD is on monitor and no image</a:t>
                      </a: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There is Video Loss message. </a:t>
                      </a: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Can't search with Client</a:t>
                      </a: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Program. </a:t>
                      </a: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●Motion Detection doesn't work </a:t>
                      </a: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well</a:t>
                      </a: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There are differences between Live screen and actual condition during remote monitoring</a:t>
                      </a: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Live doesn't work well in remote monitoring</a:t>
                      </a: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a:t>
                      </a:r>
                    </a:p>
                    <a:p>
                      <a:pPr marL="0" marR="0" lvl="0" indent="0" algn="l" defTabSz="914400" rtl="0" eaLnBrk="1" fontAlgn="ctr"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Is NVR connected to power supply cable? </a:t>
                      </a: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Are NVR and monitor turned on?</a:t>
                      </a: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Are cables of NVR connected?.</a:t>
                      </a: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Is camera turned on?</a:t>
                      </a:r>
                    </a:p>
                    <a:p>
                      <a:pPr marL="0" marR="0" lvl="0" indent="0" algn="l" defTabSz="914400" rtl="0" eaLnBrk="1" fontAlgn="ctr"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Are cables of NVR and monitor connected? </a:t>
                      </a: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Is connection between NVR and camera normal? </a:t>
                      </a: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Isn't another user using same IP?</a:t>
                      </a: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Isn't it too bright or too dark?</a:t>
                      </a: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Isn't camera installed too far away?</a:t>
                      </a: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a:t>
                      </a: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Is it set to True Color?</a:t>
                      </a:r>
                    </a:p>
                    <a:p>
                      <a:pPr marL="0" marR="0" lvl="0" indent="0" algn="l" defTabSz="914400" rtl="0" eaLnBrk="1" fontAlgn="ctr"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Are PC specifications and VGA Card specifications are appropriate?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Connect power cable</a:t>
                      </a: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Turn on power.</a:t>
                      </a:r>
                    </a:p>
                    <a:p>
                      <a:pPr marL="0" marR="0" lvl="0" indent="0" algn="l" defTabSz="914400" rtl="0" eaLnBrk="1" fontAlgn="ctr"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Connect NVR cable.</a:t>
                      </a: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Turn on camera.</a:t>
                      </a: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Connect cables of NVR and </a:t>
                      </a: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monitor. </a:t>
                      </a: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ctr"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Check whether NVR and camera are connected properly</a:t>
                      </a: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Use it after another use </a:t>
                      </a: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finishes using  it. If another user </a:t>
                      </a: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is searching NVR remotely with </a:t>
                      </a: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same IP, you can not  search.</a:t>
                      </a: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Increase Motion Detection sensitivity.</a:t>
                      </a: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Install camera closer.</a:t>
                      </a: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 Since it buffers Live images, </a:t>
                      </a: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there might be changes with </a:t>
                      </a: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dirty="0" smtClean="0">
                          <a:ln>
                            <a:noFill/>
                          </a:ln>
                          <a:solidFill>
                            <a:schemeClr val="tx1"/>
                          </a:solidFill>
                          <a:effectLst/>
                          <a:latin typeface="Arial" charset="0"/>
                          <a:ea typeface="굴림" charset="-127"/>
                        </a:rPr>
                        <a:t>actual condition. (1~2 sec) </a:t>
                      </a: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800" b="0" i="0" u="none" strike="noStrike" cap="none" normalizeH="0" baseline="0" dirty="0" smtClean="0">
                        <a:ln>
                          <a:noFill/>
                        </a:ln>
                        <a:solidFill>
                          <a:schemeClr val="tx1"/>
                        </a:solidFill>
                        <a:effectLst/>
                        <a:latin typeface="Arial" charset="0"/>
                        <a:ea typeface="굴림" charset="-127"/>
                      </a:endParaRPr>
                    </a:p>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800" b="0" i="0" u="none" strike="noStrike" cap="none" normalizeH="0" baseline="0" smtClean="0">
                          <a:ln>
                            <a:noFill/>
                          </a:ln>
                          <a:solidFill>
                            <a:schemeClr val="tx1"/>
                          </a:solidFill>
                          <a:effectLst/>
                          <a:latin typeface="Arial" charset="0"/>
                          <a:ea typeface="굴림" charset="-127"/>
                        </a:rPr>
                        <a:t>● Upgrade the VGA card to the latest driver.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62836" name="Text Box 20"/>
          <p:cNvSpPr txBox="1">
            <a:spLocks noChangeArrowheads="1"/>
          </p:cNvSpPr>
          <p:nvPr/>
        </p:nvSpPr>
        <p:spPr bwMode="auto">
          <a:xfrm>
            <a:off x="4176713" y="482600"/>
            <a:ext cx="1684337"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Trouble Shooting</a:t>
            </a:r>
          </a:p>
        </p:txBody>
      </p:sp>
    </p:spTree>
    <p:extLst>
      <p:ext uri="{BB962C8B-B14F-4D97-AF65-F5344CB8AC3E}">
        <p14:creationId xmlns:p14="http://schemas.microsoft.com/office/powerpoint/2010/main" val="12062700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7"/>
          <p:cNvPicPr>
            <a:picLocks noChangeAspect="1"/>
          </p:cNvPicPr>
          <p:nvPr/>
        </p:nvPicPr>
        <p:blipFill>
          <a:blip r:embed="rId2"/>
          <a:stretch>
            <a:fillRect/>
          </a:stretch>
        </p:blipFill>
        <p:spPr>
          <a:xfrm>
            <a:off x="675663" y="2057457"/>
            <a:ext cx="5263688" cy="603504"/>
          </a:xfrm>
          <a:prstGeom prst="rect">
            <a:avLst/>
          </a:prstGeom>
        </p:spPr>
      </p:pic>
      <p:sp>
        <p:nvSpPr>
          <p:cNvPr id="19" name="슬라이드 번호 개체 틀 1"/>
          <p:cNvSpPr>
            <a:spLocks noGrp="1"/>
          </p:cNvSpPr>
          <p:nvPr>
            <p:ph type="sldNum" sz="quarter" idx="10"/>
          </p:nvPr>
        </p:nvSpPr>
        <p:spPr>
          <a:xfrm>
            <a:off x="720725" y="8726488"/>
            <a:ext cx="5111750" cy="179387"/>
          </a:xfrm>
        </p:spPr>
        <p:txBody>
          <a:bodyPr/>
          <a:lstStyle/>
          <a:p>
            <a:fld id="{70D66EC1-2B59-45C0-9563-A52910D68ED3}" type="slidenum">
              <a:rPr lang="en-US" altLang="ko-KR"/>
              <a:pPr/>
              <a:t>9</a:t>
            </a:fld>
            <a:endParaRPr lang="en-US" altLang="ko-KR"/>
          </a:p>
        </p:txBody>
      </p:sp>
      <p:sp>
        <p:nvSpPr>
          <p:cNvPr id="21" name="Text Box 79"/>
          <p:cNvSpPr txBox="1">
            <a:spLocks noChangeArrowheads="1"/>
          </p:cNvSpPr>
          <p:nvPr/>
        </p:nvSpPr>
        <p:spPr bwMode="auto">
          <a:xfrm>
            <a:off x="-1721847" y="1459703"/>
            <a:ext cx="1331912" cy="260350"/>
          </a:xfrm>
          <a:prstGeom prst="rect">
            <a:avLst/>
          </a:prstGeom>
          <a:noFill/>
          <a:ln w="9525">
            <a:noFill/>
            <a:miter lim="800000"/>
            <a:headEnd/>
            <a:tailEnd/>
          </a:ln>
          <a:effectLst/>
        </p:spPr>
        <p:txBody>
          <a:bodyPr>
            <a:spAutoFit/>
          </a:bodyPr>
          <a:lstStyle/>
          <a:p>
            <a:pPr>
              <a:spcBef>
                <a:spcPct val="50000"/>
              </a:spcBef>
            </a:pPr>
            <a:endParaRPr lang="en-US" altLang="ko-KR" b="1" dirty="0">
              <a:solidFill>
                <a:schemeClr val="tx1"/>
              </a:solidFill>
              <a:ea typeface="돋움" pitchFamily="50" charset="-127"/>
            </a:endParaRPr>
          </a:p>
        </p:txBody>
      </p:sp>
      <p:sp>
        <p:nvSpPr>
          <p:cNvPr id="22" name="Text Box 1218"/>
          <p:cNvSpPr txBox="1">
            <a:spLocks noChangeArrowheads="1"/>
          </p:cNvSpPr>
          <p:nvPr/>
        </p:nvSpPr>
        <p:spPr bwMode="auto">
          <a:xfrm>
            <a:off x="2808288" y="482600"/>
            <a:ext cx="3052762" cy="228600"/>
          </a:xfrm>
          <a:prstGeom prst="rect">
            <a:avLst/>
          </a:prstGeom>
          <a:noFill/>
          <a:ln w="9525" algn="ctr">
            <a:noFill/>
            <a:miter lim="800000"/>
            <a:headEnd/>
            <a:tailEnd/>
          </a:ln>
          <a:effectLst/>
        </p:spPr>
        <p:txBody>
          <a:bodyPr>
            <a:spAutoFit/>
          </a:bodyPr>
          <a:lstStyle/>
          <a:p>
            <a:pPr algn="r">
              <a:spcBef>
                <a:spcPct val="50000"/>
              </a:spcBef>
            </a:pPr>
            <a:r>
              <a:rPr lang="en-US" altLang="ko-KR" sz="900" b="1" dirty="0">
                <a:solidFill>
                  <a:schemeClr val="tx1"/>
                </a:solidFill>
                <a:latin typeface="Arial" charset="0"/>
                <a:ea typeface="휴먼옛체" pitchFamily="18" charset="-127"/>
              </a:rPr>
              <a:t>CH 1  Product Introduction</a:t>
            </a:r>
          </a:p>
        </p:txBody>
      </p:sp>
      <p:sp>
        <p:nvSpPr>
          <p:cNvPr id="23" name="Text Box 1192"/>
          <p:cNvSpPr txBox="1">
            <a:spLocks noChangeArrowheads="1"/>
          </p:cNvSpPr>
          <p:nvPr/>
        </p:nvSpPr>
        <p:spPr bwMode="auto">
          <a:xfrm>
            <a:off x="764178" y="3543491"/>
            <a:ext cx="5040312" cy="3816429"/>
          </a:xfrm>
          <a:prstGeom prst="rect">
            <a:avLst/>
          </a:prstGeom>
          <a:noFill/>
          <a:ln w="9525">
            <a:noFill/>
            <a:miter lim="800000"/>
            <a:headEnd/>
            <a:tailEnd/>
          </a:ln>
          <a:effectLst/>
        </p:spPr>
        <p:txBody>
          <a:bodyPr wrap="square">
            <a:spAutoFit/>
          </a:bodyPr>
          <a:lstStyle/>
          <a:p>
            <a:r>
              <a:rPr lang="en-US" altLang="ko-KR" sz="1050" b="1" dirty="0">
                <a:solidFill>
                  <a:schemeClr val="tx1"/>
                </a:solidFill>
                <a:latin typeface="Arial" panose="020B0604020202020204" pitchFamily="34" charset="0"/>
                <a:cs typeface="Arial" panose="020B0604020202020204" pitchFamily="34" charset="0"/>
              </a:rPr>
              <a:t>1. USB  </a:t>
            </a:r>
            <a:r>
              <a:rPr lang="en-US" altLang="ko-KR" sz="1050" dirty="0" smtClean="0">
                <a:solidFill>
                  <a:schemeClr val="tx1"/>
                </a:solidFill>
                <a:latin typeface="Arial" panose="020B0604020202020204" pitchFamily="34" charset="0"/>
                <a:cs typeface="Arial" panose="020B0604020202020204" pitchFamily="34" charset="0"/>
              </a:rPr>
              <a:t>: </a:t>
            </a:r>
            <a:r>
              <a:rPr lang="en-US" altLang="ko-KR" sz="1050" dirty="0">
                <a:solidFill>
                  <a:schemeClr val="tx1"/>
                </a:solidFill>
                <a:latin typeface="Arial" panose="020B0604020202020204" pitchFamily="34" charset="0"/>
                <a:cs typeface="Arial" panose="020B0604020202020204" pitchFamily="34" charset="0"/>
              </a:rPr>
              <a:t>These USB ports are for mouse and USB devices. You should </a:t>
            </a:r>
          </a:p>
          <a:p>
            <a:r>
              <a:rPr lang="en-US" altLang="ko-KR" sz="1050" dirty="0">
                <a:solidFill>
                  <a:schemeClr val="tx1"/>
                </a:solidFill>
                <a:latin typeface="Arial" panose="020B0604020202020204" pitchFamily="34" charset="0"/>
                <a:cs typeface="Arial" panose="020B0604020202020204" pitchFamily="34" charset="0"/>
              </a:rPr>
              <a:t>                </a:t>
            </a:r>
            <a:r>
              <a:rPr lang="en-US" altLang="ko-KR" sz="1050" dirty="0" smtClean="0">
                <a:solidFill>
                  <a:schemeClr val="tx1"/>
                </a:solidFill>
                <a:latin typeface="Arial" panose="020B0604020202020204" pitchFamily="34" charset="0"/>
                <a:cs typeface="Arial" panose="020B0604020202020204" pitchFamily="34" charset="0"/>
              </a:rPr>
              <a:t>connect </a:t>
            </a:r>
            <a:r>
              <a:rPr lang="en-US" altLang="ko-KR" sz="1050" dirty="0">
                <a:solidFill>
                  <a:schemeClr val="tx1"/>
                </a:solidFill>
                <a:latin typeface="Arial" panose="020B0604020202020204" pitchFamily="34" charset="0"/>
                <a:cs typeface="Arial" panose="020B0604020202020204" pitchFamily="34" charset="0"/>
              </a:rPr>
              <a:t>correctly the USB devices and mouse as picture directed.</a:t>
            </a:r>
          </a:p>
          <a:p>
            <a:r>
              <a:rPr lang="en-US" altLang="ko-KR" sz="1050" b="1" dirty="0" smtClean="0">
                <a:solidFill>
                  <a:schemeClr val="tx1"/>
                </a:solidFill>
                <a:latin typeface="Arial" panose="020B0604020202020204" pitchFamily="34" charset="0"/>
                <a:cs typeface="Arial" panose="020B0604020202020204" pitchFamily="34" charset="0"/>
              </a:rPr>
              <a:t>2</a:t>
            </a:r>
            <a:r>
              <a:rPr lang="en-US" altLang="ko-KR" sz="1050" b="1" dirty="0">
                <a:solidFill>
                  <a:schemeClr val="tx1"/>
                </a:solidFill>
                <a:latin typeface="Arial" panose="020B0604020202020204" pitchFamily="34" charset="0"/>
                <a:cs typeface="Arial" panose="020B0604020202020204" pitchFamily="34" charset="0"/>
              </a:rPr>
              <a:t>. Status lamps</a:t>
            </a:r>
          </a:p>
          <a:p>
            <a:r>
              <a:rPr lang="en-US" altLang="ko-KR" sz="1050" dirty="0" smtClean="0">
                <a:solidFill>
                  <a:schemeClr val="tx1"/>
                </a:solidFill>
                <a:latin typeface="Arial" panose="020B0604020202020204" pitchFamily="34" charset="0"/>
                <a:cs typeface="Arial" panose="020B0604020202020204" pitchFamily="34" charset="0"/>
              </a:rPr>
              <a:t>    </a:t>
            </a:r>
            <a:r>
              <a:rPr lang="en-US" altLang="ko-KR" sz="1050" dirty="0">
                <a:solidFill>
                  <a:schemeClr val="tx1"/>
                </a:solidFill>
                <a:latin typeface="Arial" panose="020B0604020202020204" pitchFamily="34" charset="0"/>
                <a:cs typeface="Arial" panose="020B0604020202020204" pitchFamily="34" charset="0"/>
              </a:rPr>
              <a:t>POWER : Blue color back light. Power indicator.</a:t>
            </a:r>
          </a:p>
          <a:p>
            <a:r>
              <a:rPr lang="en-US" altLang="ko-KR" sz="1050" dirty="0">
                <a:solidFill>
                  <a:schemeClr val="tx1"/>
                </a:solidFill>
                <a:latin typeface="Arial" panose="020B0604020202020204" pitchFamily="34" charset="0"/>
                <a:cs typeface="Arial" panose="020B0604020202020204" pitchFamily="34" charset="0"/>
              </a:rPr>
              <a:t>    RECORD : Red. Indicate the recording.</a:t>
            </a:r>
          </a:p>
          <a:p>
            <a:r>
              <a:rPr lang="en-US" altLang="ko-KR" sz="1050" dirty="0">
                <a:solidFill>
                  <a:schemeClr val="tx1"/>
                </a:solidFill>
                <a:latin typeface="Arial" panose="020B0604020202020204" pitchFamily="34" charset="0"/>
                <a:cs typeface="Arial" panose="020B0604020202020204" pitchFamily="34" charset="0"/>
              </a:rPr>
              <a:t>    NETWORK : Green. Lit on connecting the </a:t>
            </a:r>
            <a:r>
              <a:rPr lang="en-US" altLang="ko-KR" sz="1050" dirty="0" smtClean="0">
                <a:solidFill>
                  <a:schemeClr val="tx1"/>
                </a:solidFill>
                <a:latin typeface="Arial" panose="020B0604020202020204" pitchFamily="34" charset="0"/>
                <a:cs typeface="Arial" panose="020B0604020202020204" pitchFamily="34" charset="0"/>
              </a:rPr>
              <a:t>network</a:t>
            </a:r>
          </a:p>
          <a:p>
            <a:r>
              <a:rPr lang="en-US" altLang="ko-KR" sz="1050" dirty="0">
                <a:solidFill>
                  <a:srgbClr val="C00000"/>
                </a:solidFill>
                <a:latin typeface="Arial" panose="020B0604020202020204" pitchFamily="34" charset="0"/>
                <a:cs typeface="Arial" panose="020B0604020202020204" pitchFamily="34" charset="0"/>
              </a:rPr>
              <a:t>Red and green flashing alternately after </a:t>
            </a:r>
            <a:r>
              <a:rPr lang="en-US" altLang="ko-KR" sz="1050" dirty="0" smtClean="0">
                <a:solidFill>
                  <a:srgbClr val="C00000"/>
                </a:solidFill>
                <a:latin typeface="Arial" panose="020B0604020202020204" pitchFamily="34" charset="0"/>
                <a:cs typeface="Arial" panose="020B0604020202020204" pitchFamily="34" charset="0"/>
              </a:rPr>
              <a:t>boot</a:t>
            </a:r>
          </a:p>
          <a:p>
            <a:r>
              <a:rPr lang="en-US" altLang="ko-KR" sz="1050" dirty="0" smtClean="0">
                <a:solidFill>
                  <a:srgbClr val="C00000"/>
                </a:solidFill>
                <a:latin typeface="Arial" panose="020B0604020202020204" pitchFamily="34" charset="0"/>
                <a:cs typeface="Arial" panose="020B0604020202020204" pitchFamily="34" charset="0"/>
              </a:rPr>
              <a:t> </a:t>
            </a:r>
            <a:r>
              <a:rPr lang="en-US" altLang="ko-KR" sz="1050" dirty="0">
                <a:solidFill>
                  <a:srgbClr val="C00000"/>
                </a:solidFill>
                <a:latin typeface="Arial" panose="020B0604020202020204" pitchFamily="34" charset="0"/>
                <a:cs typeface="Arial" panose="020B0604020202020204" pitchFamily="34" charset="0"/>
              </a:rPr>
              <a:t>– Hard disk is not recognized or formatted.</a:t>
            </a:r>
            <a:br>
              <a:rPr lang="en-US" altLang="ko-KR" sz="1050" dirty="0">
                <a:solidFill>
                  <a:srgbClr val="C00000"/>
                </a:solidFill>
                <a:latin typeface="Arial" panose="020B0604020202020204" pitchFamily="34" charset="0"/>
                <a:cs typeface="Arial" panose="020B0604020202020204" pitchFamily="34" charset="0"/>
              </a:rPr>
            </a:br>
            <a:r>
              <a:rPr lang="en-US" altLang="ko-KR" sz="1050" dirty="0">
                <a:solidFill>
                  <a:srgbClr val="C00000"/>
                </a:solidFill>
                <a:latin typeface="Arial" panose="020B0604020202020204" pitchFamily="34" charset="0"/>
                <a:cs typeface="Arial" panose="020B0604020202020204" pitchFamily="34" charset="0"/>
              </a:rPr>
              <a:t>Red and green flashing simultaneously without </a:t>
            </a:r>
            <a:r>
              <a:rPr lang="en-US" altLang="ko-KR" sz="1050" dirty="0" smtClean="0">
                <a:solidFill>
                  <a:srgbClr val="C00000"/>
                </a:solidFill>
                <a:latin typeface="Arial" panose="020B0604020202020204" pitchFamily="34" charset="0"/>
                <a:cs typeface="Arial" panose="020B0604020202020204" pitchFamily="34" charset="0"/>
              </a:rPr>
              <a:t>booting</a:t>
            </a:r>
          </a:p>
          <a:p>
            <a:r>
              <a:rPr lang="en-US" altLang="ko-KR" sz="1050" dirty="0" smtClean="0">
                <a:solidFill>
                  <a:srgbClr val="C00000"/>
                </a:solidFill>
                <a:latin typeface="Arial" panose="020B0604020202020204" pitchFamily="34" charset="0"/>
                <a:cs typeface="Arial" panose="020B0604020202020204" pitchFamily="34" charset="0"/>
              </a:rPr>
              <a:t> </a:t>
            </a:r>
            <a:r>
              <a:rPr lang="en-US" altLang="ko-KR" sz="1050" dirty="0">
                <a:solidFill>
                  <a:srgbClr val="C00000"/>
                </a:solidFill>
                <a:latin typeface="Arial" panose="020B0604020202020204" pitchFamily="34" charset="0"/>
                <a:cs typeface="Arial" panose="020B0604020202020204" pitchFamily="34" charset="0"/>
              </a:rPr>
              <a:t>– please contact service center.</a:t>
            </a:r>
            <a:endParaRPr lang="en-US" altLang="ko-KR" sz="1050" dirty="0" smtClean="0">
              <a:solidFill>
                <a:srgbClr val="C00000"/>
              </a:solidFill>
              <a:latin typeface="Arial" panose="020B0604020202020204" pitchFamily="34" charset="0"/>
              <a:cs typeface="Arial" panose="020B0604020202020204" pitchFamily="34" charset="0"/>
            </a:endParaRPr>
          </a:p>
          <a:p>
            <a:endParaRPr lang="en-US" altLang="ko-KR" sz="1050" dirty="0">
              <a:solidFill>
                <a:srgbClr val="C00000"/>
              </a:solidFill>
              <a:latin typeface="Arial" panose="020B0604020202020204" pitchFamily="34" charset="0"/>
              <a:cs typeface="Arial" panose="020B0604020202020204" pitchFamily="34" charset="0"/>
            </a:endParaRPr>
          </a:p>
          <a:p>
            <a:r>
              <a:rPr lang="en-US" altLang="ko-KR" sz="1050" b="1" dirty="0">
                <a:solidFill>
                  <a:schemeClr val="tx1"/>
                </a:solidFill>
                <a:latin typeface="Arial" panose="020B0604020202020204" pitchFamily="34" charset="0"/>
                <a:cs typeface="Arial" panose="020B0604020202020204" pitchFamily="34" charset="0"/>
              </a:rPr>
              <a:t>3</a:t>
            </a:r>
            <a:r>
              <a:rPr lang="en-US" altLang="ko-KR" sz="1050" b="1" dirty="0" smtClean="0">
                <a:solidFill>
                  <a:schemeClr val="tx1"/>
                </a:solidFill>
                <a:latin typeface="Arial" panose="020B0604020202020204" pitchFamily="34" charset="0"/>
                <a:cs typeface="Arial" panose="020B0604020202020204" pitchFamily="34" charset="0"/>
              </a:rPr>
              <a:t>. IR RECEIVER :  </a:t>
            </a:r>
            <a:r>
              <a:rPr lang="en-US" altLang="ko-KR" sz="1050" dirty="0" smtClean="0">
                <a:solidFill>
                  <a:schemeClr val="tx1"/>
                </a:solidFill>
                <a:latin typeface="Arial" panose="020B0604020202020204" pitchFamily="34" charset="0"/>
                <a:cs typeface="Arial" panose="020B0604020202020204" pitchFamily="34" charset="0"/>
              </a:rPr>
              <a:t>It is for remote controller.</a:t>
            </a:r>
          </a:p>
          <a:p>
            <a:endParaRPr lang="en-US" altLang="ko-KR" sz="1050" dirty="0" smtClean="0">
              <a:solidFill>
                <a:schemeClr val="tx1"/>
              </a:solidFill>
              <a:latin typeface="Arial" panose="020B0604020202020204" pitchFamily="34" charset="0"/>
              <a:cs typeface="Arial" panose="020B0604020202020204" pitchFamily="34" charset="0"/>
            </a:endParaRPr>
          </a:p>
          <a:p>
            <a:r>
              <a:rPr lang="en-US" altLang="ko-KR" sz="1050" b="1" dirty="0" smtClean="0">
                <a:solidFill>
                  <a:schemeClr val="tx1"/>
                </a:solidFill>
                <a:latin typeface="Arial" panose="020B0604020202020204" pitchFamily="34" charset="0"/>
                <a:cs typeface="Arial" panose="020B0604020202020204" pitchFamily="34" charset="0"/>
              </a:rPr>
              <a:t>4. </a:t>
            </a:r>
            <a:r>
              <a:rPr lang="en-US" altLang="ko-KR" sz="1050" b="1" dirty="0">
                <a:solidFill>
                  <a:schemeClr val="tx1"/>
                </a:solidFill>
                <a:latin typeface="Arial" panose="020B0604020202020204" pitchFamily="34" charset="0"/>
                <a:cs typeface="Arial" panose="020B0604020202020204" pitchFamily="34" charset="0"/>
              </a:rPr>
              <a:t>Number buttons</a:t>
            </a:r>
            <a:r>
              <a:rPr lang="en-US" altLang="ko-KR" sz="1050" dirty="0">
                <a:solidFill>
                  <a:schemeClr val="tx1"/>
                </a:solidFill>
                <a:latin typeface="Arial" panose="020B0604020202020204" pitchFamily="34" charset="0"/>
                <a:cs typeface="Arial" panose="020B0604020202020204" pitchFamily="34" charset="0"/>
              </a:rPr>
              <a:t> : If you press this button, it will be changed to full screen in live viewing or playback  If you want to go to 16ch, push the 0 and 6. </a:t>
            </a:r>
          </a:p>
          <a:p>
            <a:r>
              <a:rPr lang="en-US" altLang="ko-KR" sz="1050" dirty="0">
                <a:solidFill>
                  <a:schemeClr val="tx1"/>
                </a:solidFill>
                <a:latin typeface="Arial" panose="020B0604020202020204" pitchFamily="34" charset="0"/>
                <a:cs typeface="Arial" panose="020B0604020202020204" pitchFamily="34" charset="0"/>
              </a:rPr>
              <a:t>    (※ In menu and password setting, it is automatically converted to number buttons)</a:t>
            </a:r>
          </a:p>
          <a:p>
            <a:endParaRPr lang="en-US" altLang="ko-KR" sz="1050" dirty="0">
              <a:solidFill>
                <a:schemeClr val="tx1"/>
              </a:solidFill>
              <a:latin typeface="Arial" panose="020B0604020202020204" pitchFamily="34" charset="0"/>
              <a:cs typeface="Arial" panose="020B0604020202020204" pitchFamily="34" charset="0"/>
            </a:endParaRPr>
          </a:p>
          <a:p>
            <a:r>
              <a:rPr lang="en-US" altLang="ko-KR" sz="1050" b="1" dirty="0">
                <a:solidFill>
                  <a:schemeClr val="tx1"/>
                </a:solidFill>
                <a:latin typeface="Arial" panose="020B0604020202020204" pitchFamily="34" charset="0"/>
                <a:cs typeface="Arial" panose="020B0604020202020204" pitchFamily="34" charset="0"/>
              </a:rPr>
              <a:t>5</a:t>
            </a:r>
            <a:r>
              <a:rPr lang="en-US" altLang="ko-KR" sz="1050" b="1" dirty="0" smtClean="0">
                <a:solidFill>
                  <a:schemeClr val="tx1"/>
                </a:solidFill>
                <a:latin typeface="Arial" panose="020B0604020202020204" pitchFamily="34" charset="0"/>
                <a:cs typeface="Arial" panose="020B0604020202020204" pitchFamily="34" charset="0"/>
              </a:rPr>
              <a:t>. </a:t>
            </a:r>
            <a:r>
              <a:rPr lang="en-US" altLang="ko-KR" sz="1050" b="1" dirty="0">
                <a:solidFill>
                  <a:schemeClr val="tx1"/>
                </a:solidFill>
                <a:latin typeface="Arial" panose="020B0604020202020204" pitchFamily="34" charset="0"/>
                <a:cs typeface="Arial" panose="020B0604020202020204" pitchFamily="34" charset="0"/>
              </a:rPr>
              <a:t>Function keys</a:t>
            </a:r>
          </a:p>
          <a:p>
            <a:r>
              <a:rPr lang="en-US" altLang="ko-KR" sz="1050" dirty="0">
                <a:solidFill>
                  <a:schemeClr val="tx1"/>
                </a:solidFill>
                <a:latin typeface="Arial" panose="020B0604020202020204" pitchFamily="34" charset="0"/>
                <a:cs typeface="Arial" panose="020B0604020202020204" pitchFamily="34" charset="0"/>
              </a:rPr>
              <a:t> 1) MENU : It will move to the setup screen from the live mode.</a:t>
            </a:r>
          </a:p>
          <a:p>
            <a:r>
              <a:rPr lang="en-US" altLang="ko-KR" sz="1050" dirty="0">
                <a:solidFill>
                  <a:schemeClr val="tx1"/>
                </a:solidFill>
                <a:latin typeface="Arial" panose="020B0604020202020204" pitchFamily="34" charset="0"/>
                <a:cs typeface="Arial" panose="020B0604020202020204" pitchFamily="34" charset="0"/>
              </a:rPr>
              <a:t> 2) SEARCH : It will change to the playback mode from the live mode.</a:t>
            </a:r>
          </a:p>
          <a:p>
            <a:r>
              <a:rPr lang="en-US" altLang="ko-KR" sz="1050" dirty="0">
                <a:solidFill>
                  <a:schemeClr val="tx1"/>
                </a:solidFill>
                <a:latin typeface="Arial" panose="020B0604020202020204" pitchFamily="34" charset="0"/>
                <a:cs typeface="Arial" panose="020B0604020202020204" pitchFamily="34" charset="0"/>
              </a:rPr>
              <a:t> 3) BACKUP : It will move to the backup screen from the live or play mode.</a:t>
            </a:r>
          </a:p>
          <a:p>
            <a:endParaRPr lang="en-US" altLang="ko-KR" b="1" dirty="0">
              <a:solidFill>
                <a:schemeClr val="tx1"/>
              </a:solidFill>
              <a:cs typeface="Times New Roman" panose="02020603050405020304" pitchFamily="18" charset="0"/>
            </a:endParaRPr>
          </a:p>
        </p:txBody>
      </p:sp>
      <p:sp>
        <p:nvSpPr>
          <p:cNvPr id="24" name="Text Box 1259"/>
          <p:cNvSpPr txBox="1">
            <a:spLocks noChangeArrowheads="1"/>
          </p:cNvSpPr>
          <p:nvPr/>
        </p:nvSpPr>
        <p:spPr bwMode="auto">
          <a:xfrm>
            <a:off x="901727" y="1615883"/>
            <a:ext cx="1214438" cy="230832"/>
          </a:xfrm>
          <a:prstGeom prst="rect">
            <a:avLst/>
          </a:prstGeom>
          <a:noFill/>
          <a:ln w="9525" algn="ctr">
            <a:noFill/>
            <a:miter lim="800000"/>
            <a:headEnd/>
            <a:tailEnd/>
          </a:ln>
        </p:spPr>
        <p:txBody>
          <a:bodyPr>
            <a:spAutoFit/>
          </a:bodyPr>
          <a:lstStyle/>
          <a:p>
            <a:pPr>
              <a:spcBef>
                <a:spcPct val="50000"/>
              </a:spcBef>
            </a:pPr>
            <a:r>
              <a:rPr lang="en-US" altLang="ko-KR" sz="900" b="1" dirty="0">
                <a:solidFill>
                  <a:schemeClr val="tx1"/>
                </a:solidFill>
                <a:latin typeface="Arial" charset="0"/>
              </a:rPr>
              <a:t>3</a:t>
            </a:r>
            <a:r>
              <a:rPr lang="en-US" altLang="ko-KR" sz="900" b="1" dirty="0" smtClean="0">
                <a:solidFill>
                  <a:schemeClr val="tx1"/>
                </a:solidFill>
                <a:latin typeface="Arial" charset="0"/>
              </a:rPr>
              <a:t>. IR RECEIVER</a:t>
            </a:r>
            <a:endParaRPr lang="en-US" altLang="ko-KR" sz="900" b="1" dirty="0">
              <a:solidFill>
                <a:schemeClr val="tx1"/>
              </a:solidFill>
              <a:latin typeface="Arial" charset="0"/>
            </a:endParaRPr>
          </a:p>
        </p:txBody>
      </p:sp>
      <p:sp>
        <p:nvSpPr>
          <p:cNvPr id="25" name="Text Box 1260"/>
          <p:cNvSpPr txBox="1">
            <a:spLocks noChangeArrowheads="1"/>
          </p:cNvSpPr>
          <p:nvPr/>
        </p:nvSpPr>
        <p:spPr bwMode="auto">
          <a:xfrm>
            <a:off x="5296533" y="3012517"/>
            <a:ext cx="674687" cy="230188"/>
          </a:xfrm>
          <a:prstGeom prst="rect">
            <a:avLst/>
          </a:prstGeom>
          <a:noFill/>
          <a:ln w="9525" algn="ctr">
            <a:noFill/>
            <a:miter lim="800000"/>
            <a:headEnd/>
            <a:tailEnd/>
          </a:ln>
        </p:spPr>
        <p:txBody>
          <a:bodyPr>
            <a:spAutoFit/>
          </a:bodyPr>
          <a:lstStyle/>
          <a:p>
            <a:pPr>
              <a:spcBef>
                <a:spcPct val="50000"/>
              </a:spcBef>
            </a:pPr>
            <a:r>
              <a:rPr lang="en-US" altLang="ko-KR" sz="900" b="1" dirty="0">
                <a:solidFill>
                  <a:schemeClr val="tx1"/>
                </a:solidFill>
                <a:latin typeface="Arial" charset="0"/>
              </a:rPr>
              <a:t>1</a:t>
            </a:r>
            <a:r>
              <a:rPr lang="en-US" altLang="ko-KR" sz="900" b="1" dirty="0" smtClean="0">
                <a:solidFill>
                  <a:schemeClr val="tx1"/>
                </a:solidFill>
                <a:latin typeface="Arial" charset="0"/>
              </a:rPr>
              <a:t>. </a:t>
            </a:r>
            <a:r>
              <a:rPr lang="en-US" altLang="ko-KR" sz="900" b="1" dirty="0">
                <a:solidFill>
                  <a:schemeClr val="tx1"/>
                </a:solidFill>
                <a:latin typeface="Arial" charset="0"/>
              </a:rPr>
              <a:t>USB</a:t>
            </a:r>
          </a:p>
        </p:txBody>
      </p:sp>
      <p:sp>
        <p:nvSpPr>
          <p:cNvPr id="26" name="Text Box 1261"/>
          <p:cNvSpPr txBox="1">
            <a:spLocks noChangeArrowheads="1"/>
          </p:cNvSpPr>
          <p:nvPr/>
        </p:nvSpPr>
        <p:spPr bwMode="auto">
          <a:xfrm>
            <a:off x="654917" y="2979284"/>
            <a:ext cx="1312069" cy="230832"/>
          </a:xfrm>
          <a:prstGeom prst="rect">
            <a:avLst/>
          </a:prstGeom>
          <a:noFill/>
          <a:ln w="9525" algn="ctr">
            <a:noFill/>
            <a:miter lim="800000"/>
            <a:headEnd/>
            <a:tailEnd/>
          </a:ln>
        </p:spPr>
        <p:txBody>
          <a:bodyPr wrap="square">
            <a:spAutoFit/>
          </a:bodyPr>
          <a:lstStyle/>
          <a:p>
            <a:pPr>
              <a:spcBef>
                <a:spcPct val="50000"/>
              </a:spcBef>
            </a:pPr>
            <a:r>
              <a:rPr lang="en-US" altLang="ko-KR" sz="900" b="1" dirty="0">
                <a:solidFill>
                  <a:schemeClr val="tx1"/>
                </a:solidFill>
                <a:latin typeface="Arial" charset="0"/>
              </a:rPr>
              <a:t>2</a:t>
            </a:r>
            <a:r>
              <a:rPr lang="en-US" altLang="ko-KR" sz="900" b="1" dirty="0" smtClean="0">
                <a:solidFill>
                  <a:schemeClr val="tx1"/>
                </a:solidFill>
                <a:latin typeface="Arial" charset="0"/>
              </a:rPr>
              <a:t>. </a:t>
            </a:r>
            <a:r>
              <a:rPr lang="en-US" altLang="ko-KR" sz="900" b="1" dirty="0">
                <a:solidFill>
                  <a:schemeClr val="tx1"/>
                </a:solidFill>
                <a:latin typeface="Arial" charset="0"/>
              </a:rPr>
              <a:t>STATUS RAMPS</a:t>
            </a:r>
          </a:p>
        </p:txBody>
      </p:sp>
      <p:sp>
        <p:nvSpPr>
          <p:cNvPr id="36" name="Line 1256"/>
          <p:cNvSpPr>
            <a:spLocks noChangeShapeType="1"/>
          </p:cNvSpPr>
          <p:nvPr/>
        </p:nvSpPr>
        <p:spPr bwMode="auto">
          <a:xfrm flipH="1" flipV="1">
            <a:off x="1239994" y="2636343"/>
            <a:ext cx="0" cy="356278"/>
          </a:xfrm>
          <a:prstGeom prst="line">
            <a:avLst/>
          </a:prstGeom>
          <a:noFill/>
          <a:ln w="25400">
            <a:solidFill>
              <a:srgbClr val="FF0000"/>
            </a:solidFill>
            <a:round/>
            <a:headEnd/>
            <a:tailEnd type="triangle" w="med" len="med"/>
          </a:ln>
        </p:spPr>
        <p:txBody>
          <a:bodyPr wrap="square">
            <a:spAutoFit/>
          </a:bodyPr>
          <a:lstStyle/>
          <a:p>
            <a:endParaRPr lang="ko-KR" altLang="en-US"/>
          </a:p>
        </p:txBody>
      </p:sp>
      <p:sp>
        <p:nvSpPr>
          <p:cNvPr id="38" name="직사각형 37"/>
          <p:cNvSpPr/>
          <p:nvPr/>
        </p:nvSpPr>
        <p:spPr>
          <a:xfrm>
            <a:off x="812631" y="1065740"/>
            <a:ext cx="1226618" cy="261610"/>
          </a:xfrm>
          <a:prstGeom prst="rect">
            <a:avLst/>
          </a:prstGeom>
        </p:spPr>
        <p:txBody>
          <a:bodyPr wrap="none">
            <a:spAutoFit/>
          </a:bodyPr>
          <a:lstStyle/>
          <a:p>
            <a:pPr>
              <a:spcBef>
                <a:spcPct val="50000"/>
              </a:spcBef>
            </a:pPr>
            <a:r>
              <a:rPr lang="en-US" altLang="ko-KR" b="1" dirty="0" smtClean="0">
                <a:solidFill>
                  <a:schemeClr val="tx1"/>
                </a:solidFill>
                <a:latin typeface="Lucida Sans" panose="020B0602030504020204" pitchFamily="34" charset="0"/>
                <a:ea typeface="돋움" pitchFamily="50" charset="-127"/>
              </a:rPr>
              <a:t>&lt;</a:t>
            </a:r>
            <a:r>
              <a:rPr lang="en-US" altLang="ko-KR" b="1" dirty="0" err="1">
                <a:solidFill>
                  <a:schemeClr val="tx1"/>
                </a:solidFill>
                <a:latin typeface="Lucida Sans" panose="020B0602030504020204" pitchFamily="34" charset="0"/>
                <a:ea typeface="돋움" pitchFamily="50" charset="-127"/>
              </a:rPr>
              <a:t>i</a:t>
            </a:r>
            <a:r>
              <a:rPr lang="en-US" altLang="ko-KR" b="1" dirty="0" err="1" smtClean="0">
                <a:solidFill>
                  <a:schemeClr val="tx1"/>
                </a:solidFill>
                <a:latin typeface="Lucida Sans" panose="020B0602030504020204" pitchFamily="34" charset="0"/>
                <a:ea typeface="돋움" pitchFamily="50" charset="-127"/>
              </a:rPr>
              <a:t>N</a:t>
            </a:r>
            <a:r>
              <a:rPr lang="en-US" altLang="ko-KR" b="1" dirty="0" smtClean="0">
                <a:solidFill>
                  <a:schemeClr val="tx1"/>
                </a:solidFill>
                <a:latin typeface="Lucida Sans" panose="020B0602030504020204" pitchFamily="34" charset="0"/>
                <a:ea typeface="돋움" pitchFamily="50" charset="-127"/>
              </a:rPr>
              <a:t>-LITE 16W&gt;</a:t>
            </a:r>
            <a:endParaRPr lang="en-US" altLang="ko-KR" b="1" dirty="0">
              <a:solidFill>
                <a:schemeClr val="tx1"/>
              </a:solidFill>
              <a:latin typeface="Lucida Sans" panose="020B0602030504020204" pitchFamily="34" charset="0"/>
              <a:ea typeface="돋움" pitchFamily="50" charset="-127"/>
            </a:endParaRPr>
          </a:p>
        </p:txBody>
      </p:sp>
      <p:sp>
        <p:nvSpPr>
          <p:cNvPr id="39" name="Line 1256"/>
          <p:cNvSpPr>
            <a:spLocks noChangeShapeType="1"/>
          </p:cNvSpPr>
          <p:nvPr/>
        </p:nvSpPr>
        <p:spPr bwMode="auto">
          <a:xfrm flipH="1" flipV="1">
            <a:off x="5576715" y="2662100"/>
            <a:ext cx="2585" cy="349217"/>
          </a:xfrm>
          <a:prstGeom prst="line">
            <a:avLst/>
          </a:prstGeom>
          <a:noFill/>
          <a:ln w="25400">
            <a:solidFill>
              <a:srgbClr val="FF0000"/>
            </a:solidFill>
            <a:round/>
            <a:headEnd/>
            <a:tailEnd type="triangle" w="med" len="med"/>
          </a:ln>
        </p:spPr>
        <p:txBody>
          <a:bodyPr wrap="square">
            <a:spAutoFit/>
          </a:bodyPr>
          <a:lstStyle/>
          <a:p>
            <a:endParaRPr lang="ko-KR" altLang="en-US"/>
          </a:p>
        </p:txBody>
      </p:sp>
      <p:sp>
        <p:nvSpPr>
          <p:cNvPr id="40" name="Line 1256"/>
          <p:cNvSpPr>
            <a:spLocks noChangeShapeType="1"/>
          </p:cNvSpPr>
          <p:nvPr/>
        </p:nvSpPr>
        <p:spPr bwMode="auto">
          <a:xfrm flipH="1">
            <a:off x="1454943" y="1848659"/>
            <a:ext cx="0" cy="312473"/>
          </a:xfrm>
          <a:prstGeom prst="line">
            <a:avLst/>
          </a:prstGeom>
          <a:noFill/>
          <a:ln w="25400">
            <a:solidFill>
              <a:srgbClr val="FF0000"/>
            </a:solidFill>
            <a:round/>
            <a:headEnd/>
            <a:tailEnd type="triangle" w="med" len="med"/>
          </a:ln>
        </p:spPr>
        <p:txBody>
          <a:bodyPr wrap="square">
            <a:spAutoFit/>
          </a:bodyPr>
          <a:lstStyle/>
          <a:p>
            <a:endParaRPr lang="ko-KR" altLang="en-US"/>
          </a:p>
        </p:txBody>
      </p:sp>
      <p:sp>
        <p:nvSpPr>
          <p:cNvPr id="42" name="Line 1255"/>
          <p:cNvSpPr>
            <a:spLocks noChangeShapeType="1"/>
          </p:cNvSpPr>
          <p:nvPr/>
        </p:nvSpPr>
        <p:spPr bwMode="auto">
          <a:xfrm>
            <a:off x="4213702" y="1815608"/>
            <a:ext cx="0" cy="323850"/>
          </a:xfrm>
          <a:prstGeom prst="line">
            <a:avLst/>
          </a:prstGeom>
          <a:noFill/>
          <a:ln w="25400">
            <a:solidFill>
              <a:srgbClr val="FF0000"/>
            </a:solidFill>
            <a:round/>
            <a:headEnd/>
            <a:tailEnd type="triangle" w="med" len="med"/>
          </a:ln>
        </p:spPr>
        <p:txBody>
          <a:bodyPr>
            <a:spAutoFit/>
          </a:bodyPr>
          <a:lstStyle/>
          <a:p>
            <a:endParaRPr lang="ko-KR" altLang="en-US"/>
          </a:p>
        </p:txBody>
      </p:sp>
      <p:sp>
        <p:nvSpPr>
          <p:cNvPr id="43" name="Text Box 1259"/>
          <p:cNvSpPr txBox="1">
            <a:spLocks noChangeArrowheads="1"/>
          </p:cNvSpPr>
          <p:nvPr/>
        </p:nvSpPr>
        <p:spPr bwMode="auto">
          <a:xfrm>
            <a:off x="2013454" y="1620765"/>
            <a:ext cx="1233805" cy="230832"/>
          </a:xfrm>
          <a:prstGeom prst="rect">
            <a:avLst/>
          </a:prstGeom>
          <a:noFill/>
          <a:ln w="9525" algn="ctr">
            <a:noFill/>
            <a:miter lim="800000"/>
            <a:headEnd/>
            <a:tailEnd/>
          </a:ln>
        </p:spPr>
        <p:txBody>
          <a:bodyPr wrap="square">
            <a:spAutoFit/>
          </a:bodyPr>
          <a:lstStyle/>
          <a:p>
            <a:pPr>
              <a:spcBef>
                <a:spcPct val="50000"/>
              </a:spcBef>
            </a:pPr>
            <a:r>
              <a:rPr lang="en-US" altLang="ko-KR" sz="900" b="1" dirty="0" smtClean="0">
                <a:solidFill>
                  <a:schemeClr val="tx1"/>
                </a:solidFill>
                <a:latin typeface="Arial" charset="0"/>
              </a:rPr>
              <a:t>4. Number Buttons</a:t>
            </a:r>
            <a:endParaRPr lang="en-US" altLang="ko-KR" sz="900" b="1" dirty="0">
              <a:solidFill>
                <a:schemeClr val="tx1"/>
              </a:solidFill>
              <a:latin typeface="Arial" charset="0"/>
            </a:endParaRPr>
          </a:p>
        </p:txBody>
      </p:sp>
      <p:sp>
        <p:nvSpPr>
          <p:cNvPr id="44" name="Line 1255"/>
          <p:cNvSpPr>
            <a:spLocks noChangeShapeType="1"/>
          </p:cNvSpPr>
          <p:nvPr/>
        </p:nvSpPr>
        <p:spPr bwMode="auto">
          <a:xfrm>
            <a:off x="2475733" y="1815608"/>
            <a:ext cx="0" cy="323850"/>
          </a:xfrm>
          <a:prstGeom prst="line">
            <a:avLst/>
          </a:prstGeom>
          <a:noFill/>
          <a:ln w="25400">
            <a:solidFill>
              <a:srgbClr val="FF0000"/>
            </a:solidFill>
            <a:round/>
            <a:headEnd/>
            <a:tailEnd type="triangle" w="med" len="med"/>
          </a:ln>
        </p:spPr>
        <p:txBody>
          <a:bodyPr>
            <a:spAutoFit/>
          </a:bodyPr>
          <a:lstStyle/>
          <a:p>
            <a:endParaRPr lang="ko-KR" altLang="en-US"/>
          </a:p>
        </p:txBody>
      </p:sp>
      <p:sp>
        <p:nvSpPr>
          <p:cNvPr id="45" name="Text Box 1259"/>
          <p:cNvSpPr txBox="1">
            <a:spLocks noChangeArrowheads="1"/>
          </p:cNvSpPr>
          <p:nvPr/>
        </p:nvSpPr>
        <p:spPr bwMode="auto">
          <a:xfrm>
            <a:off x="3350041" y="1616952"/>
            <a:ext cx="1670050" cy="231775"/>
          </a:xfrm>
          <a:prstGeom prst="rect">
            <a:avLst/>
          </a:prstGeom>
          <a:noFill/>
          <a:ln w="9525" algn="ctr">
            <a:noFill/>
            <a:miter lim="800000"/>
            <a:headEnd/>
            <a:tailEnd/>
          </a:ln>
        </p:spPr>
        <p:txBody>
          <a:bodyPr wrap="square">
            <a:spAutoFit/>
          </a:bodyPr>
          <a:lstStyle/>
          <a:p>
            <a:pPr algn="ctr">
              <a:spcBef>
                <a:spcPct val="50000"/>
              </a:spcBef>
            </a:pPr>
            <a:r>
              <a:rPr lang="en-US" altLang="ko-KR" sz="900" dirty="0" smtClean="0">
                <a:solidFill>
                  <a:schemeClr val="tx1"/>
                </a:solidFill>
                <a:latin typeface="Arial" charset="0"/>
              </a:rPr>
              <a:t>5. </a:t>
            </a:r>
            <a:r>
              <a:rPr lang="en-US" altLang="ko-KR" sz="900" b="1" dirty="0">
                <a:solidFill>
                  <a:schemeClr val="tx1"/>
                </a:solidFill>
                <a:latin typeface="Arial" charset="0"/>
              </a:rPr>
              <a:t>Function Keys</a:t>
            </a:r>
          </a:p>
        </p:txBody>
      </p:sp>
      <p:sp>
        <p:nvSpPr>
          <p:cNvPr id="49" name="Text Box 79"/>
          <p:cNvSpPr txBox="1">
            <a:spLocks noChangeArrowheads="1"/>
          </p:cNvSpPr>
          <p:nvPr/>
        </p:nvSpPr>
        <p:spPr bwMode="auto">
          <a:xfrm>
            <a:off x="764178" y="831288"/>
            <a:ext cx="1331912" cy="260350"/>
          </a:xfrm>
          <a:prstGeom prst="rect">
            <a:avLst/>
          </a:prstGeom>
          <a:noFill/>
          <a:ln w="9525">
            <a:noFill/>
            <a:miter lim="800000"/>
            <a:headEnd/>
            <a:tailEnd/>
          </a:ln>
          <a:effectLst/>
        </p:spPr>
        <p:txBody>
          <a:bodyPr>
            <a:spAutoFit/>
          </a:bodyPr>
          <a:lstStyle/>
          <a:p>
            <a:pPr>
              <a:spcBef>
                <a:spcPct val="50000"/>
              </a:spcBef>
            </a:pPr>
            <a:r>
              <a:rPr lang="en-US" altLang="ko-KR" b="1" dirty="0">
                <a:solidFill>
                  <a:schemeClr val="tx1"/>
                </a:solidFill>
                <a:ea typeface="돋움" pitchFamily="50" charset="-127"/>
              </a:rPr>
              <a:t>[</a:t>
            </a:r>
            <a:r>
              <a:rPr lang="ko-KR" altLang="ko-KR" b="1" dirty="0">
                <a:solidFill>
                  <a:schemeClr val="tx1"/>
                </a:solidFill>
              </a:rPr>
              <a:t>Front </a:t>
            </a:r>
            <a:r>
              <a:rPr lang="en-US" altLang="ko-KR" b="1" dirty="0">
                <a:solidFill>
                  <a:schemeClr val="tx1"/>
                </a:solidFill>
              </a:rPr>
              <a:t>Panel</a:t>
            </a:r>
            <a:r>
              <a:rPr lang="en-US" altLang="ko-KR" b="1" dirty="0">
                <a:solidFill>
                  <a:schemeClr val="tx1"/>
                </a:solidFill>
                <a:ea typeface="돋움" pitchFamily="50" charset="-127"/>
              </a:rPr>
              <a:t>]</a:t>
            </a:r>
          </a:p>
        </p:txBody>
      </p:sp>
    </p:spTree>
    <p:extLst>
      <p:ext uri="{BB962C8B-B14F-4D97-AF65-F5344CB8AC3E}">
        <p14:creationId xmlns:p14="http://schemas.microsoft.com/office/powerpoint/2010/main" val="2323644707"/>
      </p:ext>
    </p:extLst>
  </p:cSld>
  <p:clrMapOvr>
    <a:masterClrMapping/>
  </p:clrMapOvr>
  <p:timing>
    <p:tnLst>
      <p:par>
        <p:cTn id="1" dur="indefinite" restart="never" nodeType="tmRoot"/>
      </p:par>
    </p:tnLst>
  </p:timing>
</p:sld>
</file>

<file path=ppt/theme/theme1.xml><?xml version="1.0" encoding="utf-8"?>
<a:theme xmlns:a="http://schemas.openxmlformats.org/drawingml/2006/main" name="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0" cap="rnd">
          <a:solidFill>
            <a:srgbClr val="FF0000"/>
          </a:solidFill>
          <a:prstDash val="solid"/>
          <a:round/>
          <a:headEnd/>
          <a:tailEnd/>
        </a:ln>
      </a:spPr>
      <a:bodyPr/>
      <a:lstStyle>
        <a:defPPr>
          <a:defRPr/>
        </a:defPPr>
      </a:lstStyle>
    </a:spDef>
    <a:lnDef>
      <a:spPr bwMode="auto">
        <a:noFill/>
        <a:ln w="25400" cap="flat" cmpd="sng" algn="ctr">
          <a:solidFill>
            <a:schemeClr val="bg2"/>
          </a:solidFill>
          <a:prstDash val="solid"/>
          <a:round/>
          <a:headEnd type="none" w="med" len="med"/>
          <a:tailEnd type="none" w="med" len="med"/>
        </a:ln>
        <a:effectLst/>
      </a:spPr>
      <a:bodyPr/>
      <a:lstStyle/>
    </a:lnDef>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테마">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121530</TotalTime>
  <Words>9250</Words>
  <Application>Microsoft Office PowerPoint</Application>
  <PresentationFormat>사용자 지정</PresentationFormat>
  <Paragraphs>1401</Paragraphs>
  <Slides>86</Slides>
  <Notes>2</Notes>
  <HiddenSlides>0</HiddenSlides>
  <MMClips>0</MMClips>
  <ScaleCrop>false</ScaleCrop>
  <HeadingPairs>
    <vt:vector size="8" baseType="variant">
      <vt:variant>
        <vt:lpstr>사용한 글꼴</vt:lpstr>
      </vt:variant>
      <vt:variant>
        <vt:i4>14</vt:i4>
      </vt:variant>
      <vt:variant>
        <vt:lpstr>테마</vt:lpstr>
      </vt:variant>
      <vt:variant>
        <vt:i4>1</vt:i4>
      </vt:variant>
      <vt:variant>
        <vt:lpstr>포함된 OLE 서버</vt:lpstr>
      </vt:variant>
      <vt:variant>
        <vt:i4>2</vt:i4>
      </vt:variant>
      <vt:variant>
        <vt:lpstr>슬라이드 제목</vt:lpstr>
      </vt:variant>
      <vt:variant>
        <vt:i4>86</vt:i4>
      </vt:variant>
    </vt:vector>
  </HeadingPairs>
  <TitlesOfParts>
    <vt:vector size="103" baseType="lpstr">
      <vt:lpstr>Adobe 명조 Std M</vt:lpstr>
      <vt:lpstr>Meiryo UI</vt:lpstr>
      <vt:lpstr>굴림</vt:lpstr>
      <vt:lpstr>굴림체</vt:lpstr>
      <vt:lpstr>돋움</vt:lpstr>
      <vt:lpstr>맑은 고딕</vt:lpstr>
      <vt:lpstr>바탕</vt:lpstr>
      <vt:lpstr>휴먼둥근헤드라인</vt:lpstr>
      <vt:lpstr>휴먼옛체</vt:lpstr>
      <vt:lpstr>Arial</vt:lpstr>
      <vt:lpstr>Calibri Light</vt:lpstr>
      <vt:lpstr>Lucida Sans</vt:lpstr>
      <vt:lpstr>Times New Roman</vt:lpstr>
      <vt:lpstr>Wingdings</vt:lpstr>
      <vt:lpstr>기본 디자인</vt:lpstr>
      <vt:lpstr>Image</vt:lpstr>
      <vt:lpstr>그림</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dggen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슬라이드 1</dc:title>
  <dc:creator>Randy Lee</dc:creator>
  <cp:lastModifiedBy>aao12</cp:lastModifiedBy>
  <cp:revision>1934</cp:revision>
  <cp:lastPrinted>2021-03-17T02:55:15Z</cp:lastPrinted>
  <dcterms:created xsi:type="dcterms:W3CDTF">2005-10-10T21:13:49Z</dcterms:created>
  <dcterms:modified xsi:type="dcterms:W3CDTF">2023-09-18T00:39:55Z</dcterms:modified>
</cp:coreProperties>
</file>