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0" r:id="rId5"/>
    <p:sldId id="262" r:id="rId6"/>
    <p:sldId id="263" r:id="rId7"/>
    <p:sldId id="258" r:id="rId8"/>
    <p:sldId id="261" r:id="rId9"/>
  </p:sldIdLst>
  <p:sldSz cx="6858000" cy="9144000" type="screen4x3"/>
  <p:notesSz cx="7099300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405" autoAdjust="0"/>
  </p:normalViewPr>
  <p:slideViewPr>
    <p:cSldViewPr>
      <p:cViewPr>
        <p:scale>
          <a:sx n="77" d="100"/>
          <a:sy n="77" d="100"/>
        </p:scale>
        <p:origin x="-1518" y="-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2010-09-03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Relationship Id="rId14" Type="http://schemas.openxmlformats.org/officeDocument/2006/relationships/hyperlink" Target="mailto:sales@servntec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udptechnology.com/products/images/HP3000EX_V1.13_1.p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18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12" Type="http://schemas.openxmlformats.org/officeDocument/2006/relationships/image" Target="../media/image1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hyperlink" Target="mailto:sales@servntec.com" TargetMode="External"/><Relationship Id="rId5" Type="http://schemas.openxmlformats.org/officeDocument/2006/relationships/image" Target="../media/image8.jpeg"/><Relationship Id="rId10" Type="http://schemas.openxmlformats.org/officeDocument/2006/relationships/image" Target="../media/image15.jpeg"/><Relationship Id="rId4" Type="http://schemas.openxmlformats.org/officeDocument/2006/relationships/image" Target="../media/image7.jpeg"/><Relationship Id="rId9" Type="http://schemas.openxmlformats.org/officeDocument/2006/relationships/image" Target="../media/image14.jpeg"/><Relationship Id="rId14" Type="http://schemas.openxmlformats.org/officeDocument/2006/relationships/image" Target="../media/image1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18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12" Type="http://schemas.openxmlformats.org/officeDocument/2006/relationships/image" Target="../media/image1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hyperlink" Target="mailto:sales@servntec.com" TargetMode="External"/><Relationship Id="rId5" Type="http://schemas.openxmlformats.org/officeDocument/2006/relationships/image" Target="../media/image8.jpeg"/><Relationship Id="rId10" Type="http://schemas.openxmlformats.org/officeDocument/2006/relationships/image" Target="../media/image15.jpeg"/><Relationship Id="rId4" Type="http://schemas.openxmlformats.org/officeDocument/2006/relationships/image" Target="../media/image7.jpeg"/><Relationship Id="rId9" Type="http://schemas.openxmlformats.org/officeDocument/2006/relationships/image" Target="../media/image14.jpeg"/><Relationship Id="rId1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13" Type="http://schemas.openxmlformats.org/officeDocument/2006/relationships/image" Target="../media/image32.jpeg"/><Relationship Id="rId18" Type="http://schemas.openxmlformats.org/officeDocument/2006/relationships/image" Target="../media/image37.jpeg"/><Relationship Id="rId3" Type="http://schemas.openxmlformats.org/officeDocument/2006/relationships/hyperlink" Target="mailto:sales@servntec.com" TargetMode="External"/><Relationship Id="rId7" Type="http://schemas.openxmlformats.org/officeDocument/2006/relationships/image" Target="../media/image26.jpeg"/><Relationship Id="rId12" Type="http://schemas.openxmlformats.org/officeDocument/2006/relationships/image" Target="../media/image31.jpeg"/><Relationship Id="rId17" Type="http://schemas.openxmlformats.org/officeDocument/2006/relationships/image" Target="../media/image36.jpeg"/><Relationship Id="rId2" Type="http://schemas.openxmlformats.org/officeDocument/2006/relationships/image" Target="../media/image15.jpeg"/><Relationship Id="rId16" Type="http://schemas.openxmlformats.org/officeDocument/2006/relationships/image" Target="../media/image35.jpeg"/><Relationship Id="rId20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jpeg"/><Relationship Id="rId11" Type="http://schemas.openxmlformats.org/officeDocument/2006/relationships/image" Target="../media/image30.jpeg"/><Relationship Id="rId5" Type="http://schemas.openxmlformats.org/officeDocument/2006/relationships/image" Target="../media/image24.jpeg"/><Relationship Id="rId15" Type="http://schemas.openxmlformats.org/officeDocument/2006/relationships/image" Target="../media/image34.jpeg"/><Relationship Id="rId10" Type="http://schemas.openxmlformats.org/officeDocument/2006/relationships/image" Target="../media/image29.jpeg"/><Relationship Id="rId19" Type="http://schemas.openxmlformats.org/officeDocument/2006/relationships/image" Target="../media/image38.jpeg"/><Relationship Id="rId4" Type="http://schemas.openxmlformats.org/officeDocument/2006/relationships/image" Target="../media/image23.png"/><Relationship Id="rId9" Type="http://schemas.openxmlformats.org/officeDocument/2006/relationships/image" Target="../media/image28.jpeg"/><Relationship Id="rId14" Type="http://schemas.openxmlformats.org/officeDocument/2006/relationships/image" Target="../media/image3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VRC6404H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8" y="571472"/>
            <a:ext cx="1857388" cy="1094837"/>
          </a:xfrm>
          <a:prstGeom prst="rect">
            <a:avLst/>
          </a:prstGeom>
          <a:noFill/>
        </p:spPr>
      </p:pic>
      <p:sp>
        <p:nvSpPr>
          <p:cNvPr id="4" name="Text Box 278"/>
          <p:cNvSpPr txBox="1">
            <a:spLocks noChangeArrowheads="1"/>
          </p:cNvSpPr>
          <p:nvPr/>
        </p:nvSpPr>
        <p:spPr bwMode="auto">
          <a:xfrm>
            <a:off x="0" y="0"/>
            <a:ext cx="6858000" cy="39687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0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en-US" altLang="ko-KR" sz="2000" b="1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HD Board Spec</a:t>
            </a:r>
            <a:endParaRPr lang="en-US" altLang="ko-KR" sz="2000" b="1" dirty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85728" y="571472"/>
            <a:ext cx="1870075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400" b="1" dirty="0" smtClean="0">
                <a:latin typeface="Times New Roman" pitchFamily="18" charset="0"/>
              </a:rPr>
              <a:t>HDS Series</a:t>
            </a:r>
            <a:endParaRPr lang="en-US" altLang="ko-KR" sz="2400" b="1" dirty="0">
              <a:latin typeface="Times New Roman" pitchFamily="18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28604" y="1071538"/>
            <a:ext cx="3143272" cy="338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HDS-1204  4ch SDI Board </a:t>
            </a:r>
            <a:endParaRPr lang="en-US" altLang="ko-KR" sz="16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2240" y="487363"/>
            <a:ext cx="6669087" cy="854108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9" name="Line 46"/>
          <p:cNvSpPr>
            <a:spLocks noChangeShapeType="1"/>
          </p:cNvSpPr>
          <p:nvPr/>
        </p:nvSpPr>
        <p:spPr bwMode="auto">
          <a:xfrm>
            <a:off x="115888" y="1846925"/>
            <a:ext cx="6657975" cy="0"/>
          </a:xfrm>
          <a:prstGeom prst="line">
            <a:avLst/>
          </a:prstGeom>
          <a:noFill/>
          <a:ln w="6350" cmpd="dbl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0" name="Text Box 49"/>
          <p:cNvSpPr txBox="1">
            <a:spLocks noChangeArrowheads="1"/>
          </p:cNvSpPr>
          <p:nvPr/>
        </p:nvSpPr>
        <p:spPr bwMode="auto">
          <a:xfrm>
            <a:off x="152376" y="1900219"/>
            <a:ext cx="6277020" cy="2354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altLang="ko-KR" sz="1400" b="1" dirty="0">
                <a:latin typeface="맑은 고딕" pitchFamily="50" charset="-127"/>
                <a:ea typeface="맑은 고딕" pitchFamily="50" charset="-127"/>
              </a:rPr>
              <a:t>Key </a:t>
            </a: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Features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1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4 channel high definition input using </a:t>
            </a:r>
            <a:r>
              <a:rPr lang="en-US" sz="1200" b="1" dirty="0" smtClean="0">
                <a:latin typeface="맑은 고딕" pitchFamily="50" charset="-127"/>
                <a:ea typeface="맑은 고딕" pitchFamily="50" charset="-127"/>
              </a:rPr>
              <a:t>HD-CCTV Technology</a:t>
            </a: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Full 120 frames per second compression (NTSC)</a:t>
            </a:r>
          </a:p>
          <a:p>
            <a:pPr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H.264 Scalable Video CODEC for maximum flexibility </a:t>
            </a:r>
          </a:p>
          <a:p>
            <a:pPr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Embedded analytics to optimize compression efficiency </a:t>
            </a:r>
            <a:endParaRPr lang="en-US" sz="105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Font typeface="Wingdings" pitchFamily="2" charset="2"/>
              <a:buChar char="ü"/>
            </a:pPr>
            <a:endParaRPr lang="en-US" sz="1000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Key Benefits</a:t>
            </a:r>
          </a:p>
          <a:p>
            <a:pPr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Direct connection to high definition cameras using </a:t>
            </a:r>
            <a:r>
              <a:rPr lang="en-US" sz="1200" b="1" dirty="0" smtClean="0">
                <a:latin typeface="맑은 고딕" pitchFamily="50" charset="-127"/>
                <a:ea typeface="맑은 고딕" pitchFamily="50" charset="-127"/>
              </a:rPr>
              <a:t>HD-CCTV technology</a:t>
            </a: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High definition image clarity and full frame rate encoding </a:t>
            </a:r>
          </a:p>
          <a:p>
            <a:pPr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Multi codec Intelligent Encoding </a:t>
            </a:r>
          </a:p>
          <a:p>
            <a:pPr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Easy integration with existing software for fast time to ma</a:t>
            </a:r>
            <a:r>
              <a:rPr lang="en-US" sz="1200" dirty="0" smtClean="0"/>
              <a:t>rket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8261" y="1504929"/>
            <a:ext cx="1643074" cy="315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80953" y="4286248"/>
            <a:ext cx="1271587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Specification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TextBox 53"/>
          <p:cNvSpPr txBox="1">
            <a:spLocks noChangeArrowheads="1"/>
          </p:cNvSpPr>
          <p:nvPr/>
        </p:nvSpPr>
        <p:spPr bwMode="auto">
          <a:xfrm>
            <a:off x="3576638" y="8572528"/>
            <a:ext cx="307181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800" b="1" dirty="0">
                <a:latin typeface="맑은 고딕" pitchFamily="50" charset="-127"/>
                <a:ea typeface="맑은 고딕" pitchFamily="50" charset="-127"/>
                <a:cs typeface="Arial" charset="0"/>
              </a:rPr>
              <a:t>**System Specification can be changeable without notice</a:t>
            </a:r>
            <a:endParaRPr lang="ko-KR" altLang="en-US" sz="800" b="1" dirty="0"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8657" y="4677805"/>
            <a:ext cx="6357982" cy="37862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78"/>
          <p:cNvSpPr txBox="1">
            <a:spLocks noChangeArrowheads="1"/>
          </p:cNvSpPr>
          <p:nvPr/>
        </p:nvSpPr>
        <p:spPr bwMode="auto">
          <a:xfrm>
            <a:off x="0" y="0"/>
            <a:ext cx="6858000" cy="39687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000" b="1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     </a:t>
            </a:r>
            <a:r>
              <a:rPr lang="en-US" altLang="ko-KR" sz="2000" b="1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HD Board Spec</a:t>
            </a:r>
            <a:endParaRPr lang="en-US" altLang="ko-KR" sz="2000" b="1" dirty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2240" y="487363"/>
            <a:ext cx="6669087" cy="854108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6" name="Picture 2" descr="VRC60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70" y="1214414"/>
            <a:ext cx="602758" cy="857256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32" y="6103294"/>
            <a:ext cx="1571636" cy="11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8" name="그룹 7"/>
          <p:cNvGrpSpPr/>
          <p:nvPr/>
        </p:nvGrpSpPr>
        <p:grpSpPr>
          <a:xfrm>
            <a:off x="4000504" y="3857620"/>
            <a:ext cx="2286016" cy="1571636"/>
            <a:chOff x="428604" y="5500693"/>
            <a:chExt cx="2419371" cy="1428761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8604" y="5500693"/>
              <a:ext cx="2419371" cy="1428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" name="Picture 95" descr="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1037" y="6063715"/>
              <a:ext cx="866465" cy="551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96" descr="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342525" y="5529270"/>
              <a:ext cx="841348" cy="537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97" descr="8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71037" y="5529269"/>
              <a:ext cx="866465" cy="5287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8" descr="9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337502" y="6058060"/>
              <a:ext cx="851394" cy="551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642918" y="2214546"/>
            <a:ext cx="1357322" cy="515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8ch DI/DO/PTZ</a:t>
            </a:r>
          </a:p>
          <a:p>
            <a:pPr algn="ctr">
              <a:spcBef>
                <a:spcPct val="50000"/>
              </a:spcBef>
            </a:pP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 Option Board </a:t>
            </a:r>
            <a:endParaRPr lang="en-US" altLang="ko-KR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572008" y="7429520"/>
            <a:ext cx="1271587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Setup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1104893" y="5500694"/>
            <a:ext cx="1271587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Live View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Text Box 27"/>
          <p:cNvSpPr txBox="1">
            <a:spLocks noChangeArrowheads="1"/>
          </p:cNvSpPr>
          <p:nvPr/>
        </p:nvSpPr>
        <p:spPr bwMode="auto">
          <a:xfrm>
            <a:off x="714356" y="664920"/>
            <a:ext cx="1857388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 b="1" dirty="0">
                <a:latin typeface="맑은 고딕" pitchFamily="50" charset="-127"/>
                <a:ea typeface="맑은 고딕" pitchFamily="50" charset="-127"/>
              </a:rPr>
              <a:t>Option Part List</a:t>
            </a:r>
          </a:p>
        </p:txBody>
      </p:sp>
      <p:pic>
        <p:nvPicPr>
          <p:cNvPr id="21" name="그림 68" descr="audio-16(new).jpg"/>
          <p:cNvPicPr>
            <a:picLocks noChangeAspect="1"/>
          </p:cNvPicPr>
          <p:nvPr/>
        </p:nvPicPr>
        <p:blipFill>
          <a:blip r:embed="rId9" cstate="print"/>
          <a:srcRect l="13892" t="35278" r="12025" b="11806"/>
          <a:stretch>
            <a:fillRect/>
          </a:stretch>
        </p:blipFill>
        <p:spPr bwMode="auto">
          <a:xfrm>
            <a:off x="4786322" y="1357290"/>
            <a:ext cx="931862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 descr="C:\Documents and Settings\jake\바탕 화면\스펙정리\제품별이미지\PC option\PTZ board(front).JPG"/>
          <p:cNvPicPr>
            <a:picLocks noChangeAspect="1" noChangeArrowheads="1"/>
          </p:cNvPicPr>
          <p:nvPr/>
        </p:nvPicPr>
        <p:blipFill>
          <a:blip r:embed="rId10" cstate="print"/>
          <a:srcRect l="5952" t="32532" r="8717" b="30428"/>
          <a:stretch>
            <a:fillRect/>
          </a:stretch>
        </p:blipFill>
        <p:spPr bwMode="auto">
          <a:xfrm rot="5400000">
            <a:off x="2984497" y="1230289"/>
            <a:ext cx="785813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3" name="그룹 22"/>
          <p:cNvGrpSpPr/>
          <p:nvPr/>
        </p:nvGrpSpPr>
        <p:grpSpPr>
          <a:xfrm>
            <a:off x="609580" y="6029336"/>
            <a:ext cx="2286016" cy="1571636"/>
            <a:chOff x="6167446" y="3571877"/>
            <a:chExt cx="3094888" cy="1968311"/>
          </a:xfrm>
        </p:grpSpPr>
        <p:pic>
          <p:nvPicPr>
            <p:cNvPr id="24" name="Picture 2" descr="F:\2.JPG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6167446" y="3571877"/>
              <a:ext cx="3094888" cy="1968311"/>
            </a:xfrm>
            <a:prstGeom prst="rect">
              <a:avLst/>
            </a:prstGeom>
            <a:noFill/>
          </p:spPr>
        </p:pic>
        <p:grpSp>
          <p:nvGrpSpPr>
            <p:cNvPr id="25" name="그룹 10"/>
            <p:cNvGrpSpPr/>
            <p:nvPr/>
          </p:nvGrpSpPr>
          <p:grpSpPr>
            <a:xfrm>
              <a:off x="6699221" y="3907550"/>
              <a:ext cx="2550079" cy="1589966"/>
              <a:chOff x="6690740" y="1484313"/>
              <a:chExt cx="2550079" cy="1589966"/>
            </a:xfrm>
          </p:grpSpPr>
          <p:pic>
            <p:nvPicPr>
              <p:cNvPr id="26" name="Picture 95" descr="6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6690740" y="2256598"/>
                <a:ext cx="1279651" cy="8053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7" name="Picture 96" descr="7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7970391" y="2289618"/>
                <a:ext cx="1270428" cy="7846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8" name="Picture 97" descr="8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6690741" y="1484313"/>
                <a:ext cx="1279650" cy="7722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" name="Picture 98" descr="9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7970391" y="1484313"/>
                <a:ext cx="1257393" cy="8053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30" name="그룹 29"/>
          <p:cNvGrpSpPr/>
          <p:nvPr/>
        </p:nvGrpSpPr>
        <p:grpSpPr>
          <a:xfrm>
            <a:off x="642918" y="3857620"/>
            <a:ext cx="2286016" cy="1571636"/>
            <a:chOff x="500042" y="5572132"/>
            <a:chExt cx="4064028" cy="2286016"/>
          </a:xfrm>
        </p:grpSpPr>
        <p:pic>
          <p:nvPicPr>
            <p:cNvPr id="31" name="Picture 5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00042" y="5572132"/>
              <a:ext cx="4064028" cy="2286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32" name="그룹 21"/>
            <p:cNvGrpSpPr/>
            <p:nvPr/>
          </p:nvGrpSpPr>
          <p:grpSpPr>
            <a:xfrm>
              <a:off x="571480" y="5610231"/>
              <a:ext cx="3257570" cy="1828814"/>
              <a:chOff x="571480" y="5610231"/>
              <a:chExt cx="3257570" cy="1828814"/>
            </a:xfrm>
          </p:grpSpPr>
          <p:pic>
            <p:nvPicPr>
              <p:cNvPr id="33" name="Picture 95" descr="6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71480" y="6510351"/>
                <a:ext cx="1643075" cy="9286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4" name="Picture 96" descr="7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224080" y="5610233"/>
                <a:ext cx="1595445" cy="9048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5" name="Picture 97" descr="8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571480" y="5610231"/>
                <a:ext cx="1643074" cy="8905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6" name="Picture 98" descr="9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2214554" y="6500826"/>
                <a:ext cx="1614496" cy="9286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37" name="Group 10"/>
          <p:cNvGrpSpPr>
            <a:grpSpLocks/>
          </p:cNvGrpSpPr>
          <p:nvPr/>
        </p:nvGrpSpPr>
        <p:grpSpPr bwMode="auto">
          <a:xfrm>
            <a:off x="428604" y="714348"/>
            <a:ext cx="214314" cy="214314"/>
            <a:chOff x="2078" y="1680"/>
            <a:chExt cx="1615" cy="1615"/>
          </a:xfrm>
        </p:grpSpPr>
        <p:sp>
          <p:nvSpPr>
            <p:cNvPr id="38" name="Oval 1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39" name="Oval 1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40" name="Oval 1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41" name="Oval 1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42" name="Oval 1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43" name="Oval 1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ko-KR" altLang="en-US"/>
            </a:p>
          </p:txBody>
        </p:sp>
      </p:grp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2714620" y="2214546"/>
            <a:ext cx="1357322" cy="515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PTZ</a:t>
            </a:r>
          </a:p>
          <a:p>
            <a:pPr algn="ctr">
              <a:spcBef>
                <a:spcPct val="50000"/>
              </a:spcBef>
            </a:pP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 Option Board </a:t>
            </a:r>
            <a:endParaRPr lang="en-US" altLang="ko-KR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4572008" y="2228834"/>
            <a:ext cx="1357322" cy="515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Audio</a:t>
            </a:r>
          </a:p>
          <a:p>
            <a:pPr algn="ctr">
              <a:spcBef>
                <a:spcPct val="50000"/>
              </a:spcBef>
            </a:pP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 Option Board </a:t>
            </a:r>
            <a:endParaRPr lang="en-US" altLang="ko-KR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6" name="Line 48"/>
          <p:cNvSpPr>
            <a:spLocks noChangeShapeType="1"/>
          </p:cNvSpPr>
          <p:nvPr/>
        </p:nvSpPr>
        <p:spPr bwMode="auto">
          <a:xfrm>
            <a:off x="152400" y="3043227"/>
            <a:ext cx="6657975" cy="0"/>
          </a:xfrm>
          <a:prstGeom prst="line">
            <a:avLst/>
          </a:prstGeom>
          <a:noFill/>
          <a:ln w="6350" cmpd="dbl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47" name="Text Box 27"/>
          <p:cNvSpPr txBox="1">
            <a:spLocks noChangeArrowheads="1"/>
          </p:cNvSpPr>
          <p:nvPr/>
        </p:nvSpPr>
        <p:spPr bwMode="auto">
          <a:xfrm>
            <a:off x="714356" y="3238491"/>
            <a:ext cx="1857388" cy="338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Software Feature</a:t>
            </a:r>
            <a:endParaRPr lang="en-US" altLang="ko-KR" sz="1600" b="1" dirty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48" name="Group 10"/>
          <p:cNvGrpSpPr>
            <a:grpSpLocks/>
          </p:cNvGrpSpPr>
          <p:nvPr/>
        </p:nvGrpSpPr>
        <p:grpSpPr bwMode="auto">
          <a:xfrm>
            <a:off x="428604" y="3286116"/>
            <a:ext cx="214314" cy="214314"/>
            <a:chOff x="2078" y="1680"/>
            <a:chExt cx="1615" cy="1615"/>
          </a:xfrm>
        </p:grpSpPr>
        <p:sp>
          <p:nvSpPr>
            <p:cNvPr id="49" name="Oval 1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50" name="Oval 1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51" name="Oval 1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52" name="Oval 1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53" name="Oval 1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54" name="Oval 1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ko-KR" altLang="en-US"/>
            </a:p>
          </p:txBody>
        </p:sp>
      </p:grpSp>
      <p:sp>
        <p:nvSpPr>
          <p:cNvPr id="55" name="Text Box 6"/>
          <p:cNvSpPr txBox="1">
            <a:spLocks noChangeArrowheads="1"/>
          </p:cNvSpPr>
          <p:nvPr/>
        </p:nvSpPr>
        <p:spPr bwMode="auto">
          <a:xfrm>
            <a:off x="4429132" y="5500694"/>
            <a:ext cx="1271587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Playback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6" name="Text Box 6"/>
          <p:cNvSpPr txBox="1">
            <a:spLocks noChangeArrowheads="1"/>
          </p:cNvSpPr>
          <p:nvPr/>
        </p:nvSpPr>
        <p:spPr bwMode="auto">
          <a:xfrm>
            <a:off x="1047733" y="7720035"/>
            <a:ext cx="1500198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RMS Live View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60" name="그룹 59"/>
          <p:cNvGrpSpPr/>
          <p:nvPr/>
        </p:nvGrpSpPr>
        <p:grpSpPr>
          <a:xfrm>
            <a:off x="252389" y="8262963"/>
            <a:ext cx="1671650" cy="600079"/>
            <a:chOff x="185714" y="8186763"/>
            <a:chExt cx="1671650" cy="600079"/>
          </a:xfrm>
        </p:grpSpPr>
        <p:pic>
          <p:nvPicPr>
            <p:cNvPr id="58" name="Picture 24" descr="servntec_logo_small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185714" y="8186763"/>
              <a:ext cx="1445133" cy="428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9" name="Text Box 23"/>
            <p:cNvSpPr txBox="1">
              <a:spLocks noChangeArrowheads="1"/>
            </p:cNvSpPr>
            <p:nvPr/>
          </p:nvSpPr>
          <p:spPr bwMode="auto">
            <a:xfrm>
              <a:off x="214290" y="8572528"/>
              <a:ext cx="1643074" cy="21431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30000"/>
                </a:lnSpc>
                <a:spcBef>
                  <a:spcPct val="50000"/>
                </a:spcBef>
              </a:pPr>
              <a:r>
                <a:rPr lang="en-US" altLang="ko-KR" sz="1050" b="1" dirty="0" smtClean="0">
                  <a:latin typeface="맑은 고딕" pitchFamily="50" charset="-127"/>
                  <a:ea typeface="맑은 고딕" pitchFamily="50" charset="-127"/>
                </a:rPr>
                <a:t>Service &amp; Technology</a:t>
              </a:r>
              <a:endParaRPr lang="en-US" altLang="ko-KR" sz="105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61" name="Text Box 23"/>
          <p:cNvSpPr txBox="1">
            <a:spLocks noChangeArrowheads="1"/>
          </p:cNvSpPr>
          <p:nvPr/>
        </p:nvSpPr>
        <p:spPr bwMode="auto">
          <a:xfrm>
            <a:off x="2100252" y="8286776"/>
            <a:ext cx="4572032" cy="6155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#609,GoryoTech-On Bldg, 713 </a:t>
            </a:r>
            <a:r>
              <a:rPr lang="en-US" altLang="ko-KR" sz="1000" b="1" dirty="0" err="1" smtClean="0">
                <a:latin typeface="맑은 고딕" pitchFamily="50" charset="-127"/>
                <a:ea typeface="맑은 고딕" pitchFamily="50" charset="-127"/>
              </a:rPr>
              <a:t>Gasan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-Dong, </a:t>
            </a:r>
            <a:r>
              <a:rPr lang="en-US" altLang="ko-KR" sz="1000" b="1" dirty="0" err="1" smtClean="0">
                <a:latin typeface="맑은 고딕" pitchFamily="50" charset="-127"/>
                <a:ea typeface="맑은 고딕" pitchFamily="50" charset="-127"/>
              </a:rPr>
              <a:t>Geumcheon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en-US" altLang="ko-KR" sz="1000" b="1" dirty="0" err="1" smtClean="0">
                <a:latin typeface="맑은 고딕" pitchFamily="50" charset="-127"/>
                <a:ea typeface="맑은 고딕" pitchFamily="50" charset="-127"/>
              </a:rPr>
              <a:t>Gu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, Seoul, Korea</a:t>
            </a:r>
          </a:p>
          <a:p>
            <a:pPr>
              <a:spcBef>
                <a:spcPct val="50000"/>
              </a:spcBef>
            </a:pP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                       Tel     : +82-2-2614-4048         Fax   : +82-2-2614-4066</a:t>
            </a:r>
          </a:p>
          <a:p>
            <a:pPr>
              <a:spcBef>
                <a:spcPct val="50000"/>
              </a:spcBef>
            </a:pP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                       E-Mail :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  <a:hlinkClick r:id="rId14"/>
              </a:rPr>
              <a:t>sales@servntec.com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     Web : www.servntec.com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2" name="Line 48"/>
          <p:cNvSpPr>
            <a:spLocks noChangeShapeType="1"/>
          </p:cNvSpPr>
          <p:nvPr/>
        </p:nvSpPr>
        <p:spPr bwMode="auto">
          <a:xfrm>
            <a:off x="114300" y="8134374"/>
            <a:ext cx="6657975" cy="0"/>
          </a:xfrm>
          <a:prstGeom prst="line">
            <a:avLst/>
          </a:prstGeom>
          <a:noFill/>
          <a:ln w="6350" cmpd="dbl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78"/>
          <p:cNvSpPr txBox="1">
            <a:spLocks noChangeArrowheads="1"/>
          </p:cNvSpPr>
          <p:nvPr/>
        </p:nvSpPr>
        <p:spPr bwMode="auto">
          <a:xfrm>
            <a:off x="0" y="0"/>
            <a:ext cx="6858000" cy="39687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000" b="1" dirty="0">
                <a:solidFill>
                  <a:srgbClr val="C00000"/>
                </a:solidFill>
                <a:latin typeface="Times New Roman" pitchFamily="18" charset="0"/>
                <a:ea typeface="HY헤드라인M" pitchFamily="18" charset="-127"/>
              </a:rPr>
              <a:t>     </a:t>
            </a:r>
            <a:r>
              <a:rPr lang="en-US" altLang="ko-KR" sz="2000" b="1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SDH - H  DVR Board Spec</a:t>
            </a:r>
            <a:endParaRPr lang="en-US" altLang="ko-KR" sz="2000" b="1" dirty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04813" y="631825"/>
            <a:ext cx="2738435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SDH – H Series</a:t>
            </a:r>
            <a:endParaRPr lang="en-US" altLang="ko-KR" sz="2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38257" y="1357290"/>
            <a:ext cx="4000528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240/240(PAL:200/200</a:t>
            </a:r>
            <a:r>
              <a:rPr lang="en-US" altLang="ko-KR" sz="1400" dirty="0"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Display/Recording</a:t>
            </a:r>
            <a:endParaRPr lang="en-US" altLang="ko-KR" sz="14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Line 46"/>
          <p:cNvSpPr>
            <a:spLocks noChangeShapeType="1"/>
          </p:cNvSpPr>
          <p:nvPr/>
        </p:nvSpPr>
        <p:spPr bwMode="auto">
          <a:xfrm>
            <a:off x="115888" y="1846925"/>
            <a:ext cx="6657975" cy="0"/>
          </a:xfrm>
          <a:prstGeom prst="line">
            <a:avLst/>
          </a:prstGeom>
          <a:noFill/>
          <a:ln w="6350" cmpd="dbl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2240" y="487363"/>
            <a:ext cx="6669087" cy="854108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9" name="Text Box 49"/>
          <p:cNvSpPr txBox="1">
            <a:spLocks noChangeArrowheads="1"/>
          </p:cNvSpPr>
          <p:nvPr/>
        </p:nvSpPr>
        <p:spPr bwMode="auto">
          <a:xfrm>
            <a:off x="152376" y="1900219"/>
            <a:ext cx="591983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altLang="ko-KR" sz="1400" b="1" dirty="0">
                <a:latin typeface="맑은 고딕" pitchFamily="50" charset="-127"/>
                <a:ea typeface="맑은 고딕" pitchFamily="50" charset="-127"/>
              </a:rPr>
              <a:t>Key Features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8 channel D1 H.264 Hardware Compression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Video Input : 8 channel (PAL / NTSC)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Audio Input : 8 channel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Video Compression fps : 200/240 FPS@D1 (PAL / NTSC)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Support Real-time Display with OSD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External video output : 1 channel Composite (Multi-view, Switching)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Digital Input / Output, RS-485/422, Watchdog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Support Video-raw-data Capture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Support Multi-card Configuration (4 cards)</a:t>
            </a:r>
          </a:p>
        </p:txBody>
      </p:sp>
      <p:pic>
        <p:nvPicPr>
          <p:cNvPr id="17412" name="Picture 4" descr="http://www.udptechnology.com/products/images/HP3000EX_V1.13_1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3690" y="500034"/>
            <a:ext cx="1905000" cy="1352550"/>
          </a:xfrm>
          <a:prstGeom prst="rect">
            <a:avLst/>
          </a:prstGeom>
          <a:noFill/>
        </p:spPr>
      </p:pic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14290" y="4714876"/>
            <a:ext cx="1271587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Specification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TextBox 53"/>
          <p:cNvSpPr txBox="1">
            <a:spLocks noChangeArrowheads="1"/>
          </p:cNvSpPr>
          <p:nvPr/>
        </p:nvSpPr>
        <p:spPr bwMode="auto">
          <a:xfrm>
            <a:off x="3599294" y="8678333"/>
            <a:ext cx="307181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800" b="1" dirty="0">
                <a:latin typeface="맑은 고딕" pitchFamily="50" charset="-127"/>
                <a:ea typeface="맑은 고딕" pitchFamily="50" charset="-127"/>
                <a:cs typeface="Arial" charset="0"/>
              </a:rPr>
              <a:t>**System Specification can be changeable without notice</a:t>
            </a:r>
            <a:endParaRPr lang="ko-KR" altLang="en-US" sz="800" b="1" dirty="0"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90" y="5072066"/>
            <a:ext cx="6456038" cy="3500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428604" y="1071538"/>
            <a:ext cx="4143404" cy="338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SDH-H2408  8ch Full D1 H.264 Board </a:t>
            </a:r>
            <a:endParaRPr lang="en-US" altLang="ko-KR" sz="16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78"/>
          <p:cNvSpPr txBox="1">
            <a:spLocks noChangeArrowheads="1"/>
          </p:cNvSpPr>
          <p:nvPr/>
        </p:nvSpPr>
        <p:spPr bwMode="auto">
          <a:xfrm>
            <a:off x="0" y="0"/>
            <a:ext cx="6858000" cy="39687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000" b="1" dirty="0">
                <a:solidFill>
                  <a:srgbClr val="C00000"/>
                </a:solidFill>
                <a:latin typeface="Times New Roman" pitchFamily="18" charset="0"/>
                <a:ea typeface="HY헤드라인M" pitchFamily="18" charset="-127"/>
              </a:rPr>
              <a:t>     </a:t>
            </a:r>
            <a:r>
              <a:rPr lang="en-US" altLang="ko-KR" sz="2000" b="1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SDH - H  DVR Board Spec</a:t>
            </a:r>
            <a:endParaRPr lang="en-US" altLang="ko-KR" sz="2000" b="1" dirty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2240" y="487363"/>
            <a:ext cx="6669087" cy="854108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2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32" y="6103294"/>
            <a:ext cx="1571636" cy="11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8" name="그룹 27"/>
          <p:cNvGrpSpPr/>
          <p:nvPr/>
        </p:nvGrpSpPr>
        <p:grpSpPr>
          <a:xfrm>
            <a:off x="4000504" y="3857620"/>
            <a:ext cx="2286016" cy="1571636"/>
            <a:chOff x="428604" y="5500693"/>
            <a:chExt cx="2419371" cy="1428761"/>
          </a:xfrm>
        </p:grpSpPr>
        <p:pic>
          <p:nvPicPr>
            <p:cNvPr id="2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8604" y="5500693"/>
              <a:ext cx="2419371" cy="1428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" name="Picture 95" descr="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1037" y="6063715"/>
              <a:ext cx="866465" cy="551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96" descr="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342525" y="5529270"/>
              <a:ext cx="841348" cy="537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Picture 97" descr="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71037" y="5529269"/>
              <a:ext cx="866465" cy="5287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Picture 98" descr="9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337502" y="6058060"/>
              <a:ext cx="851394" cy="551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4572008" y="7429520"/>
            <a:ext cx="1271587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Setup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1104893" y="5500694"/>
            <a:ext cx="1271587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Live View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714356" y="664920"/>
            <a:ext cx="1857388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 b="1" dirty="0">
                <a:latin typeface="맑은 고딕" pitchFamily="50" charset="-127"/>
                <a:ea typeface="맑은 고딕" pitchFamily="50" charset="-127"/>
              </a:rPr>
              <a:t>Option Part List</a:t>
            </a:r>
          </a:p>
        </p:txBody>
      </p:sp>
      <p:grpSp>
        <p:nvGrpSpPr>
          <p:cNvPr id="37" name="그룹 36"/>
          <p:cNvGrpSpPr/>
          <p:nvPr/>
        </p:nvGrpSpPr>
        <p:grpSpPr>
          <a:xfrm>
            <a:off x="609580" y="6029336"/>
            <a:ext cx="2286016" cy="1571636"/>
            <a:chOff x="6167446" y="3571877"/>
            <a:chExt cx="3094888" cy="1968311"/>
          </a:xfrm>
        </p:grpSpPr>
        <p:pic>
          <p:nvPicPr>
            <p:cNvPr id="38" name="Picture 2" descr="F:\2.JP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167446" y="3571877"/>
              <a:ext cx="3094888" cy="1968311"/>
            </a:xfrm>
            <a:prstGeom prst="rect">
              <a:avLst/>
            </a:prstGeom>
            <a:noFill/>
          </p:spPr>
        </p:pic>
        <p:grpSp>
          <p:nvGrpSpPr>
            <p:cNvPr id="39" name="그룹 10"/>
            <p:cNvGrpSpPr/>
            <p:nvPr/>
          </p:nvGrpSpPr>
          <p:grpSpPr>
            <a:xfrm>
              <a:off x="6699221" y="3907550"/>
              <a:ext cx="2550079" cy="1589966"/>
              <a:chOff x="6690740" y="1484313"/>
              <a:chExt cx="2550079" cy="1589966"/>
            </a:xfrm>
          </p:grpSpPr>
          <p:pic>
            <p:nvPicPr>
              <p:cNvPr id="40" name="Picture 95" descr="6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6690740" y="2256598"/>
                <a:ext cx="1279651" cy="8053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1" name="Picture 96" descr="7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7970391" y="2289618"/>
                <a:ext cx="1270428" cy="7846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" name="Picture 97" descr="8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690741" y="1484313"/>
                <a:ext cx="1279650" cy="7722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" name="Picture 98" descr="9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7970391" y="1484313"/>
                <a:ext cx="1257393" cy="8053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44" name="그룹 43"/>
          <p:cNvGrpSpPr/>
          <p:nvPr/>
        </p:nvGrpSpPr>
        <p:grpSpPr>
          <a:xfrm>
            <a:off x="642918" y="3857620"/>
            <a:ext cx="2286016" cy="1571636"/>
            <a:chOff x="500042" y="5572132"/>
            <a:chExt cx="4064028" cy="2286016"/>
          </a:xfrm>
        </p:grpSpPr>
        <p:pic>
          <p:nvPicPr>
            <p:cNvPr id="45" name="Picture 5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00042" y="5572132"/>
              <a:ext cx="4064028" cy="2286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46" name="그룹 21"/>
            <p:cNvGrpSpPr/>
            <p:nvPr/>
          </p:nvGrpSpPr>
          <p:grpSpPr>
            <a:xfrm>
              <a:off x="571480" y="5610231"/>
              <a:ext cx="3257570" cy="1828814"/>
              <a:chOff x="571480" y="5610231"/>
              <a:chExt cx="3257570" cy="1828814"/>
            </a:xfrm>
          </p:grpSpPr>
          <p:pic>
            <p:nvPicPr>
              <p:cNvPr id="47" name="Picture 95" descr="6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71480" y="6510351"/>
                <a:ext cx="1643075" cy="9286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8" name="Picture 96" descr="7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224080" y="5610233"/>
                <a:ext cx="1595445" cy="9048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9" name="Picture 97" descr="8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71480" y="5610231"/>
                <a:ext cx="1643074" cy="8905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0" name="Picture 98" descr="9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214554" y="6500826"/>
                <a:ext cx="1614496" cy="9286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51" name="Group 10"/>
          <p:cNvGrpSpPr>
            <a:grpSpLocks/>
          </p:cNvGrpSpPr>
          <p:nvPr/>
        </p:nvGrpSpPr>
        <p:grpSpPr bwMode="auto">
          <a:xfrm>
            <a:off x="428604" y="714348"/>
            <a:ext cx="214314" cy="214314"/>
            <a:chOff x="2078" y="1680"/>
            <a:chExt cx="1615" cy="1615"/>
          </a:xfrm>
        </p:grpSpPr>
        <p:sp>
          <p:nvSpPr>
            <p:cNvPr id="52" name="Oval 1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53" name="Oval 1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54" name="Oval 1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55" name="Oval 1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56" name="Oval 1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57" name="Oval 1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ko-KR" altLang="en-US"/>
            </a:p>
          </p:txBody>
        </p:sp>
      </p:grpSp>
      <p:sp>
        <p:nvSpPr>
          <p:cNvPr id="58" name="Line 48"/>
          <p:cNvSpPr>
            <a:spLocks noChangeShapeType="1"/>
          </p:cNvSpPr>
          <p:nvPr/>
        </p:nvSpPr>
        <p:spPr bwMode="auto">
          <a:xfrm>
            <a:off x="152400" y="3043227"/>
            <a:ext cx="6657975" cy="0"/>
          </a:xfrm>
          <a:prstGeom prst="line">
            <a:avLst/>
          </a:prstGeom>
          <a:noFill/>
          <a:ln w="6350" cmpd="dbl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59" name="Text Box 27"/>
          <p:cNvSpPr txBox="1">
            <a:spLocks noChangeArrowheads="1"/>
          </p:cNvSpPr>
          <p:nvPr/>
        </p:nvSpPr>
        <p:spPr bwMode="auto">
          <a:xfrm>
            <a:off x="714356" y="3238491"/>
            <a:ext cx="1857388" cy="338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Software Feature</a:t>
            </a:r>
            <a:endParaRPr lang="en-US" altLang="ko-KR" sz="1600" b="1" dirty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60" name="Group 10"/>
          <p:cNvGrpSpPr>
            <a:grpSpLocks/>
          </p:cNvGrpSpPr>
          <p:nvPr/>
        </p:nvGrpSpPr>
        <p:grpSpPr bwMode="auto">
          <a:xfrm>
            <a:off x="428604" y="3286116"/>
            <a:ext cx="214314" cy="214314"/>
            <a:chOff x="2078" y="1680"/>
            <a:chExt cx="1615" cy="1615"/>
          </a:xfrm>
        </p:grpSpPr>
        <p:sp>
          <p:nvSpPr>
            <p:cNvPr id="61" name="Oval 1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2" name="Oval 1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3" name="Oval 1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64" name="Oval 1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65" name="Oval 1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66" name="Oval 1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ko-KR" altLang="en-US"/>
            </a:p>
          </p:txBody>
        </p:sp>
      </p:grpSp>
      <p:sp>
        <p:nvSpPr>
          <p:cNvPr id="67" name="Text Box 6"/>
          <p:cNvSpPr txBox="1">
            <a:spLocks noChangeArrowheads="1"/>
          </p:cNvSpPr>
          <p:nvPr/>
        </p:nvSpPr>
        <p:spPr bwMode="auto">
          <a:xfrm>
            <a:off x="4429132" y="5500694"/>
            <a:ext cx="1271587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Playback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9" name="Line 48"/>
          <p:cNvSpPr>
            <a:spLocks noChangeShapeType="1"/>
          </p:cNvSpPr>
          <p:nvPr/>
        </p:nvSpPr>
        <p:spPr bwMode="auto">
          <a:xfrm>
            <a:off x="114300" y="8134374"/>
            <a:ext cx="6657975" cy="0"/>
          </a:xfrm>
          <a:prstGeom prst="line">
            <a:avLst/>
          </a:prstGeom>
          <a:noFill/>
          <a:ln w="6350" cmpd="dbl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1047733" y="7720035"/>
            <a:ext cx="1500198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RMS Live View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71" name="그룹 70"/>
          <p:cNvGrpSpPr/>
          <p:nvPr/>
        </p:nvGrpSpPr>
        <p:grpSpPr>
          <a:xfrm>
            <a:off x="252389" y="8262963"/>
            <a:ext cx="1671650" cy="600079"/>
            <a:chOff x="185714" y="8186763"/>
            <a:chExt cx="1671650" cy="600079"/>
          </a:xfrm>
        </p:grpSpPr>
        <p:pic>
          <p:nvPicPr>
            <p:cNvPr id="72" name="Picture 24" descr="servntec_logo_small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85714" y="8186763"/>
              <a:ext cx="1445133" cy="428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3" name="Text Box 23"/>
            <p:cNvSpPr txBox="1">
              <a:spLocks noChangeArrowheads="1"/>
            </p:cNvSpPr>
            <p:nvPr/>
          </p:nvSpPr>
          <p:spPr bwMode="auto">
            <a:xfrm>
              <a:off x="214290" y="8572528"/>
              <a:ext cx="1643074" cy="21431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30000"/>
                </a:lnSpc>
                <a:spcBef>
                  <a:spcPct val="50000"/>
                </a:spcBef>
              </a:pPr>
              <a:r>
                <a:rPr lang="en-US" altLang="ko-KR" sz="1050" b="1" dirty="0" smtClean="0">
                  <a:latin typeface="맑은 고딕" pitchFamily="50" charset="-127"/>
                  <a:ea typeface="맑은 고딕" pitchFamily="50" charset="-127"/>
                </a:rPr>
                <a:t>Service &amp; Technology</a:t>
              </a:r>
              <a:endParaRPr lang="en-US" altLang="ko-KR" sz="105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74" name="Text Box 23"/>
          <p:cNvSpPr txBox="1">
            <a:spLocks noChangeArrowheads="1"/>
          </p:cNvSpPr>
          <p:nvPr/>
        </p:nvSpPr>
        <p:spPr bwMode="auto">
          <a:xfrm>
            <a:off x="2100252" y="8286776"/>
            <a:ext cx="4572032" cy="6155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#609,GoryoTech-On Bldg, 713 </a:t>
            </a:r>
            <a:r>
              <a:rPr lang="en-US" altLang="ko-KR" sz="1000" b="1" dirty="0" err="1" smtClean="0">
                <a:latin typeface="맑은 고딕" pitchFamily="50" charset="-127"/>
                <a:ea typeface="맑은 고딕" pitchFamily="50" charset="-127"/>
              </a:rPr>
              <a:t>Gasan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-Dong, </a:t>
            </a:r>
            <a:r>
              <a:rPr lang="en-US" altLang="ko-KR" sz="1000" b="1" dirty="0" err="1" smtClean="0">
                <a:latin typeface="맑은 고딕" pitchFamily="50" charset="-127"/>
                <a:ea typeface="맑은 고딕" pitchFamily="50" charset="-127"/>
              </a:rPr>
              <a:t>Geumcheon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en-US" altLang="ko-KR" sz="1000" b="1" dirty="0" err="1" smtClean="0">
                <a:latin typeface="맑은 고딕" pitchFamily="50" charset="-127"/>
                <a:ea typeface="맑은 고딕" pitchFamily="50" charset="-127"/>
              </a:rPr>
              <a:t>Gu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, Seoul, Korea</a:t>
            </a:r>
          </a:p>
          <a:p>
            <a:pPr>
              <a:spcBef>
                <a:spcPct val="50000"/>
              </a:spcBef>
            </a:pP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                       Tel     : +82-2-2614-4048         Fax   : +82-2-2614-4066</a:t>
            </a:r>
          </a:p>
          <a:p>
            <a:pPr>
              <a:spcBef>
                <a:spcPct val="50000"/>
              </a:spcBef>
            </a:pP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                       E-Mail :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  <a:hlinkClick r:id="rId11"/>
              </a:rPr>
              <a:t>sales@servntec.com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     Web : www.servntec.com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75" name="Picture 2" descr="C:\Documents and Settings\jake\바탕 화면\스펙정리\제품별이미지\PC option\PTZ board(front).JPG"/>
          <p:cNvPicPr>
            <a:picLocks noChangeAspect="1" noChangeArrowheads="1"/>
          </p:cNvPicPr>
          <p:nvPr/>
        </p:nvPicPr>
        <p:blipFill>
          <a:blip r:embed="rId12" cstate="print"/>
          <a:srcRect l="5952" t="32532" r="8717" b="30428"/>
          <a:stretch>
            <a:fillRect/>
          </a:stretch>
        </p:blipFill>
        <p:spPr bwMode="auto">
          <a:xfrm rot="5400000">
            <a:off x="5152351" y="1171208"/>
            <a:ext cx="785813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Picture 218" descr="4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2918" y="1214414"/>
            <a:ext cx="1143008" cy="79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" name="Picture 219" descr="4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65607" y="1246077"/>
            <a:ext cx="1122539" cy="796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" name="Text Box 26"/>
          <p:cNvSpPr txBox="1">
            <a:spLocks noChangeArrowheads="1"/>
          </p:cNvSpPr>
          <p:nvPr/>
        </p:nvSpPr>
        <p:spPr bwMode="auto">
          <a:xfrm>
            <a:off x="5000636" y="2212295"/>
            <a:ext cx="1214446" cy="430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>
                <a:latin typeface="Times New Roman" pitchFamily="18" charset="0"/>
              </a:rPr>
              <a:t>     </a:t>
            </a:r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PTZ </a:t>
            </a: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Board Option Board</a:t>
            </a:r>
            <a:endParaRPr lang="en-US" altLang="ko-KR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2838190" y="2214546"/>
            <a:ext cx="1428760" cy="438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 b="1" dirty="0">
                <a:latin typeface="Times New Roman" pitchFamily="18" charset="0"/>
              </a:rPr>
              <a:t> </a:t>
            </a:r>
            <a:r>
              <a:rPr lang="en-US" altLang="ko-KR" sz="1050" b="1" dirty="0" smtClean="0">
                <a:latin typeface="맑은 고딕" pitchFamily="50" charset="-127"/>
                <a:ea typeface="맑은 고딕" pitchFamily="50" charset="-127"/>
              </a:rPr>
              <a:t>12ch </a:t>
            </a:r>
            <a:r>
              <a:rPr lang="en-US" altLang="ko-KR" sz="1050" b="1" dirty="0">
                <a:latin typeface="맑은 고딕" pitchFamily="50" charset="-127"/>
                <a:ea typeface="맑은 고딕" pitchFamily="50" charset="-127"/>
              </a:rPr>
              <a:t>Sensor Input </a:t>
            </a:r>
            <a:r>
              <a:rPr lang="en-US" altLang="ko-KR" sz="1050" b="1" dirty="0" smtClean="0">
                <a:latin typeface="맑은 고딕" pitchFamily="50" charset="-127"/>
                <a:ea typeface="맑은 고딕" pitchFamily="50" charset="-127"/>
              </a:rPr>
              <a:t> Option Board</a:t>
            </a:r>
            <a:endParaRPr lang="en-US" altLang="ko-KR" sz="10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0" name="Text Box 26"/>
          <p:cNvSpPr txBox="1">
            <a:spLocks noChangeArrowheads="1"/>
          </p:cNvSpPr>
          <p:nvPr/>
        </p:nvSpPr>
        <p:spPr bwMode="auto">
          <a:xfrm>
            <a:off x="332452" y="2214546"/>
            <a:ext cx="2071702" cy="430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4ch Sensor Input </a:t>
            </a: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/ 4ch Output </a:t>
            </a:r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PTZ Option Board</a:t>
            </a:r>
            <a:endParaRPr lang="en-US" altLang="ko-KR" sz="1100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78"/>
          <p:cNvSpPr txBox="1">
            <a:spLocks noChangeArrowheads="1"/>
          </p:cNvSpPr>
          <p:nvPr/>
        </p:nvSpPr>
        <p:spPr bwMode="auto">
          <a:xfrm>
            <a:off x="0" y="0"/>
            <a:ext cx="6858000" cy="39687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000" b="1" dirty="0">
                <a:solidFill>
                  <a:srgbClr val="C00000"/>
                </a:solidFill>
                <a:latin typeface="Times New Roman" pitchFamily="18" charset="0"/>
                <a:ea typeface="HY헤드라인M" pitchFamily="18" charset="-127"/>
              </a:rPr>
              <a:t>     </a:t>
            </a:r>
            <a:r>
              <a:rPr lang="en-US" altLang="ko-KR" sz="2000" b="1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SDH - H  DVR Board Spec</a:t>
            </a:r>
            <a:endParaRPr lang="en-US" altLang="ko-KR" sz="2000" b="1" dirty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04813" y="631825"/>
            <a:ext cx="2738435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SDH – H Series</a:t>
            </a:r>
            <a:endParaRPr lang="en-US" altLang="ko-KR" sz="2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38257" y="1357290"/>
            <a:ext cx="4000528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480/480(PAL:400/400) Display/Recording</a:t>
            </a:r>
            <a:endParaRPr lang="en-US" altLang="ko-KR" sz="14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Line 46"/>
          <p:cNvSpPr>
            <a:spLocks noChangeShapeType="1"/>
          </p:cNvSpPr>
          <p:nvPr/>
        </p:nvSpPr>
        <p:spPr bwMode="auto">
          <a:xfrm>
            <a:off x="115888" y="1846925"/>
            <a:ext cx="6657975" cy="0"/>
          </a:xfrm>
          <a:prstGeom prst="line">
            <a:avLst/>
          </a:prstGeom>
          <a:noFill/>
          <a:ln w="6350" cmpd="dbl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2240" y="487363"/>
            <a:ext cx="6669087" cy="854108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9" name="Text Box 49"/>
          <p:cNvSpPr txBox="1">
            <a:spLocks noChangeArrowheads="1"/>
          </p:cNvSpPr>
          <p:nvPr/>
        </p:nvSpPr>
        <p:spPr bwMode="auto">
          <a:xfrm>
            <a:off x="152376" y="1900219"/>
            <a:ext cx="591983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altLang="ko-KR" sz="1400" b="1" dirty="0">
                <a:latin typeface="맑은 고딕" pitchFamily="50" charset="-127"/>
                <a:ea typeface="맑은 고딕" pitchFamily="50" charset="-127"/>
              </a:rPr>
              <a:t>Key Features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16 channel D1 H.264 Hardware Compression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Video Input : 16 channel (PAL / NTSC)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Audio Input : 16 channel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Video Compression fps : 400/480 FPS@D1 (PAL / NTSC)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External video output : 1 channel Composite (Multi-view, Switching)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Digital Input / Output, RS-485/422, Watchdog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Support Video-raw-data Capture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Support Multi-card Configuration (2 cards)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14290" y="4500562"/>
            <a:ext cx="1271587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Specification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TextBox 53"/>
          <p:cNvSpPr txBox="1">
            <a:spLocks noChangeArrowheads="1"/>
          </p:cNvSpPr>
          <p:nvPr/>
        </p:nvSpPr>
        <p:spPr bwMode="auto">
          <a:xfrm>
            <a:off x="3599294" y="8678333"/>
            <a:ext cx="307181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800" b="1" dirty="0">
                <a:latin typeface="맑은 고딕" pitchFamily="50" charset="-127"/>
                <a:ea typeface="맑은 고딕" pitchFamily="50" charset="-127"/>
                <a:cs typeface="Arial" charset="0"/>
              </a:rPr>
              <a:t>**System Specification can be changeable without notice</a:t>
            </a:r>
            <a:endParaRPr lang="ko-KR" altLang="en-US" sz="800" b="1" dirty="0"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428604" y="1071538"/>
            <a:ext cx="4143404" cy="338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 dirty="0" smtClean="0">
                <a:latin typeface="맑은 고딕" pitchFamily="50" charset="-127"/>
                <a:ea typeface="맑은 고딕" pitchFamily="50" charset="-127"/>
              </a:rPr>
              <a:t>SDH-H4816  16ch Full D1 H.264 Board </a:t>
            </a:r>
            <a:endParaRPr lang="en-US" altLang="ko-KR" sz="1600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3371" y="4929190"/>
            <a:ext cx="6328088" cy="34633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1508" y="500034"/>
            <a:ext cx="167255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78"/>
          <p:cNvSpPr txBox="1">
            <a:spLocks noChangeArrowheads="1"/>
          </p:cNvSpPr>
          <p:nvPr/>
        </p:nvSpPr>
        <p:spPr bwMode="auto">
          <a:xfrm>
            <a:off x="0" y="0"/>
            <a:ext cx="6858000" cy="39687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000" b="1" dirty="0">
                <a:solidFill>
                  <a:srgbClr val="C00000"/>
                </a:solidFill>
                <a:latin typeface="Times New Roman" pitchFamily="18" charset="0"/>
                <a:ea typeface="HY헤드라인M" pitchFamily="18" charset="-127"/>
              </a:rPr>
              <a:t>     </a:t>
            </a:r>
            <a:r>
              <a:rPr lang="en-US" altLang="ko-KR" sz="2000" b="1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SDH - H  DVR Board Spec</a:t>
            </a:r>
            <a:endParaRPr lang="en-US" altLang="ko-KR" sz="2000" b="1" dirty="0">
              <a:solidFill>
                <a:srgbClr val="C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2240" y="487363"/>
            <a:ext cx="6669087" cy="854108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2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32" y="6103294"/>
            <a:ext cx="1571636" cy="11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그룹 27"/>
          <p:cNvGrpSpPr/>
          <p:nvPr/>
        </p:nvGrpSpPr>
        <p:grpSpPr>
          <a:xfrm>
            <a:off x="4000504" y="3857620"/>
            <a:ext cx="2286016" cy="1571636"/>
            <a:chOff x="428604" y="5500693"/>
            <a:chExt cx="2419371" cy="1428761"/>
          </a:xfrm>
        </p:grpSpPr>
        <p:pic>
          <p:nvPicPr>
            <p:cNvPr id="2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8604" y="5500693"/>
              <a:ext cx="2419371" cy="1428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" name="Picture 95" descr="6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1037" y="6063715"/>
              <a:ext cx="866465" cy="551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96" descr="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342525" y="5529270"/>
              <a:ext cx="841348" cy="537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Picture 97" descr="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71037" y="5529269"/>
              <a:ext cx="866465" cy="5287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3" name="Picture 98" descr="9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337502" y="6058060"/>
              <a:ext cx="851394" cy="551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4" name="Text Box 6"/>
          <p:cNvSpPr txBox="1">
            <a:spLocks noChangeArrowheads="1"/>
          </p:cNvSpPr>
          <p:nvPr/>
        </p:nvSpPr>
        <p:spPr bwMode="auto">
          <a:xfrm>
            <a:off x="4572008" y="7429520"/>
            <a:ext cx="1271587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Setup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1104893" y="5500694"/>
            <a:ext cx="1271587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Live View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714356" y="664920"/>
            <a:ext cx="1857388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 b="1" dirty="0">
                <a:latin typeface="맑은 고딕" pitchFamily="50" charset="-127"/>
                <a:ea typeface="맑은 고딕" pitchFamily="50" charset="-127"/>
              </a:rPr>
              <a:t>Option Part List</a:t>
            </a:r>
          </a:p>
        </p:txBody>
      </p:sp>
      <p:grpSp>
        <p:nvGrpSpPr>
          <p:cNvPr id="3" name="그룹 36"/>
          <p:cNvGrpSpPr/>
          <p:nvPr/>
        </p:nvGrpSpPr>
        <p:grpSpPr>
          <a:xfrm>
            <a:off x="609580" y="6029336"/>
            <a:ext cx="2286016" cy="1571636"/>
            <a:chOff x="6167446" y="3571877"/>
            <a:chExt cx="3094888" cy="1968311"/>
          </a:xfrm>
        </p:grpSpPr>
        <p:pic>
          <p:nvPicPr>
            <p:cNvPr id="38" name="Picture 2" descr="F:\2.JP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167446" y="3571877"/>
              <a:ext cx="3094888" cy="1968311"/>
            </a:xfrm>
            <a:prstGeom prst="rect">
              <a:avLst/>
            </a:prstGeom>
            <a:noFill/>
          </p:spPr>
        </p:pic>
        <p:grpSp>
          <p:nvGrpSpPr>
            <p:cNvPr id="6" name="그룹 10"/>
            <p:cNvGrpSpPr/>
            <p:nvPr/>
          </p:nvGrpSpPr>
          <p:grpSpPr>
            <a:xfrm>
              <a:off x="6699221" y="3907550"/>
              <a:ext cx="2550079" cy="1589966"/>
              <a:chOff x="6690740" y="1484313"/>
              <a:chExt cx="2550079" cy="1589966"/>
            </a:xfrm>
          </p:grpSpPr>
          <p:pic>
            <p:nvPicPr>
              <p:cNvPr id="40" name="Picture 95" descr="6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6690740" y="2256598"/>
                <a:ext cx="1279651" cy="8053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1" name="Picture 96" descr="7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7970391" y="2289618"/>
                <a:ext cx="1270428" cy="7846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" name="Picture 97" descr="8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690741" y="1484313"/>
                <a:ext cx="1279650" cy="7722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" name="Picture 98" descr="9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7970391" y="1484313"/>
                <a:ext cx="1257393" cy="8053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7" name="그룹 43"/>
          <p:cNvGrpSpPr/>
          <p:nvPr/>
        </p:nvGrpSpPr>
        <p:grpSpPr>
          <a:xfrm>
            <a:off x="642918" y="3857620"/>
            <a:ext cx="2286016" cy="1571636"/>
            <a:chOff x="500042" y="5572132"/>
            <a:chExt cx="4064028" cy="2286016"/>
          </a:xfrm>
        </p:grpSpPr>
        <p:pic>
          <p:nvPicPr>
            <p:cNvPr id="45" name="Picture 5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00042" y="5572132"/>
              <a:ext cx="4064028" cy="2286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8" name="그룹 21"/>
            <p:cNvGrpSpPr/>
            <p:nvPr/>
          </p:nvGrpSpPr>
          <p:grpSpPr>
            <a:xfrm>
              <a:off x="571480" y="5610231"/>
              <a:ext cx="3257570" cy="1828814"/>
              <a:chOff x="571480" y="5610231"/>
              <a:chExt cx="3257570" cy="1828814"/>
            </a:xfrm>
          </p:grpSpPr>
          <p:pic>
            <p:nvPicPr>
              <p:cNvPr id="47" name="Picture 95" descr="6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571480" y="6510351"/>
                <a:ext cx="1643075" cy="9286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8" name="Picture 96" descr="7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224080" y="5610233"/>
                <a:ext cx="1595445" cy="9048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9" name="Picture 97" descr="8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71480" y="5610231"/>
                <a:ext cx="1643074" cy="8905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0" name="Picture 98" descr="9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214554" y="6500826"/>
                <a:ext cx="1614496" cy="9286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428604" y="714348"/>
            <a:ext cx="214314" cy="214314"/>
            <a:chOff x="2078" y="1680"/>
            <a:chExt cx="1615" cy="1615"/>
          </a:xfrm>
        </p:grpSpPr>
        <p:sp>
          <p:nvSpPr>
            <p:cNvPr id="52" name="Oval 1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53" name="Oval 1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54" name="Oval 1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55" name="Oval 1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56" name="Oval 1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57" name="Oval 1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ko-KR" altLang="en-US"/>
            </a:p>
          </p:txBody>
        </p:sp>
      </p:grpSp>
      <p:sp>
        <p:nvSpPr>
          <p:cNvPr id="58" name="Line 48"/>
          <p:cNvSpPr>
            <a:spLocks noChangeShapeType="1"/>
          </p:cNvSpPr>
          <p:nvPr/>
        </p:nvSpPr>
        <p:spPr bwMode="auto">
          <a:xfrm>
            <a:off x="152400" y="3043227"/>
            <a:ext cx="6657975" cy="0"/>
          </a:xfrm>
          <a:prstGeom prst="line">
            <a:avLst/>
          </a:prstGeom>
          <a:noFill/>
          <a:ln w="6350" cmpd="dbl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59" name="Text Box 27"/>
          <p:cNvSpPr txBox="1">
            <a:spLocks noChangeArrowheads="1"/>
          </p:cNvSpPr>
          <p:nvPr/>
        </p:nvSpPr>
        <p:spPr bwMode="auto">
          <a:xfrm>
            <a:off x="714356" y="3238491"/>
            <a:ext cx="1857388" cy="338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Software Feature</a:t>
            </a:r>
            <a:endParaRPr lang="en-US" altLang="ko-KR" sz="1600" b="1" dirty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428604" y="3286116"/>
            <a:ext cx="214314" cy="214314"/>
            <a:chOff x="2078" y="1680"/>
            <a:chExt cx="1615" cy="1615"/>
          </a:xfrm>
        </p:grpSpPr>
        <p:sp>
          <p:nvSpPr>
            <p:cNvPr id="61" name="Oval 1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2" name="Oval 1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3" name="Oval 1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64" name="Oval 1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65" name="Oval 1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66" name="Oval 1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ko-KR" altLang="en-US"/>
            </a:p>
          </p:txBody>
        </p:sp>
      </p:grpSp>
      <p:sp>
        <p:nvSpPr>
          <p:cNvPr id="67" name="Text Box 6"/>
          <p:cNvSpPr txBox="1">
            <a:spLocks noChangeArrowheads="1"/>
          </p:cNvSpPr>
          <p:nvPr/>
        </p:nvSpPr>
        <p:spPr bwMode="auto">
          <a:xfrm>
            <a:off x="4429132" y="5500694"/>
            <a:ext cx="1271587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Playback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9" name="Line 48"/>
          <p:cNvSpPr>
            <a:spLocks noChangeShapeType="1"/>
          </p:cNvSpPr>
          <p:nvPr/>
        </p:nvSpPr>
        <p:spPr bwMode="auto">
          <a:xfrm>
            <a:off x="114300" y="8134374"/>
            <a:ext cx="6657975" cy="0"/>
          </a:xfrm>
          <a:prstGeom prst="line">
            <a:avLst/>
          </a:prstGeom>
          <a:noFill/>
          <a:ln w="6350" cmpd="dbl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1047733" y="7720035"/>
            <a:ext cx="1500198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RMS Live View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11" name="그룹 70"/>
          <p:cNvGrpSpPr/>
          <p:nvPr/>
        </p:nvGrpSpPr>
        <p:grpSpPr>
          <a:xfrm>
            <a:off x="252389" y="8262963"/>
            <a:ext cx="1671650" cy="600079"/>
            <a:chOff x="185714" y="8186763"/>
            <a:chExt cx="1671650" cy="600079"/>
          </a:xfrm>
        </p:grpSpPr>
        <p:pic>
          <p:nvPicPr>
            <p:cNvPr id="72" name="Picture 24" descr="servntec_logo_small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85714" y="8186763"/>
              <a:ext cx="1445133" cy="428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3" name="Text Box 23"/>
            <p:cNvSpPr txBox="1">
              <a:spLocks noChangeArrowheads="1"/>
            </p:cNvSpPr>
            <p:nvPr/>
          </p:nvSpPr>
          <p:spPr bwMode="auto">
            <a:xfrm>
              <a:off x="214290" y="8572528"/>
              <a:ext cx="1643074" cy="21431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30000"/>
                </a:lnSpc>
                <a:spcBef>
                  <a:spcPct val="50000"/>
                </a:spcBef>
              </a:pPr>
              <a:r>
                <a:rPr lang="en-US" altLang="ko-KR" sz="1050" b="1" dirty="0" smtClean="0">
                  <a:latin typeface="맑은 고딕" pitchFamily="50" charset="-127"/>
                  <a:ea typeface="맑은 고딕" pitchFamily="50" charset="-127"/>
                </a:rPr>
                <a:t>Service &amp; Technology</a:t>
              </a:r>
              <a:endParaRPr lang="en-US" altLang="ko-KR" sz="105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74" name="Text Box 23"/>
          <p:cNvSpPr txBox="1">
            <a:spLocks noChangeArrowheads="1"/>
          </p:cNvSpPr>
          <p:nvPr/>
        </p:nvSpPr>
        <p:spPr bwMode="auto">
          <a:xfrm>
            <a:off x="2100252" y="8286776"/>
            <a:ext cx="4572032" cy="6155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#609,GoryoTech-On Bldg, 713 </a:t>
            </a:r>
            <a:r>
              <a:rPr lang="en-US" altLang="ko-KR" sz="1000" b="1" dirty="0" err="1" smtClean="0">
                <a:latin typeface="맑은 고딕" pitchFamily="50" charset="-127"/>
                <a:ea typeface="맑은 고딕" pitchFamily="50" charset="-127"/>
              </a:rPr>
              <a:t>Gasan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-Dong, </a:t>
            </a:r>
            <a:r>
              <a:rPr lang="en-US" altLang="ko-KR" sz="1000" b="1" dirty="0" err="1" smtClean="0">
                <a:latin typeface="맑은 고딕" pitchFamily="50" charset="-127"/>
                <a:ea typeface="맑은 고딕" pitchFamily="50" charset="-127"/>
              </a:rPr>
              <a:t>Geumcheon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en-US" altLang="ko-KR" sz="1000" b="1" dirty="0" err="1" smtClean="0">
                <a:latin typeface="맑은 고딕" pitchFamily="50" charset="-127"/>
                <a:ea typeface="맑은 고딕" pitchFamily="50" charset="-127"/>
              </a:rPr>
              <a:t>Gu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, Seoul, Korea</a:t>
            </a:r>
          </a:p>
          <a:p>
            <a:pPr>
              <a:spcBef>
                <a:spcPct val="50000"/>
              </a:spcBef>
            </a:pP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                       Tel     : +82-2-2614-4048         Fax   : +82-2-2614-4066</a:t>
            </a:r>
          </a:p>
          <a:p>
            <a:pPr>
              <a:spcBef>
                <a:spcPct val="50000"/>
              </a:spcBef>
            </a:pP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                       E-Mail :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  <a:hlinkClick r:id="rId11"/>
              </a:rPr>
              <a:t>sales@servntec.com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     Web : www.servntec.com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75" name="Picture 2" descr="C:\Documents and Settings\jake\바탕 화면\스펙정리\제품별이미지\PC option\PTZ board(front).JPG"/>
          <p:cNvPicPr>
            <a:picLocks noChangeAspect="1" noChangeArrowheads="1"/>
          </p:cNvPicPr>
          <p:nvPr/>
        </p:nvPicPr>
        <p:blipFill>
          <a:blip r:embed="rId12" cstate="print"/>
          <a:srcRect l="5952" t="32532" r="8717" b="30428"/>
          <a:stretch>
            <a:fillRect/>
          </a:stretch>
        </p:blipFill>
        <p:spPr bwMode="auto">
          <a:xfrm rot="5400000">
            <a:off x="5152351" y="1171208"/>
            <a:ext cx="785813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Picture 218" descr="4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2918" y="1214414"/>
            <a:ext cx="1143008" cy="79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" name="Picture 219" descr="4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65607" y="1246077"/>
            <a:ext cx="1122539" cy="796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" name="Text Box 26"/>
          <p:cNvSpPr txBox="1">
            <a:spLocks noChangeArrowheads="1"/>
          </p:cNvSpPr>
          <p:nvPr/>
        </p:nvSpPr>
        <p:spPr bwMode="auto">
          <a:xfrm>
            <a:off x="5000636" y="2212295"/>
            <a:ext cx="1214446" cy="430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000" b="1" dirty="0">
                <a:latin typeface="Times New Roman" pitchFamily="18" charset="0"/>
              </a:rPr>
              <a:t>     </a:t>
            </a:r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PTZ </a:t>
            </a: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Board Option Board</a:t>
            </a:r>
            <a:endParaRPr lang="en-US" altLang="ko-KR" sz="11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2838190" y="2214546"/>
            <a:ext cx="1428760" cy="438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200" b="1" dirty="0">
                <a:latin typeface="Times New Roman" pitchFamily="18" charset="0"/>
              </a:rPr>
              <a:t> </a:t>
            </a:r>
            <a:r>
              <a:rPr lang="en-US" altLang="ko-KR" sz="1050" b="1" dirty="0" smtClean="0">
                <a:latin typeface="맑은 고딕" pitchFamily="50" charset="-127"/>
                <a:ea typeface="맑은 고딕" pitchFamily="50" charset="-127"/>
              </a:rPr>
              <a:t>12ch </a:t>
            </a:r>
            <a:r>
              <a:rPr lang="en-US" altLang="ko-KR" sz="1050" b="1" dirty="0">
                <a:latin typeface="맑은 고딕" pitchFamily="50" charset="-127"/>
                <a:ea typeface="맑은 고딕" pitchFamily="50" charset="-127"/>
              </a:rPr>
              <a:t>Sensor Input </a:t>
            </a:r>
            <a:r>
              <a:rPr lang="en-US" altLang="ko-KR" sz="1050" b="1" dirty="0" smtClean="0">
                <a:latin typeface="맑은 고딕" pitchFamily="50" charset="-127"/>
                <a:ea typeface="맑은 고딕" pitchFamily="50" charset="-127"/>
              </a:rPr>
              <a:t> Option Board</a:t>
            </a:r>
            <a:endParaRPr lang="en-US" altLang="ko-KR" sz="105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0" name="Text Box 26"/>
          <p:cNvSpPr txBox="1">
            <a:spLocks noChangeArrowheads="1"/>
          </p:cNvSpPr>
          <p:nvPr/>
        </p:nvSpPr>
        <p:spPr bwMode="auto">
          <a:xfrm>
            <a:off x="332452" y="2214546"/>
            <a:ext cx="2071702" cy="430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4ch Sensor Input </a:t>
            </a: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/ 4ch Output </a:t>
            </a:r>
            <a:r>
              <a:rPr lang="en-US" altLang="ko-KR" sz="1100" b="1" dirty="0"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PTZ Option Board</a:t>
            </a:r>
            <a:endParaRPr lang="en-US" altLang="ko-KR" sz="1100" b="1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115889" y="449873"/>
            <a:ext cx="6669087" cy="8575431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285728" y="528609"/>
            <a:ext cx="1870075" cy="461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400" b="1" dirty="0" smtClean="0">
                <a:latin typeface="맑은 고딕" pitchFamily="50" charset="-127"/>
                <a:ea typeface="맑은 고딕" pitchFamily="50" charset="-127"/>
              </a:rPr>
              <a:t>HDS </a:t>
            </a:r>
            <a:r>
              <a:rPr lang="en-US" altLang="ko-KR" sz="2400" b="1" dirty="0">
                <a:latin typeface="맑은 고딕" pitchFamily="50" charset="-127"/>
                <a:ea typeface="맑은 고딕" pitchFamily="50" charset="-127"/>
              </a:rPr>
              <a:t>Series</a:t>
            </a:r>
          </a:p>
        </p:txBody>
      </p:sp>
      <p:sp>
        <p:nvSpPr>
          <p:cNvPr id="10246" name="Text Box 9"/>
          <p:cNvSpPr txBox="1">
            <a:spLocks noChangeArrowheads="1"/>
          </p:cNvSpPr>
          <p:nvPr/>
        </p:nvSpPr>
        <p:spPr bwMode="auto">
          <a:xfrm>
            <a:off x="4286256" y="6929454"/>
            <a:ext cx="2214578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 b="1" dirty="0">
                <a:latin typeface="맑은 고딕" pitchFamily="50" charset="-127"/>
                <a:ea typeface="맑은 고딕" pitchFamily="50" charset="-127"/>
              </a:rPr>
              <a:t>External Dimension</a:t>
            </a:r>
          </a:p>
        </p:txBody>
      </p:sp>
      <p:sp>
        <p:nvSpPr>
          <p:cNvPr id="10251" name="Text Box 49"/>
          <p:cNvSpPr txBox="1">
            <a:spLocks noChangeArrowheads="1"/>
          </p:cNvSpPr>
          <p:nvPr/>
        </p:nvSpPr>
        <p:spPr bwMode="auto">
          <a:xfrm>
            <a:off x="260648" y="1685193"/>
            <a:ext cx="6168748" cy="241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altLang="ko-KR" sz="1600" b="1" dirty="0">
                <a:latin typeface="맑은 고딕" pitchFamily="50" charset="-127"/>
                <a:ea typeface="맑은 고딕" pitchFamily="50" charset="-127"/>
              </a:rPr>
              <a:t>Key Features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9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Support Coaxial cable based Megapixel Camera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Support Full HD Resolution(1920*1080) up to 8ch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Support Analog Full D1 Resolution up to 16ch 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Full performance H.264 H/W Compression(16ch Analog &amp; 8ch HD)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Support HD Progressive Scan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The Most stable &amp; seamless file system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Real time PTZ Control (no signal delays)</a:t>
            </a:r>
          </a:p>
          <a:p>
            <a:endParaRPr lang="en-US" altLang="ko-KR" sz="900" b="1" dirty="0" smtClean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53" name="직선 연결선 52"/>
          <p:cNvCxnSpPr/>
          <p:nvPr/>
        </p:nvCxnSpPr>
        <p:spPr>
          <a:xfrm>
            <a:off x="142875" y="1670538"/>
            <a:ext cx="6643688" cy="1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91" name="Text Box 7"/>
          <p:cNvSpPr txBox="1">
            <a:spLocks noChangeArrowheads="1"/>
          </p:cNvSpPr>
          <p:nvPr/>
        </p:nvSpPr>
        <p:spPr bwMode="auto">
          <a:xfrm>
            <a:off x="285728" y="1142976"/>
            <a:ext cx="4572032" cy="469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HD SDI + Analog</a:t>
            </a:r>
            <a:r>
              <a:rPr lang="ko-KR" altLang="en-US" sz="14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Type PC DVR</a:t>
            </a:r>
            <a:r>
              <a:rPr lang="en-US" altLang="ko-KR" sz="1100" dirty="0"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100" dirty="0">
                <a:latin typeface="맑은 고딕" pitchFamily="50" charset="-127"/>
                <a:ea typeface="맑은 고딕" pitchFamily="50" charset="-127"/>
              </a:rPr>
            </a:br>
            <a:r>
              <a:rPr lang="en-US" altLang="ko-KR" sz="1050" dirty="0" smtClean="0">
                <a:latin typeface="맑은 고딕" pitchFamily="50" charset="-127"/>
                <a:ea typeface="맑은 고딕" pitchFamily="50" charset="-127"/>
              </a:rPr>
              <a:t>1080p, 720p H.264 Recording &amp; Storage Using CCTV Coaxial Cable</a:t>
            </a:r>
            <a:endParaRPr lang="en-US" altLang="ko-KR" sz="105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392" name="Text Box 2730"/>
          <p:cNvSpPr txBox="1">
            <a:spLocks noChangeArrowheads="1"/>
          </p:cNvSpPr>
          <p:nvPr/>
        </p:nvSpPr>
        <p:spPr bwMode="auto">
          <a:xfrm>
            <a:off x="0" y="1"/>
            <a:ext cx="6858000" cy="400101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0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HD – CCTV  </a:t>
            </a:r>
            <a:r>
              <a:rPr lang="en-US" altLang="ko-KR" sz="2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PC DVR</a:t>
            </a:r>
          </a:p>
        </p:txBody>
      </p:sp>
      <p:grpSp>
        <p:nvGrpSpPr>
          <p:cNvPr id="54" name="그룹 53"/>
          <p:cNvGrpSpPr/>
          <p:nvPr/>
        </p:nvGrpSpPr>
        <p:grpSpPr>
          <a:xfrm>
            <a:off x="4357694" y="7286644"/>
            <a:ext cx="2304106" cy="1571636"/>
            <a:chOff x="4007649" y="6429388"/>
            <a:chExt cx="2304106" cy="1571636"/>
          </a:xfrm>
        </p:grpSpPr>
        <p:sp>
          <p:nvSpPr>
            <p:cNvPr id="10247" name="Rectangle 10"/>
            <p:cNvSpPr>
              <a:spLocks noChangeArrowheads="1"/>
            </p:cNvSpPr>
            <p:nvPr/>
          </p:nvSpPr>
          <p:spPr bwMode="auto">
            <a:xfrm>
              <a:off x="4007649" y="6429388"/>
              <a:ext cx="2304106" cy="15716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2" name="Group 2727"/>
            <p:cNvGrpSpPr>
              <a:grpSpLocks/>
            </p:cNvGrpSpPr>
            <p:nvPr/>
          </p:nvGrpSpPr>
          <p:grpSpPr bwMode="auto">
            <a:xfrm>
              <a:off x="4135464" y="6500826"/>
              <a:ext cx="2151056" cy="1473092"/>
              <a:chOff x="482" y="5123"/>
              <a:chExt cx="1315" cy="855"/>
            </a:xfrm>
          </p:grpSpPr>
          <p:sp>
            <p:nvSpPr>
              <p:cNvPr id="19" name="Rectangle 51"/>
              <p:cNvSpPr>
                <a:spLocks noChangeArrowheads="1"/>
              </p:cNvSpPr>
              <p:nvPr/>
            </p:nvSpPr>
            <p:spPr bwMode="auto">
              <a:xfrm>
                <a:off x="1393" y="5557"/>
                <a:ext cx="191" cy="21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ko-KR">
                  <a:latin typeface="Times New Roman" pitchFamily="18" charset="0"/>
                </a:endParaRPr>
              </a:p>
            </p:txBody>
          </p:sp>
          <p:sp>
            <p:nvSpPr>
              <p:cNvPr id="20" name="Rectangle 52"/>
              <p:cNvSpPr>
                <a:spLocks noChangeArrowheads="1"/>
              </p:cNvSpPr>
              <p:nvPr/>
            </p:nvSpPr>
            <p:spPr bwMode="auto">
              <a:xfrm>
                <a:off x="522" y="5274"/>
                <a:ext cx="565" cy="283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ko-KR">
                  <a:latin typeface="Times New Roman" pitchFamily="18" charset="0"/>
                </a:endParaRPr>
              </a:p>
            </p:txBody>
          </p:sp>
          <p:sp>
            <p:nvSpPr>
              <p:cNvPr id="21" name="Line 53"/>
              <p:cNvSpPr>
                <a:spLocks noChangeShapeType="1"/>
              </p:cNvSpPr>
              <p:nvPr/>
            </p:nvSpPr>
            <p:spPr bwMode="auto">
              <a:xfrm flipV="1">
                <a:off x="482" y="5557"/>
                <a:ext cx="646" cy="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22" name="Rectangle 54"/>
              <p:cNvSpPr>
                <a:spLocks noChangeArrowheads="1"/>
              </p:cNvSpPr>
              <p:nvPr/>
            </p:nvSpPr>
            <p:spPr bwMode="auto">
              <a:xfrm>
                <a:off x="503" y="5559"/>
                <a:ext cx="19" cy="21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ko-KR">
                  <a:latin typeface="Times New Roman" pitchFamily="18" charset="0"/>
                </a:endParaRPr>
              </a:p>
            </p:txBody>
          </p:sp>
          <p:sp>
            <p:nvSpPr>
              <p:cNvPr id="23" name="Rectangle 55"/>
              <p:cNvSpPr>
                <a:spLocks noChangeArrowheads="1"/>
              </p:cNvSpPr>
              <p:nvPr/>
            </p:nvSpPr>
            <p:spPr bwMode="auto">
              <a:xfrm>
                <a:off x="1085" y="5557"/>
                <a:ext cx="19" cy="21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ko-KR">
                  <a:latin typeface="Times New Roman" pitchFamily="18" charset="0"/>
                </a:endParaRPr>
              </a:p>
            </p:txBody>
          </p:sp>
          <p:sp>
            <p:nvSpPr>
              <p:cNvPr id="24" name="Rectangle 56"/>
              <p:cNvSpPr>
                <a:spLocks noChangeArrowheads="1"/>
              </p:cNvSpPr>
              <p:nvPr/>
            </p:nvSpPr>
            <p:spPr bwMode="auto">
              <a:xfrm>
                <a:off x="482" y="5733"/>
                <a:ext cx="646" cy="109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ko-KR">
                  <a:latin typeface="Times New Roman" pitchFamily="18" charset="0"/>
                </a:endParaRPr>
              </a:p>
            </p:txBody>
          </p:sp>
          <p:sp>
            <p:nvSpPr>
              <p:cNvPr id="25" name="Rectangle 57"/>
              <p:cNvSpPr>
                <a:spLocks noChangeArrowheads="1"/>
              </p:cNvSpPr>
              <p:nvPr/>
            </p:nvSpPr>
            <p:spPr bwMode="auto">
              <a:xfrm>
                <a:off x="506" y="5755"/>
                <a:ext cx="19" cy="87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ko-KR">
                  <a:latin typeface="Times New Roman" pitchFamily="18" charset="0"/>
                </a:endParaRPr>
              </a:p>
            </p:txBody>
          </p:sp>
          <p:sp>
            <p:nvSpPr>
              <p:cNvPr id="26" name="Rectangle 58"/>
              <p:cNvSpPr>
                <a:spLocks noChangeArrowheads="1"/>
              </p:cNvSpPr>
              <p:nvPr/>
            </p:nvSpPr>
            <p:spPr bwMode="auto">
              <a:xfrm>
                <a:off x="1084" y="5755"/>
                <a:ext cx="19" cy="87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ko-KR">
                  <a:latin typeface="Times New Roman" pitchFamily="18" charset="0"/>
                </a:endParaRPr>
              </a:p>
            </p:txBody>
          </p:sp>
          <p:sp>
            <p:nvSpPr>
              <p:cNvPr id="27" name="Rectangle 59"/>
              <p:cNvSpPr>
                <a:spLocks noChangeArrowheads="1"/>
              </p:cNvSpPr>
              <p:nvPr/>
            </p:nvSpPr>
            <p:spPr bwMode="auto">
              <a:xfrm>
                <a:off x="842" y="5777"/>
                <a:ext cx="202" cy="65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ko-KR">
                  <a:latin typeface="Times New Roman" pitchFamily="18" charset="0"/>
                </a:endParaRPr>
              </a:p>
            </p:txBody>
          </p:sp>
          <p:sp>
            <p:nvSpPr>
              <p:cNvPr id="28" name="Oval 60"/>
              <p:cNvSpPr>
                <a:spLocks noChangeArrowheads="1"/>
              </p:cNvSpPr>
              <p:nvPr/>
            </p:nvSpPr>
            <p:spPr bwMode="auto">
              <a:xfrm>
                <a:off x="583" y="5740"/>
                <a:ext cx="19" cy="11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ko-KR">
                  <a:latin typeface="Times New Roman" pitchFamily="18" charset="0"/>
                </a:endParaRPr>
              </a:p>
            </p:txBody>
          </p:sp>
          <p:sp>
            <p:nvSpPr>
              <p:cNvPr id="29" name="Oval 61"/>
              <p:cNvSpPr>
                <a:spLocks noChangeArrowheads="1"/>
              </p:cNvSpPr>
              <p:nvPr/>
            </p:nvSpPr>
            <p:spPr bwMode="auto">
              <a:xfrm>
                <a:off x="623" y="5740"/>
                <a:ext cx="19" cy="11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ko-KR">
                  <a:latin typeface="Times New Roman" pitchFamily="18" charset="0"/>
                </a:endParaRPr>
              </a:p>
            </p:txBody>
          </p:sp>
          <p:sp>
            <p:nvSpPr>
              <p:cNvPr id="30" name="Oval 62"/>
              <p:cNvSpPr>
                <a:spLocks noChangeArrowheads="1"/>
              </p:cNvSpPr>
              <p:nvPr/>
            </p:nvSpPr>
            <p:spPr bwMode="auto">
              <a:xfrm>
                <a:off x="667" y="5740"/>
                <a:ext cx="19" cy="11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ko-KR">
                  <a:latin typeface="Times New Roman" pitchFamily="18" charset="0"/>
                </a:endParaRPr>
              </a:p>
            </p:txBody>
          </p:sp>
          <p:sp>
            <p:nvSpPr>
              <p:cNvPr id="31" name="Oval 63"/>
              <p:cNvSpPr>
                <a:spLocks noChangeArrowheads="1"/>
              </p:cNvSpPr>
              <p:nvPr/>
            </p:nvSpPr>
            <p:spPr bwMode="auto">
              <a:xfrm>
                <a:off x="929" y="5782"/>
                <a:ext cx="26" cy="14"/>
              </a:xfrm>
              <a:prstGeom prst="ellipse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ko-KR">
                  <a:latin typeface="Times New Roman" pitchFamily="18" charset="0"/>
                </a:endParaRPr>
              </a:p>
            </p:txBody>
          </p:sp>
          <p:sp>
            <p:nvSpPr>
              <p:cNvPr id="32" name="Rectangle 64"/>
              <p:cNvSpPr>
                <a:spLocks noChangeArrowheads="1"/>
              </p:cNvSpPr>
              <p:nvPr/>
            </p:nvSpPr>
            <p:spPr bwMode="auto">
              <a:xfrm>
                <a:off x="1370" y="5274"/>
                <a:ext cx="242" cy="283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ko-KR">
                  <a:latin typeface="Times New Roman" pitchFamily="18" charset="0"/>
                </a:endParaRPr>
              </a:p>
            </p:txBody>
          </p:sp>
          <p:sp>
            <p:nvSpPr>
              <p:cNvPr id="33" name="Rectangle 65"/>
              <p:cNvSpPr>
                <a:spLocks noChangeArrowheads="1"/>
              </p:cNvSpPr>
              <p:nvPr/>
            </p:nvSpPr>
            <p:spPr bwMode="auto">
              <a:xfrm>
                <a:off x="1407" y="5559"/>
                <a:ext cx="161" cy="10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ko-KR" altLang="ko-KR">
                  <a:latin typeface="Times New Roman" pitchFamily="18" charset="0"/>
                </a:endParaRPr>
              </a:p>
            </p:txBody>
          </p:sp>
          <p:sp>
            <p:nvSpPr>
              <p:cNvPr id="34" name="Line 66"/>
              <p:cNvSpPr>
                <a:spLocks noChangeShapeType="1"/>
              </p:cNvSpPr>
              <p:nvPr/>
            </p:nvSpPr>
            <p:spPr bwMode="auto">
              <a:xfrm>
                <a:off x="526" y="5207"/>
                <a:ext cx="0" cy="2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5" name="Line 67"/>
              <p:cNvSpPr>
                <a:spLocks noChangeShapeType="1"/>
              </p:cNvSpPr>
              <p:nvPr/>
            </p:nvSpPr>
            <p:spPr bwMode="auto">
              <a:xfrm>
                <a:off x="1087" y="5207"/>
                <a:ext cx="0" cy="2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6" name="Line 68"/>
              <p:cNvSpPr>
                <a:spLocks noChangeShapeType="1"/>
              </p:cNvSpPr>
              <p:nvPr/>
            </p:nvSpPr>
            <p:spPr bwMode="auto">
              <a:xfrm>
                <a:off x="1612" y="5238"/>
                <a:ext cx="0" cy="2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7" name="Line 69"/>
              <p:cNvSpPr>
                <a:spLocks noChangeShapeType="1"/>
              </p:cNvSpPr>
              <p:nvPr/>
            </p:nvSpPr>
            <p:spPr bwMode="auto">
              <a:xfrm>
                <a:off x="1370" y="5240"/>
                <a:ext cx="0" cy="2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8" name="Line 70"/>
              <p:cNvSpPr>
                <a:spLocks noChangeShapeType="1"/>
              </p:cNvSpPr>
              <p:nvPr/>
            </p:nvSpPr>
            <p:spPr bwMode="auto">
              <a:xfrm>
                <a:off x="1629" y="5274"/>
                <a:ext cx="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39" name="Line 71"/>
              <p:cNvSpPr>
                <a:spLocks noChangeShapeType="1"/>
              </p:cNvSpPr>
              <p:nvPr/>
            </p:nvSpPr>
            <p:spPr bwMode="auto">
              <a:xfrm>
                <a:off x="1632" y="5555"/>
                <a:ext cx="4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40" name="Line 72"/>
              <p:cNvSpPr>
                <a:spLocks noChangeShapeType="1"/>
              </p:cNvSpPr>
              <p:nvPr/>
            </p:nvSpPr>
            <p:spPr bwMode="auto">
              <a:xfrm>
                <a:off x="1148" y="5842"/>
                <a:ext cx="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41" name="Line 73"/>
              <p:cNvSpPr>
                <a:spLocks noChangeShapeType="1"/>
              </p:cNvSpPr>
              <p:nvPr/>
            </p:nvSpPr>
            <p:spPr bwMode="auto">
              <a:xfrm>
                <a:off x="1148" y="5751"/>
                <a:ext cx="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42" name="Line 74"/>
              <p:cNvSpPr>
                <a:spLocks noChangeShapeType="1"/>
              </p:cNvSpPr>
              <p:nvPr/>
            </p:nvSpPr>
            <p:spPr bwMode="auto">
              <a:xfrm>
                <a:off x="525" y="5228"/>
                <a:ext cx="56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43" name="Line 75"/>
              <p:cNvSpPr>
                <a:spLocks noChangeShapeType="1"/>
              </p:cNvSpPr>
              <p:nvPr/>
            </p:nvSpPr>
            <p:spPr bwMode="auto">
              <a:xfrm>
                <a:off x="1370" y="5249"/>
                <a:ext cx="24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44" name="Line 76"/>
              <p:cNvSpPr>
                <a:spLocks noChangeShapeType="1"/>
              </p:cNvSpPr>
              <p:nvPr/>
            </p:nvSpPr>
            <p:spPr bwMode="auto">
              <a:xfrm>
                <a:off x="1652" y="5274"/>
                <a:ext cx="0" cy="28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45" name="Line 77"/>
              <p:cNvSpPr>
                <a:spLocks noChangeShapeType="1"/>
              </p:cNvSpPr>
              <p:nvPr/>
            </p:nvSpPr>
            <p:spPr bwMode="auto">
              <a:xfrm flipH="1">
                <a:off x="1162" y="5751"/>
                <a:ext cx="3" cy="9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ko-KR" altLang="en-US"/>
              </a:p>
            </p:txBody>
          </p:sp>
          <p:sp>
            <p:nvSpPr>
              <p:cNvPr id="46" name="Text Box 78"/>
              <p:cNvSpPr txBox="1">
                <a:spLocks noChangeArrowheads="1"/>
              </p:cNvSpPr>
              <p:nvPr/>
            </p:nvSpPr>
            <p:spPr bwMode="auto">
              <a:xfrm>
                <a:off x="707" y="5888"/>
                <a:ext cx="364" cy="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/>
                <a:r>
                  <a:rPr lang="en-US" altLang="ko-KR" sz="1000">
                    <a:latin typeface="Times New Roman" pitchFamily="18" charset="0"/>
                    <a:ea typeface="바탕" pitchFamily="18" charset="-127"/>
                  </a:rPr>
                  <a:t>&lt;Front&gt;</a:t>
                </a:r>
                <a:endParaRPr lang="en-US" altLang="ko-KR">
                  <a:latin typeface="Times New Roman" pitchFamily="18" charset="0"/>
                </a:endParaRPr>
              </a:p>
            </p:txBody>
          </p:sp>
          <p:sp>
            <p:nvSpPr>
              <p:cNvPr id="47" name="Text Box 79"/>
              <p:cNvSpPr txBox="1">
                <a:spLocks noChangeArrowheads="1"/>
              </p:cNvSpPr>
              <p:nvPr/>
            </p:nvSpPr>
            <p:spPr bwMode="auto">
              <a:xfrm>
                <a:off x="651" y="5555"/>
                <a:ext cx="347" cy="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/>
                <a:r>
                  <a:rPr lang="en-US" altLang="ko-KR" sz="1000">
                    <a:latin typeface="Times New Roman" pitchFamily="18" charset="0"/>
                    <a:ea typeface="바탕" pitchFamily="18" charset="-127"/>
                  </a:rPr>
                  <a:t>&lt;Upside&gt;</a:t>
                </a:r>
                <a:endParaRPr lang="en-US" altLang="ko-KR">
                  <a:latin typeface="Times New Roman" pitchFamily="18" charset="0"/>
                </a:endParaRPr>
              </a:p>
            </p:txBody>
          </p:sp>
          <p:sp>
            <p:nvSpPr>
              <p:cNvPr id="48" name="Text Box 80"/>
              <p:cNvSpPr txBox="1">
                <a:spLocks noChangeArrowheads="1"/>
              </p:cNvSpPr>
              <p:nvPr/>
            </p:nvSpPr>
            <p:spPr bwMode="auto">
              <a:xfrm>
                <a:off x="1344" y="5586"/>
                <a:ext cx="345" cy="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/>
                <a:r>
                  <a:rPr lang="en-US" altLang="ko-KR" sz="1000">
                    <a:latin typeface="Times New Roman" pitchFamily="18" charset="0"/>
                    <a:ea typeface="바탕" pitchFamily="18" charset="-127"/>
                  </a:rPr>
                  <a:t>&lt;Beside&gt;</a:t>
                </a:r>
                <a:endParaRPr lang="en-US" altLang="ko-KR">
                  <a:latin typeface="Times New Roman" pitchFamily="18" charset="0"/>
                </a:endParaRPr>
              </a:p>
            </p:txBody>
          </p:sp>
          <p:sp>
            <p:nvSpPr>
              <p:cNvPr id="49" name="Text Box 81"/>
              <p:cNvSpPr txBox="1">
                <a:spLocks noChangeArrowheads="1"/>
              </p:cNvSpPr>
              <p:nvPr/>
            </p:nvSpPr>
            <p:spPr bwMode="auto">
              <a:xfrm>
                <a:off x="775" y="5123"/>
                <a:ext cx="121" cy="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/>
                <a:r>
                  <a:rPr lang="en-US" altLang="ko-KR" sz="1000" dirty="0" smtClean="0">
                    <a:latin typeface="Times New Roman" pitchFamily="18" charset="0"/>
                    <a:ea typeface="바탕" pitchFamily="18" charset="-127"/>
                  </a:rPr>
                  <a:t>480 </a:t>
                </a:r>
                <a:endParaRPr lang="en-US" altLang="ko-KR" dirty="0">
                  <a:latin typeface="Times New Roman" pitchFamily="18" charset="0"/>
                </a:endParaRPr>
              </a:p>
            </p:txBody>
          </p:sp>
          <p:sp>
            <p:nvSpPr>
              <p:cNvPr id="50" name="Text Box 82"/>
              <p:cNvSpPr txBox="1">
                <a:spLocks noChangeArrowheads="1"/>
              </p:cNvSpPr>
              <p:nvPr/>
            </p:nvSpPr>
            <p:spPr bwMode="auto">
              <a:xfrm>
                <a:off x="1188" y="5752"/>
                <a:ext cx="121" cy="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/>
                <a:r>
                  <a:rPr lang="en-US" altLang="ko-KR" sz="1000" dirty="0" smtClean="0">
                    <a:latin typeface="Times New Roman" pitchFamily="18" charset="0"/>
                    <a:ea typeface="바탕" pitchFamily="18" charset="-127"/>
                  </a:rPr>
                  <a:t>180</a:t>
                </a:r>
                <a:endParaRPr lang="en-US" altLang="ko-KR" dirty="0">
                  <a:latin typeface="Times New Roman" pitchFamily="18" charset="0"/>
                </a:endParaRPr>
              </a:p>
            </p:txBody>
          </p:sp>
          <p:sp>
            <p:nvSpPr>
              <p:cNvPr id="51" name="Text Box 83"/>
              <p:cNvSpPr txBox="1">
                <a:spLocks noChangeArrowheads="1"/>
              </p:cNvSpPr>
              <p:nvPr/>
            </p:nvSpPr>
            <p:spPr bwMode="auto">
              <a:xfrm>
                <a:off x="1676" y="5381"/>
                <a:ext cx="121" cy="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/>
                <a:r>
                  <a:rPr lang="en-US" altLang="ko-KR" sz="1000" dirty="0" smtClean="0">
                    <a:latin typeface="Times New Roman" pitchFamily="18" charset="0"/>
                    <a:ea typeface="바탕" pitchFamily="18" charset="-127"/>
                  </a:rPr>
                  <a:t>550</a:t>
                </a:r>
                <a:endParaRPr lang="en-US" altLang="ko-KR" dirty="0">
                  <a:latin typeface="Times New Roman" pitchFamily="18" charset="0"/>
                </a:endParaRPr>
              </a:p>
            </p:txBody>
          </p:sp>
          <p:sp>
            <p:nvSpPr>
              <p:cNvPr id="55" name="Text Box 84"/>
              <p:cNvSpPr txBox="1">
                <a:spLocks noChangeArrowheads="1"/>
              </p:cNvSpPr>
              <p:nvPr/>
            </p:nvSpPr>
            <p:spPr bwMode="auto">
              <a:xfrm>
                <a:off x="1461" y="5143"/>
                <a:ext cx="121" cy="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just"/>
                <a:r>
                  <a:rPr lang="en-US" altLang="ko-KR" sz="1000" dirty="0" smtClean="0">
                    <a:latin typeface="Times New Roman" pitchFamily="18" charset="0"/>
                    <a:ea typeface="바탕" pitchFamily="18" charset="-127"/>
                  </a:rPr>
                  <a:t>180</a:t>
                </a:r>
                <a:endParaRPr lang="en-US" altLang="ko-KR" dirty="0">
                  <a:latin typeface="Times New Roman" pitchFamily="18" charset="0"/>
                </a:endParaRPr>
              </a:p>
            </p:txBody>
          </p:sp>
        </p:grpSp>
      </p:grpSp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60" y="571472"/>
            <a:ext cx="1857388" cy="1037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" name="Text Box 49"/>
          <p:cNvSpPr txBox="1">
            <a:spLocks noChangeArrowheads="1"/>
          </p:cNvSpPr>
          <p:nvPr/>
        </p:nvSpPr>
        <p:spPr bwMode="auto">
          <a:xfrm>
            <a:off x="214290" y="3929058"/>
            <a:ext cx="6286544" cy="512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S/W Feature</a:t>
            </a:r>
            <a:r>
              <a:rPr lang="en-US" altLang="ko-KR" sz="1200" b="1" dirty="0" smtClean="0">
                <a:latin typeface="Arial" charset="0"/>
              </a:rPr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Reliability System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    - Seamless file system(Image DB Basket )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    - Various File Recovery Function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    - Watch-Dog Function(S/W , H/W)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Versatility Playback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    - Smart Search , Panorama, Bookmark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    - Digital Zoom Support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Powerful Backup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    - AVI/JPEG/BMP/Schedule/Concurrent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    - Manual/Direct and Backup Viewer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Various Event Control(Notification)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    - Automatic Remote Access </a:t>
            </a: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맑은 고딕" pitchFamily="50" charset="-127"/>
                <a:ea typeface="맑은 고딕" pitchFamily="50" charset="-127"/>
              </a:rPr>
              <a:t>     - Pop-up Viewer, Auto Alarm, E-Map</a:t>
            </a:r>
          </a:p>
          <a:p>
            <a:pPr>
              <a:lnSpc>
                <a:spcPct val="15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Web DVR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       - Remote Live View , Playback &amp; Search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       - Remote PTZ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3"/>
          <p:cNvSpPr txBox="1">
            <a:spLocks noChangeArrowheads="1"/>
          </p:cNvSpPr>
          <p:nvPr/>
        </p:nvSpPr>
        <p:spPr bwMode="auto">
          <a:xfrm>
            <a:off x="3571876" y="7857018"/>
            <a:ext cx="307181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altLang="ko-KR" sz="800" b="1" dirty="0">
                <a:latin typeface="맑은 고딕" pitchFamily="50" charset="-127"/>
                <a:ea typeface="맑은 고딕" pitchFamily="50" charset="-127"/>
                <a:cs typeface="Arial" charset="0"/>
              </a:rPr>
              <a:t>**System Specification can be changeable without notice</a:t>
            </a:r>
            <a:endParaRPr lang="ko-KR" altLang="en-US" sz="800" b="1" dirty="0">
              <a:latin typeface="맑은 고딕" pitchFamily="50" charset="-127"/>
              <a:ea typeface="맑은 고딕" pitchFamily="50" charset="-127"/>
              <a:cs typeface="Arial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14290" y="2428860"/>
            <a:ext cx="1271587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Specification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 Box 2730"/>
          <p:cNvSpPr txBox="1">
            <a:spLocks noChangeArrowheads="1"/>
          </p:cNvSpPr>
          <p:nvPr/>
        </p:nvSpPr>
        <p:spPr bwMode="auto">
          <a:xfrm>
            <a:off x="0" y="1"/>
            <a:ext cx="6858000" cy="400101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20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HD – CCTV  </a:t>
            </a:r>
            <a:r>
              <a:rPr lang="en-US" altLang="ko-KR" sz="20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PC DVR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15889" y="449873"/>
            <a:ext cx="6669087" cy="8575431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Line 48"/>
          <p:cNvSpPr>
            <a:spLocks noChangeShapeType="1"/>
          </p:cNvSpPr>
          <p:nvPr/>
        </p:nvSpPr>
        <p:spPr bwMode="auto">
          <a:xfrm>
            <a:off x="114300" y="8134374"/>
            <a:ext cx="6657975" cy="0"/>
          </a:xfrm>
          <a:prstGeom prst="line">
            <a:avLst/>
          </a:prstGeom>
          <a:noFill/>
          <a:ln w="6350" cmpd="dbl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grpSp>
        <p:nvGrpSpPr>
          <p:cNvPr id="11" name="그룹 10"/>
          <p:cNvGrpSpPr/>
          <p:nvPr/>
        </p:nvGrpSpPr>
        <p:grpSpPr>
          <a:xfrm>
            <a:off x="252389" y="8262963"/>
            <a:ext cx="1671650" cy="600079"/>
            <a:chOff x="185714" y="8186763"/>
            <a:chExt cx="1671650" cy="600079"/>
          </a:xfrm>
        </p:grpSpPr>
        <p:pic>
          <p:nvPicPr>
            <p:cNvPr id="12" name="Picture 24" descr="servntec_logo_small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5714" y="8186763"/>
              <a:ext cx="1445133" cy="428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 Box 23"/>
            <p:cNvSpPr txBox="1">
              <a:spLocks noChangeArrowheads="1"/>
            </p:cNvSpPr>
            <p:nvPr/>
          </p:nvSpPr>
          <p:spPr bwMode="auto">
            <a:xfrm>
              <a:off x="214290" y="8572528"/>
              <a:ext cx="1643074" cy="21431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30000"/>
                </a:lnSpc>
                <a:spcBef>
                  <a:spcPct val="50000"/>
                </a:spcBef>
              </a:pPr>
              <a:r>
                <a:rPr lang="en-US" altLang="ko-KR" sz="1050" b="1" dirty="0" smtClean="0">
                  <a:latin typeface="맑은 고딕" pitchFamily="50" charset="-127"/>
                  <a:ea typeface="맑은 고딕" pitchFamily="50" charset="-127"/>
                </a:rPr>
                <a:t>Service &amp; Technology</a:t>
              </a:r>
              <a:endParaRPr lang="en-US" altLang="ko-KR" sz="105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4" name="Text Box 23"/>
          <p:cNvSpPr txBox="1">
            <a:spLocks noChangeArrowheads="1"/>
          </p:cNvSpPr>
          <p:nvPr/>
        </p:nvSpPr>
        <p:spPr bwMode="auto">
          <a:xfrm>
            <a:off x="2100252" y="8286776"/>
            <a:ext cx="4572032" cy="6155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#609,GoryoTech-On Bldg, 713 </a:t>
            </a:r>
            <a:r>
              <a:rPr lang="en-US" altLang="ko-KR" sz="1000" b="1" dirty="0" err="1" smtClean="0">
                <a:latin typeface="맑은 고딕" pitchFamily="50" charset="-127"/>
                <a:ea typeface="맑은 고딕" pitchFamily="50" charset="-127"/>
              </a:rPr>
              <a:t>Gasan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-Dong, </a:t>
            </a:r>
            <a:r>
              <a:rPr lang="en-US" altLang="ko-KR" sz="1000" b="1" dirty="0" err="1" smtClean="0">
                <a:latin typeface="맑은 고딕" pitchFamily="50" charset="-127"/>
                <a:ea typeface="맑은 고딕" pitchFamily="50" charset="-127"/>
              </a:rPr>
              <a:t>Geumcheon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en-US" altLang="ko-KR" sz="1000" b="1" dirty="0" err="1" smtClean="0">
                <a:latin typeface="맑은 고딕" pitchFamily="50" charset="-127"/>
                <a:ea typeface="맑은 고딕" pitchFamily="50" charset="-127"/>
              </a:rPr>
              <a:t>Gu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, Seoul, Korea</a:t>
            </a:r>
          </a:p>
          <a:p>
            <a:pPr>
              <a:spcBef>
                <a:spcPct val="50000"/>
              </a:spcBef>
            </a:pP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                       Tel     : +82-2-2614-4048         Fax   : +82-2-2614-4066</a:t>
            </a:r>
          </a:p>
          <a:p>
            <a:pPr>
              <a:spcBef>
                <a:spcPct val="50000"/>
              </a:spcBef>
            </a:pP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                       E-Mail : 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  <a:hlinkClick r:id="rId3"/>
              </a:rPr>
              <a:t>sales@servntec.com</a:t>
            </a:r>
            <a:r>
              <a:rPr lang="en-US" altLang="ko-KR" sz="1000" b="1" dirty="0" smtClean="0">
                <a:latin typeface="맑은 고딕" pitchFamily="50" charset="-127"/>
                <a:ea typeface="맑은 고딕" pitchFamily="50" charset="-127"/>
              </a:rPr>
              <a:t>     Web : www.servntec.com</a:t>
            </a:r>
            <a:endParaRPr lang="en-US" altLang="ko-KR" sz="1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Text Box 27"/>
          <p:cNvSpPr txBox="1">
            <a:spLocks noChangeArrowheads="1"/>
          </p:cNvSpPr>
          <p:nvPr/>
        </p:nvSpPr>
        <p:spPr bwMode="auto">
          <a:xfrm>
            <a:off x="566072" y="500034"/>
            <a:ext cx="1857388" cy="338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600" b="1" dirty="0" smtClean="0">
                <a:latin typeface="맑은 고딕" pitchFamily="50" charset="-127"/>
                <a:ea typeface="맑은 고딕" pitchFamily="50" charset="-127"/>
              </a:rPr>
              <a:t>Software Feature</a:t>
            </a:r>
            <a:endParaRPr lang="en-US" altLang="ko-KR" sz="1600" b="1" dirty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16" name="Group 10"/>
          <p:cNvGrpSpPr>
            <a:grpSpLocks/>
          </p:cNvGrpSpPr>
          <p:nvPr/>
        </p:nvGrpSpPr>
        <p:grpSpPr bwMode="auto">
          <a:xfrm>
            <a:off x="280320" y="547659"/>
            <a:ext cx="214314" cy="214314"/>
            <a:chOff x="2078" y="1680"/>
            <a:chExt cx="1615" cy="1615"/>
          </a:xfrm>
        </p:grpSpPr>
        <p:sp>
          <p:nvSpPr>
            <p:cNvPr id="17" name="Oval 1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8" name="Oval 1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9" name="Oval 1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20" name="Oval 1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21" name="Oval 1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ko-KR" altLang="en-US"/>
            </a:p>
          </p:txBody>
        </p:sp>
        <p:sp>
          <p:nvSpPr>
            <p:cNvPr id="22" name="Oval 1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ko-KR" altLang="en-US"/>
            </a:p>
          </p:txBody>
        </p:sp>
      </p:grpSp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702" y="1000100"/>
            <a:ext cx="1000132" cy="753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4" name="그룹 23"/>
          <p:cNvGrpSpPr/>
          <p:nvPr/>
        </p:nvGrpSpPr>
        <p:grpSpPr>
          <a:xfrm>
            <a:off x="2078627" y="903948"/>
            <a:ext cx="1494801" cy="885078"/>
            <a:chOff x="428604" y="5500693"/>
            <a:chExt cx="2419371" cy="1428761"/>
          </a:xfrm>
        </p:grpSpPr>
        <p:pic>
          <p:nvPicPr>
            <p:cNvPr id="25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28604" y="5500693"/>
              <a:ext cx="2419371" cy="14287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6" name="Picture 95" descr="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71037" y="6063715"/>
              <a:ext cx="866465" cy="551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96" descr="7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342525" y="5529270"/>
              <a:ext cx="841348" cy="537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97" descr="8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71037" y="5529269"/>
              <a:ext cx="866465" cy="5287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98" descr="9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1337502" y="6058060"/>
              <a:ext cx="851394" cy="551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5375591" y="1901376"/>
            <a:ext cx="1271587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Setup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428604" y="1928794"/>
            <a:ext cx="1271587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Live View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32" name="그룹 31"/>
          <p:cNvGrpSpPr/>
          <p:nvPr/>
        </p:nvGrpSpPr>
        <p:grpSpPr>
          <a:xfrm>
            <a:off x="3690038" y="891591"/>
            <a:ext cx="1524138" cy="900138"/>
            <a:chOff x="6167446" y="3571877"/>
            <a:chExt cx="3094888" cy="1968311"/>
          </a:xfrm>
        </p:grpSpPr>
        <p:pic>
          <p:nvPicPr>
            <p:cNvPr id="33" name="Picture 2" descr="F:\2.JPG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6167446" y="3571877"/>
              <a:ext cx="3094888" cy="1968311"/>
            </a:xfrm>
            <a:prstGeom prst="rect">
              <a:avLst/>
            </a:prstGeom>
            <a:noFill/>
          </p:spPr>
        </p:pic>
        <p:grpSp>
          <p:nvGrpSpPr>
            <p:cNvPr id="34" name="그룹 10"/>
            <p:cNvGrpSpPr/>
            <p:nvPr/>
          </p:nvGrpSpPr>
          <p:grpSpPr>
            <a:xfrm>
              <a:off x="6699221" y="3907550"/>
              <a:ext cx="2550079" cy="1589966"/>
              <a:chOff x="6690740" y="1484313"/>
              <a:chExt cx="2550079" cy="1589966"/>
            </a:xfrm>
          </p:grpSpPr>
          <p:pic>
            <p:nvPicPr>
              <p:cNvPr id="35" name="Picture 95" descr="6"/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6690740" y="2256598"/>
                <a:ext cx="1279651" cy="8053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6" name="Picture 96" descr="7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7970391" y="2289618"/>
                <a:ext cx="1270428" cy="7846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7" name="Picture 97" descr="8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6690741" y="1484313"/>
                <a:ext cx="1279650" cy="7722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8" name="Picture 98" descr="9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7970391" y="1484313"/>
                <a:ext cx="1257393" cy="8053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39" name="그룹 38"/>
          <p:cNvGrpSpPr/>
          <p:nvPr/>
        </p:nvGrpSpPr>
        <p:grpSpPr>
          <a:xfrm>
            <a:off x="432849" y="901883"/>
            <a:ext cx="1500198" cy="884035"/>
            <a:chOff x="500042" y="5572132"/>
            <a:chExt cx="4064028" cy="2286016"/>
          </a:xfrm>
        </p:grpSpPr>
        <p:pic>
          <p:nvPicPr>
            <p:cNvPr id="40" name="Picture 5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500042" y="5572132"/>
              <a:ext cx="4064028" cy="2286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41" name="그룹 21"/>
            <p:cNvGrpSpPr/>
            <p:nvPr/>
          </p:nvGrpSpPr>
          <p:grpSpPr>
            <a:xfrm>
              <a:off x="571480" y="5610231"/>
              <a:ext cx="3257570" cy="1828814"/>
              <a:chOff x="571480" y="5610231"/>
              <a:chExt cx="3257570" cy="1828814"/>
            </a:xfrm>
          </p:grpSpPr>
          <p:pic>
            <p:nvPicPr>
              <p:cNvPr id="42" name="Picture 95" descr="6"/>
              <p:cNvPicPr>
                <a:picLocks noChangeAspect="1" noChangeArrowheads="1"/>
              </p:cNvPicPr>
              <p:nvPr/>
            </p:nvPicPr>
            <p:blipFill>
              <a:blip r:embed="rId16" cstate="print"/>
              <a:srcRect/>
              <a:stretch>
                <a:fillRect/>
              </a:stretch>
            </p:blipFill>
            <p:spPr bwMode="auto">
              <a:xfrm>
                <a:off x="571480" y="6510351"/>
                <a:ext cx="1643075" cy="9286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" name="Picture 96" descr="7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>
                <a:off x="2224080" y="5610233"/>
                <a:ext cx="1595445" cy="9048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4" name="Picture 97" descr="8"/>
              <p:cNvPicPr>
                <a:picLocks noChangeAspect="1" noChangeArrowheads="1"/>
              </p:cNvPicPr>
              <p:nvPr/>
            </p:nvPicPr>
            <p:blipFill>
              <a:blip r:embed="rId18" cstate="print"/>
              <a:srcRect/>
              <a:stretch>
                <a:fillRect/>
              </a:stretch>
            </p:blipFill>
            <p:spPr bwMode="auto">
              <a:xfrm>
                <a:off x="571480" y="5610231"/>
                <a:ext cx="1643074" cy="8905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5" name="Picture 98" descr="9"/>
              <p:cNvPicPr>
                <a:picLocks noChangeAspect="1" noChangeArrowheads="1"/>
              </p:cNvPicPr>
              <p:nvPr/>
            </p:nvPicPr>
            <p:blipFill>
              <a:blip r:embed="rId19" cstate="print"/>
              <a:srcRect/>
              <a:stretch>
                <a:fillRect/>
              </a:stretch>
            </p:blipFill>
            <p:spPr bwMode="auto">
              <a:xfrm>
                <a:off x="2214554" y="6500826"/>
                <a:ext cx="1614496" cy="9286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2152769" y="1928794"/>
            <a:ext cx="1271587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Playback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3699691" y="1904080"/>
            <a:ext cx="1500198" cy="30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3" tIns="45716" rIns="91433" bIns="4571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1400" b="1" dirty="0" smtClean="0">
                <a:latin typeface="맑은 고딕" pitchFamily="50" charset="-127"/>
                <a:ea typeface="맑은 고딕" pitchFamily="50" charset="-127"/>
              </a:rPr>
              <a:t>RMS Live View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8" name="Line 48"/>
          <p:cNvSpPr>
            <a:spLocks noChangeShapeType="1"/>
          </p:cNvSpPr>
          <p:nvPr/>
        </p:nvSpPr>
        <p:spPr bwMode="auto">
          <a:xfrm>
            <a:off x="152400" y="2347769"/>
            <a:ext cx="6657975" cy="0"/>
          </a:xfrm>
          <a:prstGeom prst="line">
            <a:avLst/>
          </a:prstGeom>
          <a:noFill/>
          <a:ln w="6350" cmpd="dbl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214290" y="2714612"/>
            <a:ext cx="6429420" cy="51435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1642</TotalTime>
  <Words>721</Words>
  <Application>Microsoft Office PowerPoint</Application>
  <PresentationFormat>화면 슬라이드 쇼(4:3)</PresentationFormat>
  <Paragraphs>140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R&amp;D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Microsoft Corporation</dc:creator>
  <cp:lastModifiedBy>빌 게이츠</cp:lastModifiedBy>
  <cp:revision>99</cp:revision>
  <dcterms:created xsi:type="dcterms:W3CDTF">2006-10-05T04:04:58Z</dcterms:created>
  <dcterms:modified xsi:type="dcterms:W3CDTF">2010-09-03T00:23:37Z</dcterms:modified>
</cp:coreProperties>
</file>